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3"/>
  </p:notesMasterIdLst>
  <p:sldIdLst>
    <p:sldId id="412" r:id="rId2"/>
    <p:sldId id="258" r:id="rId3"/>
    <p:sldId id="413" r:id="rId4"/>
    <p:sldId id="414" r:id="rId5"/>
    <p:sldId id="415" r:id="rId6"/>
    <p:sldId id="416" r:id="rId7"/>
    <p:sldId id="276" r:id="rId8"/>
    <p:sldId id="13842" r:id="rId9"/>
    <p:sldId id="418" r:id="rId10"/>
    <p:sldId id="13843" r:id="rId11"/>
    <p:sldId id="13706" r:id="rId12"/>
    <p:sldId id="13725" r:id="rId13"/>
    <p:sldId id="265" r:id="rId14"/>
    <p:sldId id="333" r:id="rId15"/>
    <p:sldId id="334" r:id="rId16"/>
    <p:sldId id="13712" r:id="rId17"/>
    <p:sldId id="270" r:id="rId18"/>
    <p:sldId id="336" r:id="rId19"/>
    <p:sldId id="13731" r:id="rId20"/>
    <p:sldId id="13730" r:id="rId21"/>
    <p:sldId id="267" r:id="rId22"/>
    <p:sldId id="427" r:id="rId23"/>
    <p:sldId id="342" r:id="rId24"/>
    <p:sldId id="341" r:id="rId25"/>
    <p:sldId id="340" r:id="rId26"/>
    <p:sldId id="339" r:id="rId27"/>
    <p:sldId id="268" r:id="rId28"/>
    <p:sldId id="344" r:id="rId29"/>
    <p:sldId id="343" r:id="rId30"/>
    <p:sldId id="271" r:id="rId31"/>
    <p:sldId id="346" r:id="rId32"/>
    <p:sldId id="345" r:id="rId33"/>
    <p:sldId id="273" r:id="rId34"/>
    <p:sldId id="13714" r:id="rId35"/>
    <p:sldId id="347" r:id="rId36"/>
    <p:sldId id="318" r:id="rId37"/>
    <p:sldId id="13844" r:id="rId38"/>
    <p:sldId id="316" r:id="rId39"/>
    <p:sldId id="319" r:id="rId40"/>
    <p:sldId id="350" r:id="rId41"/>
    <p:sldId id="349" r:id="rId42"/>
    <p:sldId id="351" r:id="rId43"/>
    <p:sldId id="320" r:id="rId44"/>
    <p:sldId id="354" r:id="rId45"/>
    <p:sldId id="352" r:id="rId46"/>
    <p:sldId id="355" r:id="rId47"/>
    <p:sldId id="321" r:id="rId48"/>
    <p:sldId id="353" r:id="rId49"/>
    <p:sldId id="278" r:id="rId50"/>
    <p:sldId id="322" r:id="rId51"/>
    <p:sldId id="325" r:id="rId52"/>
    <p:sldId id="277" r:id="rId53"/>
    <p:sldId id="279" r:id="rId54"/>
    <p:sldId id="356" r:id="rId55"/>
    <p:sldId id="280" r:id="rId56"/>
    <p:sldId id="360" r:id="rId57"/>
    <p:sldId id="359" r:id="rId58"/>
    <p:sldId id="358" r:id="rId59"/>
    <p:sldId id="357" r:id="rId60"/>
    <p:sldId id="284" r:id="rId61"/>
    <p:sldId id="361" r:id="rId62"/>
    <p:sldId id="285" r:id="rId63"/>
    <p:sldId id="281" r:id="rId64"/>
    <p:sldId id="366" r:id="rId65"/>
    <p:sldId id="365" r:id="rId66"/>
    <p:sldId id="364" r:id="rId67"/>
    <p:sldId id="363" r:id="rId68"/>
    <p:sldId id="362" r:id="rId69"/>
    <p:sldId id="286" r:id="rId70"/>
    <p:sldId id="287" r:id="rId71"/>
    <p:sldId id="368" r:id="rId72"/>
    <p:sldId id="367" r:id="rId73"/>
    <p:sldId id="288" r:id="rId74"/>
    <p:sldId id="371" r:id="rId75"/>
    <p:sldId id="370" r:id="rId76"/>
    <p:sldId id="369" r:id="rId77"/>
    <p:sldId id="289" r:id="rId78"/>
    <p:sldId id="373" r:id="rId79"/>
    <p:sldId id="372" r:id="rId80"/>
    <p:sldId id="292" r:id="rId81"/>
    <p:sldId id="378" r:id="rId82"/>
    <p:sldId id="377" r:id="rId83"/>
    <p:sldId id="376" r:id="rId84"/>
    <p:sldId id="375" r:id="rId85"/>
    <p:sldId id="374" r:id="rId86"/>
    <p:sldId id="294" r:id="rId87"/>
    <p:sldId id="381" r:id="rId88"/>
    <p:sldId id="380" r:id="rId89"/>
    <p:sldId id="379" r:id="rId90"/>
    <p:sldId id="293" r:id="rId91"/>
    <p:sldId id="383" r:id="rId92"/>
    <p:sldId id="382" r:id="rId93"/>
    <p:sldId id="295" r:id="rId94"/>
    <p:sldId id="385" r:id="rId95"/>
    <p:sldId id="384" r:id="rId96"/>
    <p:sldId id="296" r:id="rId97"/>
    <p:sldId id="390" r:id="rId98"/>
    <p:sldId id="389" r:id="rId99"/>
    <p:sldId id="388" r:id="rId100"/>
    <p:sldId id="387" r:id="rId101"/>
    <p:sldId id="386" r:id="rId102"/>
    <p:sldId id="297" r:id="rId103"/>
    <p:sldId id="392" r:id="rId104"/>
    <p:sldId id="391" r:id="rId105"/>
    <p:sldId id="298" r:id="rId106"/>
    <p:sldId id="394" r:id="rId107"/>
    <p:sldId id="299" r:id="rId108"/>
    <p:sldId id="393" r:id="rId109"/>
    <p:sldId id="300" r:id="rId110"/>
    <p:sldId id="13848" r:id="rId111"/>
    <p:sldId id="301" r:id="rId112"/>
    <p:sldId id="302" r:id="rId113"/>
    <p:sldId id="308" r:id="rId114"/>
    <p:sldId id="305" r:id="rId115"/>
    <p:sldId id="307" r:id="rId116"/>
    <p:sldId id="306" r:id="rId117"/>
    <p:sldId id="309" r:id="rId118"/>
    <p:sldId id="310" r:id="rId119"/>
    <p:sldId id="311" r:id="rId120"/>
    <p:sldId id="314" r:id="rId121"/>
    <p:sldId id="312" r:id="rId122"/>
    <p:sldId id="313" r:id="rId123"/>
    <p:sldId id="315" r:id="rId124"/>
    <p:sldId id="396" r:id="rId125"/>
    <p:sldId id="395" r:id="rId126"/>
    <p:sldId id="13715" r:id="rId127"/>
    <p:sldId id="328" r:id="rId128"/>
    <p:sldId id="329" r:id="rId129"/>
    <p:sldId id="397" r:id="rId130"/>
    <p:sldId id="398" r:id="rId131"/>
    <p:sldId id="330" r:id="rId132"/>
    <p:sldId id="401" r:id="rId133"/>
    <p:sldId id="400" r:id="rId134"/>
    <p:sldId id="399" r:id="rId135"/>
    <p:sldId id="13741" r:id="rId136"/>
    <p:sldId id="432" r:id="rId137"/>
    <p:sldId id="712" r:id="rId138"/>
    <p:sldId id="714" r:id="rId139"/>
    <p:sldId id="778" r:id="rId140"/>
    <p:sldId id="13719" r:id="rId141"/>
    <p:sldId id="791" r:id="rId142"/>
    <p:sldId id="13720" r:id="rId143"/>
    <p:sldId id="756" r:id="rId144"/>
    <p:sldId id="769" r:id="rId145"/>
    <p:sldId id="796" r:id="rId146"/>
    <p:sldId id="764" r:id="rId147"/>
    <p:sldId id="785" r:id="rId148"/>
    <p:sldId id="787" r:id="rId149"/>
    <p:sldId id="788" r:id="rId150"/>
    <p:sldId id="753" r:id="rId151"/>
    <p:sldId id="797" r:id="rId152"/>
    <p:sldId id="742" r:id="rId153"/>
    <p:sldId id="747" r:id="rId154"/>
    <p:sldId id="745" r:id="rId155"/>
    <p:sldId id="746" r:id="rId156"/>
    <p:sldId id="13752" r:id="rId157"/>
    <p:sldId id="766" r:id="rId158"/>
    <p:sldId id="13753" r:id="rId159"/>
    <p:sldId id="798" r:id="rId160"/>
    <p:sldId id="13754" r:id="rId161"/>
    <p:sldId id="763" r:id="rId162"/>
    <p:sldId id="13721" r:id="rId163"/>
    <p:sldId id="725" r:id="rId164"/>
    <p:sldId id="786" r:id="rId165"/>
    <p:sldId id="13735" r:id="rId166"/>
    <p:sldId id="13736" r:id="rId167"/>
    <p:sldId id="13737" r:id="rId168"/>
    <p:sldId id="13755" r:id="rId169"/>
    <p:sldId id="13743" r:id="rId170"/>
    <p:sldId id="13756" r:id="rId171"/>
    <p:sldId id="13757" r:id="rId172"/>
    <p:sldId id="13758" r:id="rId173"/>
    <p:sldId id="789" r:id="rId174"/>
    <p:sldId id="13738" r:id="rId175"/>
    <p:sldId id="13722" r:id="rId176"/>
    <p:sldId id="13723" r:id="rId177"/>
    <p:sldId id="13739" r:id="rId178"/>
    <p:sldId id="751" r:id="rId179"/>
    <p:sldId id="13742" r:id="rId180"/>
    <p:sldId id="13766" r:id="rId181"/>
    <p:sldId id="13744" r:id="rId182"/>
    <p:sldId id="13745" r:id="rId183"/>
    <p:sldId id="13746" r:id="rId184"/>
    <p:sldId id="13761" r:id="rId185"/>
    <p:sldId id="13748" r:id="rId186"/>
    <p:sldId id="13764" r:id="rId187"/>
    <p:sldId id="13747" r:id="rId188"/>
    <p:sldId id="13749" r:id="rId189"/>
    <p:sldId id="13767" r:id="rId190"/>
    <p:sldId id="13849" r:id="rId191"/>
    <p:sldId id="13763" r:id="rId192"/>
    <p:sldId id="13750" r:id="rId193"/>
    <p:sldId id="256" r:id="rId194"/>
    <p:sldId id="13768" r:id="rId195"/>
    <p:sldId id="13769" r:id="rId196"/>
    <p:sldId id="13770" r:id="rId197"/>
    <p:sldId id="13771" r:id="rId198"/>
    <p:sldId id="13762" r:id="rId199"/>
    <p:sldId id="13772" r:id="rId200"/>
    <p:sldId id="13773" r:id="rId201"/>
    <p:sldId id="13774" r:id="rId202"/>
    <p:sldId id="13776" r:id="rId203"/>
    <p:sldId id="13777" r:id="rId204"/>
    <p:sldId id="13778" r:id="rId205"/>
    <p:sldId id="13779" r:id="rId206"/>
    <p:sldId id="13780" r:id="rId207"/>
    <p:sldId id="13781" r:id="rId208"/>
    <p:sldId id="13782" r:id="rId209"/>
    <p:sldId id="13783" r:id="rId210"/>
    <p:sldId id="13784" r:id="rId211"/>
    <p:sldId id="13785" r:id="rId212"/>
    <p:sldId id="13786" r:id="rId213"/>
    <p:sldId id="13787" r:id="rId214"/>
    <p:sldId id="13788" r:id="rId215"/>
    <p:sldId id="13789" r:id="rId216"/>
    <p:sldId id="13790" r:id="rId217"/>
    <p:sldId id="13791" r:id="rId218"/>
    <p:sldId id="13792" r:id="rId219"/>
    <p:sldId id="13793" r:id="rId220"/>
    <p:sldId id="13759" r:id="rId221"/>
    <p:sldId id="13794" r:id="rId222"/>
    <p:sldId id="13795" r:id="rId223"/>
    <p:sldId id="13796" r:id="rId224"/>
    <p:sldId id="13760" r:id="rId225"/>
    <p:sldId id="13797" r:id="rId226"/>
    <p:sldId id="13798" r:id="rId227"/>
    <p:sldId id="13800" r:id="rId228"/>
    <p:sldId id="13801" r:id="rId229"/>
    <p:sldId id="13802" r:id="rId230"/>
    <p:sldId id="13803" r:id="rId231"/>
    <p:sldId id="13804" r:id="rId232"/>
    <p:sldId id="13850" r:id="rId233"/>
    <p:sldId id="13851" r:id="rId234"/>
    <p:sldId id="13807" r:id="rId235"/>
    <p:sldId id="13808" r:id="rId236"/>
    <p:sldId id="13809" r:id="rId237"/>
    <p:sldId id="13810" r:id="rId238"/>
    <p:sldId id="13811" r:id="rId239"/>
    <p:sldId id="13852" r:id="rId240"/>
    <p:sldId id="13813" r:id="rId241"/>
    <p:sldId id="13814" r:id="rId242"/>
    <p:sldId id="13815" r:id="rId243"/>
    <p:sldId id="13816" r:id="rId244"/>
    <p:sldId id="13817" r:id="rId245"/>
    <p:sldId id="13818" r:id="rId246"/>
    <p:sldId id="13822" r:id="rId247"/>
    <p:sldId id="13823" r:id="rId248"/>
    <p:sldId id="13826" r:id="rId249"/>
    <p:sldId id="13827" r:id="rId250"/>
    <p:sldId id="13845" r:id="rId251"/>
    <p:sldId id="331" r:id="rId252"/>
    <p:sldId id="404" r:id="rId253"/>
    <p:sldId id="403" r:id="rId254"/>
    <p:sldId id="402" r:id="rId255"/>
    <p:sldId id="406" r:id="rId256"/>
    <p:sldId id="13828" r:id="rId257"/>
    <p:sldId id="13829" r:id="rId258"/>
    <p:sldId id="405" r:id="rId259"/>
    <p:sldId id="13690" r:id="rId260"/>
    <p:sldId id="13691" r:id="rId261"/>
    <p:sldId id="13692" r:id="rId262"/>
    <p:sldId id="13693" r:id="rId263"/>
    <p:sldId id="13694" r:id="rId264"/>
    <p:sldId id="409" r:id="rId265"/>
    <p:sldId id="13830" r:id="rId266"/>
    <p:sldId id="421" r:id="rId267"/>
    <p:sldId id="13831" r:id="rId268"/>
    <p:sldId id="13832" r:id="rId269"/>
    <p:sldId id="13833" r:id="rId270"/>
    <p:sldId id="13834" r:id="rId271"/>
    <p:sldId id="13835" r:id="rId272"/>
    <p:sldId id="13836" r:id="rId273"/>
    <p:sldId id="13837" r:id="rId274"/>
    <p:sldId id="13838" r:id="rId275"/>
    <p:sldId id="13699" r:id="rId276"/>
    <p:sldId id="13698" r:id="rId277"/>
    <p:sldId id="13697" r:id="rId278"/>
    <p:sldId id="13696" r:id="rId279"/>
    <p:sldId id="13839" r:id="rId280"/>
    <p:sldId id="13840" r:id="rId281"/>
    <p:sldId id="13841" r:id="rId282"/>
    <p:sldId id="422" r:id="rId283"/>
    <p:sldId id="423" r:id="rId284"/>
    <p:sldId id="424" r:id="rId285"/>
    <p:sldId id="425" r:id="rId286"/>
    <p:sldId id="426" r:id="rId287"/>
    <p:sldId id="13846" r:id="rId288"/>
    <p:sldId id="13734" r:id="rId289"/>
    <p:sldId id="13708" r:id="rId290"/>
    <p:sldId id="13847" r:id="rId291"/>
    <p:sldId id="13740" r:id="rId2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EF1"/>
    <a:srgbClr val="F2DCD2"/>
    <a:srgbClr val="266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7"/>
    <p:restoredTop sz="94653"/>
  </p:normalViewPr>
  <p:slideViewPr>
    <p:cSldViewPr snapToGrid="0" snapToObjects="1">
      <p:cViewPr varScale="1">
        <p:scale>
          <a:sx n="144" d="100"/>
          <a:sy n="144" d="100"/>
        </p:scale>
        <p:origin x="224" y="24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s>
</file>

<file path=ppt/diagrams/_rels/data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_rels/data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_rels/data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_rels/data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_rels/data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 Id="rId4" Type="http://schemas.openxmlformats.org/officeDocument/2006/relationships/image" Target="../media/image2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898BE-77E6-154E-BC65-12E9B6F29A38}" type="doc">
      <dgm:prSet loTypeId="urn:microsoft.com/office/officeart/2005/8/layout/radial2" loCatId="" qsTypeId="urn:microsoft.com/office/officeart/2005/8/quickstyle/simple4" qsCatId="simple" csTypeId="urn:microsoft.com/office/officeart/2005/8/colors/accent1_2" csCatId="accent1" phldr="1"/>
      <dgm:spPr/>
      <dgm:t>
        <a:bodyPr/>
        <a:lstStyle/>
        <a:p>
          <a:endParaRPr lang="en-US"/>
        </a:p>
      </dgm:t>
    </dgm:pt>
    <dgm:pt modelId="{27D1EE24-ABC8-5340-A35F-CC2EEA64AABD}">
      <dgm:prSet phldrT="[Text]"/>
      <dgm:spPr>
        <a:solidFill>
          <a:srgbClr val="FFC000"/>
        </a:solidFill>
      </dgm:spPr>
      <dgm:t>
        <a:bodyPr/>
        <a:lstStyle/>
        <a:p>
          <a:endParaRPr lang="en-US" dirty="0"/>
        </a:p>
      </dgm:t>
    </dgm:pt>
    <dgm:pt modelId="{881A8474-6190-FA47-95E9-40EE2A8A813A}" type="parTrans" cxnId="{8272703C-F0D0-F549-A362-52E9FA303C9D}">
      <dgm:prSet/>
      <dgm:spPr/>
      <dgm:t>
        <a:bodyPr/>
        <a:lstStyle/>
        <a:p>
          <a:endParaRPr lang="en-US"/>
        </a:p>
      </dgm:t>
    </dgm:pt>
    <dgm:pt modelId="{03260474-3584-FD4A-9589-1311B80C7519}" type="sibTrans" cxnId="{8272703C-F0D0-F549-A362-52E9FA303C9D}">
      <dgm:prSet/>
      <dgm:spPr/>
      <dgm:t>
        <a:bodyPr/>
        <a:lstStyle/>
        <a:p>
          <a:endParaRPr lang="en-US"/>
        </a:p>
      </dgm:t>
    </dgm:pt>
    <dgm:pt modelId="{10EFCD0B-ACAF-7C47-BBA8-EF69D190466A}">
      <dgm:prSet phldrT="[Text]"/>
      <dgm:spPr>
        <a:solidFill>
          <a:srgbClr val="FFC000"/>
        </a:solidFill>
      </dgm:spPr>
      <dgm:t>
        <a:bodyPr/>
        <a:lstStyle/>
        <a:p>
          <a:endParaRPr lang="en-US" dirty="0"/>
        </a:p>
      </dgm:t>
    </dgm:pt>
    <dgm:pt modelId="{266BFE7C-4BA4-5645-B20F-733272A2314C}" type="parTrans" cxnId="{99187FB5-64D3-8347-A399-3B486C5735A6}">
      <dgm:prSet/>
      <dgm:spPr/>
      <dgm:t>
        <a:bodyPr/>
        <a:lstStyle/>
        <a:p>
          <a:endParaRPr lang="en-US"/>
        </a:p>
      </dgm:t>
    </dgm:pt>
    <dgm:pt modelId="{81FE633B-B06C-604D-BE99-8D64D86F655A}" type="sibTrans" cxnId="{99187FB5-64D3-8347-A399-3B486C5735A6}">
      <dgm:prSet/>
      <dgm:spPr/>
      <dgm:t>
        <a:bodyPr/>
        <a:lstStyle/>
        <a:p>
          <a:endParaRPr lang="en-US"/>
        </a:p>
      </dgm:t>
    </dgm:pt>
    <dgm:pt modelId="{92FAD975-A818-E745-84A1-C9B33755E5A1}">
      <dgm:prSet phldrT="[Text]"/>
      <dgm:spPr>
        <a:solidFill>
          <a:srgbClr val="FFC000"/>
        </a:solidFill>
      </dgm:spPr>
      <dgm:t>
        <a:bodyPr/>
        <a:lstStyle/>
        <a:p>
          <a:endParaRPr lang="en-US" dirty="0"/>
        </a:p>
      </dgm:t>
    </dgm:pt>
    <dgm:pt modelId="{881308EE-735F-7541-ACF1-9983EC478EF5}" type="parTrans" cxnId="{D5B29052-C5EE-F845-A522-A59F52CFC2DB}">
      <dgm:prSet/>
      <dgm:spPr/>
      <dgm:t>
        <a:bodyPr/>
        <a:lstStyle/>
        <a:p>
          <a:endParaRPr lang="en-US"/>
        </a:p>
      </dgm:t>
    </dgm:pt>
    <dgm:pt modelId="{113C0DA7-5082-844D-A72C-86AE6A3BF7EA}" type="sibTrans" cxnId="{D5B29052-C5EE-F845-A522-A59F52CFC2DB}">
      <dgm:prSet/>
      <dgm:spPr/>
      <dgm:t>
        <a:bodyPr/>
        <a:lstStyle/>
        <a:p>
          <a:endParaRPr lang="en-US"/>
        </a:p>
      </dgm:t>
    </dgm:pt>
    <dgm:pt modelId="{C74E4949-2504-E243-A19E-983B2D54F1A3}">
      <dgm:prSet phldrT="[Text]"/>
      <dgm:spPr>
        <a:solidFill>
          <a:srgbClr val="FFC000"/>
        </a:solidFill>
      </dgm:spPr>
      <dgm:t>
        <a:bodyPr/>
        <a:lstStyle/>
        <a:p>
          <a:endParaRPr lang="en-US" dirty="0"/>
        </a:p>
      </dgm:t>
    </dgm:pt>
    <dgm:pt modelId="{87329161-C026-A840-B517-20253E87C000}" type="parTrans" cxnId="{E43AC841-846E-3E49-BF9C-204E6D979ACA}">
      <dgm:prSet/>
      <dgm:spPr/>
      <dgm:t>
        <a:bodyPr/>
        <a:lstStyle/>
        <a:p>
          <a:endParaRPr lang="en-US"/>
        </a:p>
      </dgm:t>
    </dgm:pt>
    <dgm:pt modelId="{3DF2E618-1649-2D4D-A038-E060A60F96BB}" type="sibTrans" cxnId="{E43AC841-846E-3E49-BF9C-204E6D979ACA}">
      <dgm:prSet/>
      <dgm:spPr/>
      <dgm:t>
        <a:bodyPr/>
        <a:lstStyle/>
        <a:p>
          <a:endParaRPr lang="en-US"/>
        </a:p>
      </dgm:t>
    </dgm:pt>
    <dgm:pt modelId="{754259E4-48C2-A546-A300-4F051C0C3D00}" type="pres">
      <dgm:prSet presAssocID="{5C7898BE-77E6-154E-BC65-12E9B6F29A38}" presName="composite" presStyleCnt="0">
        <dgm:presLayoutVars>
          <dgm:chMax val="5"/>
          <dgm:dir/>
          <dgm:animLvl val="ctr"/>
          <dgm:resizeHandles val="exact"/>
        </dgm:presLayoutVars>
      </dgm:prSet>
      <dgm:spPr/>
    </dgm:pt>
    <dgm:pt modelId="{2CF36151-27D5-4741-84FF-33D902AA44FE}" type="pres">
      <dgm:prSet presAssocID="{5C7898BE-77E6-154E-BC65-12E9B6F29A38}" presName="cycle" presStyleCnt="0"/>
      <dgm:spPr/>
    </dgm:pt>
    <dgm:pt modelId="{56F9C311-5B04-8047-9B2C-AFB4EF0E8D70}" type="pres">
      <dgm:prSet presAssocID="{5C7898BE-77E6-154E-BC65-12E9B6F29A38}" presName="centerShape" presStyleCnt="0"/>
      <dgm:spPr/>
    </dgm:pt>
    <dgm:pt modelId="{E9F401E7-3544-1F4C-8C05-C3F8787F32FB}" type="pres">
      <dgm:prSet presAssocID="{5C7898BE-77E6-154E-BC65-12E9B6F29A38}" presName="connSite" presStyleLbl="node1" presStyleIdx="0" presStyleCnt="5"/>
      <dgm:spPr/>
    </dgm:pt>
    <dgm:pt modelId="{63E484B6-533E-8449-8AC6-3E4382D9F5FB}" type="pres">
      <dgm:prSet presAssocID="{5C7898BE-77E6-154E-BC65-12E9B6F29A38}" presName="visible" presStyleLbl="node1" presStyleIdx="0" presStyleCnt="5" custScaleX="81636" custScaleY="82713" custLinFactNeighborX="802" custLinFactNeighborY="3987"/>
      <dgm:spPr>
        <a:solidFill>
          <a:srgbClr val="92D050"/>
        </a:solidFill>
      </dgm:spPr>
    </dgm:pt>
    <dgm:pt modelId="{B136395B-2725-AF40-B601-D8352C68F85C}" type="pres">
      <dgm:prSet presAssocID="{881A8474-6190-FA47-95E9-40EE2A8A813A}" presName="Name25" presStyleLbl="parChTrans1D1" presStyleIdx="0" presStyleCnt="4"/>
      <dgm:spPr/>
    </dgm:pt>
    <dgm:pt modelId="{20BE9E8A-B098-8C45-B3E8-8CA0E4DED0A5}" type="pres">
      <dgm:prSet presAssocID="{27D1EE24-ABC8-5340-A35F-CC2EEA64AABD}" presName="node" presStyleCnt="0"/>
      <dgm:spPr/>
    </dgm:pt>
    <dgm:pt modelId="{CF5FB54F-8C6A-7345-AF98-059A9038AB3C}" type="pres">
      <dgm:prSet presAssocID="{27D1EE24-ABC8-5340-A35F-CC2EEA64AABD}" presName="parentNode" presStyleLbl="node1" presStyleIdx="1" presStyleCnt="5">
        <dgm:presLayoutVars>
          <dgm:chMax val="1"/>
          <dgm:bulletEnabled val="1"/>
        </dgm:presLayoutVars>
      </dgm:prSet>
      <dgm:spPr/>
    </dgm:pt>
    <dgm:pt modelId="{4E8FCA79-3028-C84A-971C-0F5750A93FEA}" type="pres">
      <dgm:prSet presAssocID="{27D1EE24-ABC8-5340-A35F-CC2EEA64AABD}" presName="childNode" presStyleLbl="revTx" presStyleIdx="0" presStyleCnt="0">
        <dgm:presLayoutVars>
          <dgm:bulletEnabled val="1"/>
        </dgm:presLayoutVars>
      </dgm:prSet>
      <dgm:spPr/>
    </dgm:pt>
    <dgm:pt modelId="{E23B4867-6665-2348-9D08-D12983C31C45}" type="pres">
      <dgm:prSet presAssocID="{266BFE7C-4BA4-5645-B20F-733272A2314C}" presName="Name25" presStyleLbl="parChTrans1D1" presStyleIdx="1" presStyleCnt="4"/>
      <dgm:spPr/>
    </dgm:pt>
    <dgm:pt modelId="{7548ED00-B9C7-4743-B652-8E4E040921A9}" type="pres">
      <dgm:prSet presAssocID="{10EFCD0B-ACAF-7C47-BBA8-EF69D190466A}" presName="node" presStyleCnt="0"/>
      <dgm:spPr/>
    </dgm:pt>
    <dgm:pt modelId="{BE0328CD-61D1-F147-9639-0A1BFA7BCEC5}" type="pres">
      <dgm:prSet presAssocID="{10EFCD0B-ACAF-7C47-BBA8-EF69D190466A}" presName="parentNode" presStyleLbl="node1" presStyleIdx="2" presStyleCnt="5" custLinFactNeighborX="-5383" custLinFactNeighborY="-6248">
        <dgm:presLayoutVars>
          <dgm:chMax val="1"/>
          <dgm:bulletEnabled val="1"/>
        </dgm:presLayoutVars>
      </dgm:prSet>
      <dgm:spPr/>
    </dgm:pt>
    <dgm:pt modelId="{796E713F-D09B-6C4C-85F0-B921812B3559}" type="pres">
      <dgm:prSet presAssocID="{10EFCD0B-ACAF-7C47-BBA8-EF69D190466A}" presName="childNode" presStyleLbl="revTx" presStyleIdx="0" presStyleCnt="0">
        <dgm:presLayoutVars>
          <dgm:bulletEnabled val="1"/>
        </dgm:presLayoutVars>
      </dgm:prSet>
      <dgm:spPr/>
    </dgm:pt>
    <dgm:pt modelId="{5FAE84BF-8BFA-F048-95BD-126945860194}" type="pres">
      <dgm:prSet presAssocID="{881308EE-735F-7541-ACF1-9983EC478EF5}" presName="Name25" presStyleLbl="parChTrans1D1" presStyleIdx="2" presStyleCnt="4"/>
      <dgm:spPr/>
    </dgm:pt>
    <dgm:pt modelId="{38EE3334-809A-AA41-8422-9A591C9FE78B}" type="pres">
      <dgm:prSet presAssocID="{92FAD975-A818-E745-84A1-C9B33755E5A1}" presName="node" presStyleCnt="0"/>
      <dgm:spPr/>
    </dgm:pt>
    <dgm:pt modelId="{84C37213-A729-8749-9B90-9CF94AA49BB4}" type="pres">
      <dgm:prSet presAssocID="{92FAD975-A818-E745-84A1-C9B33755E5A1}" presName="parentNode" presStyleLbl="node1" presStyleIdx="3" presStyleCnt="5" custLinFactNeighborX="2267" custLinFactNeighborY="-13645">
        <dgm:presLayoutVars>
          <dgm:chMax val="1"/>
          <dgm:bulletEnabled val="1"/>
        </dgm:presLayoutVars>
      </dgm:prSet>
      <dgm:spPr/>
    </dgm:pt>
    <dgm:pt modelId="{29F20610-6316-2F4D-94C5-951C358EB0AF}" type="pres">
      <dgm:prSet presAssocID="{92FAD975-A818-E745-84A1-C9B33755E5A1}" presName="childNode" presStyleLbl="revTx" presStyleIdx="0" presStyleCnt="0">
        <dgm:presLayoutVars>
          <dgm:bulletEnabled val="1"/>
        </dgm:presLayoutVars>
      </dgm:prSet>
      <dgm:spPr/>
    </dgm:pt>
    <dgm:pt modelId="{FC256E06-9C87-C84C-B3D4-8B3946D8CEBD}" type="pres">
      <dgm:prSet presAssocID="{87329161-C026-A840-B517-20253E87C000}" presName="Name25" presStyleLbl="parChTrans1D1" presStyleIdx="3" presStyleCnt="4"/>
      <dgm:spPr/>
    </dgm:pt>
    <dgm:pt modelId="{1E61857D-C6F3-6F4C-9487-CDE9C2A3EF3B}" type="pres">
      <dgm:prSet presAssocID="{C74E4949-2504-E243-A19E-983B2D54F1A3}" presName="node" presStyleCnt="0"/>
      <dgm:spPr/>
    </dgm:pt>
    <dgm:pt modelId="{4DE47E1D-3DF8-BF48-87C5-395788C971B8}" type="pres">
      <dgm:prSet presAssocID="{C74E4949-2504-E243-A19E-983B2D54F1A3}" presName="parentNode" presStyleLbl="node1" presStyleIdx="4" presStyleCnt="5" custLinFactNeighborX="-15721" custLinFactNeighborY="-22918">
        <dgm:presLayoutVars>
          <dgm:chMax val="1"/>
          <dgm:bulletEnabled val="1"/>
        </dgm:presLayoutVars>
      </dgm:prSet>
      <dgm:spPr/>
    </dgm:pt>
    <dgm:pt modelId="{1E33286C-614A-CD44-9469-FFB90F0A0DA0}" type="pres">
      <dgm:prSet presAssocID="{C74E4949-2504-E243-A19E-983B2D54F1A3}" presName="childNode" presStyleLbl="revTx" presStyleIdx="0" presStyleCnt="0">
        <dgm:presLayoutVars>
          <dgm:bulletEnabled val="1"/>
        </dgm:presLayoutVars>
      </dgm:prSet>
      <dgm:spPr/>
    </dgm:pt>
  </dgm:ptLst>
  <dgm:cxnLst>
    <dgm:cxn modelId="{32EBE822-B031-2E41-9B46-1A2778ECE4F9}" type="presOf" srcId="{27D1EE24-ABC8-5340-A35F-CC2EEA64AABD}" destId="{CF5FB54F-8C6A-7345-AF98-059A9038AB3C}" srcOrd="0" destOrd="0" presId="urn:microsoft.com/office/officeart/2005/8/layout/radial2"/>
    <dgm:cxn modelId="{8272703C-F0D0-F549-A362-52E9FA303C9D}" srcId="{5C7898BE-77E6-154E-BC65-12E9B6F29A38}" destId="{27D1EE24-ABC8-5340-A35F-CC2EEA64AABD}" srcOrd="0" destOrd="0" parTransId="{881A8474-6190-FA47-95E9-40EE2A8A813A}" sibTransId="{03260474-3584-FD4A-9589-1311B80C7519}"/>
    <dgm:cxn modelId="{E43AC841-846E-3E49-BF9C-204E6D979ACA}" srcId="{5C7898BE-77E6-154E-BC65-12E9B6F29A38}" destId="{C74E4949-2504-E243-A19E-983B2D54F1A3}" srcOrd="3" destOrd="0" parTransId="{87329161-C026-A840-B517-20253E87C000}" sibTransId="{3DF2E618-1649-2D4D-A038-E060A60F96BB}"/>
    <dgm:cxn modelId="{D5B29052-C5EE-F845-A522-A59F52CFC2DB}" srcId="{5C7898BE-77E6-154E-BC65-12E9B6F29A38}" destId="{92FAD975-A818-E745-84A1-C9B33755E5A1}" srcOrd="2" destOrd="0" parTransId="{881308EE-735F-7541-ACF1-9983EC478EF5}" sibTransId="{113C0DA7-5082-844D-A72C-86AE6A3BF7EA}"/>
    <dgm:cxn modelId="{B345F95B-87B1-9349-84EE-31FDD5CCDBFB}" type="presOf" srcId="{87329161-C026-A840-B517-20253E87C000}" destId="{FC256E06-9C87-C84C-B3D4-8B3946D8CEBD}" srcOrd="0" destOrd="0" presId="urn:microsoft.com/office/officeart/2005/8/layout/radial2"/>
    <dgm:cxn modelId="{AE9D1D91-9C02-6B4E-B6B8-E14E0D41A4C5}" type="presOf" srcId="{C74E4949-2504-E243-A19E-983B2D54F1A3}" destId="{4DE47E1D-3DF8-BF48-87C5-395788C971B8}" srcOrd="0" destOrd="0" presId="urn:microsoft.com/office/officeart/2005/8/layout/radial2"/>
    <dgm:cxn modelId="{C2159A9D-152C-E64B-B44B-D89B03EB12A6}" type="presOf" srcId="{10EFCD0B-ACAF-7C47-BBA8-EF69D190466A}" destId="{BE0328CD-61D1-F147-9639-0A1BFA7BCEC5}" srcOrd="0" destOrd="0" presId="urn:microsoft.com/office/officeart/2005/8/layout/radial2"/>
    <dgm:cxn modelId="{99187FB5-64D3-8347-A399-3B486C5735A6}" srcId="{5C7898BE-77E6-154E-BC65-12E9B6F29A38}" destId="{10EFCD0B-ACAF-7C47-BBA8-EF69D190466A}" srcOrd="1" destOrd="0" parTransId="{266BFE7C-4BA4-5645-B20F-733272A2314C}" sibTransId="{81FE633B-B06C-604D-BE99-8D64D86F655A}"/>
    <dgm:cxn modelId="{90FDF4BC-9159-AF4E-B5B0-41A9A0EB6C06}" type="presOf" srcId="{5C7898BE-77E6-154E-BC65-12E9B6F29A38}" destId="{754259E4-48C2-A546-A300-4F051C0C3D00}" srcOrd="0" destOrd="0" presId="urn:microsoft.com/office/officeart/2005/8/layout/radial2"/>
    <dgm:cxn modelId="{CE698BD3-773F-824A-852D-7DB3FB8AFE3D}" type="presOf" srcId="{881308EE-735F-7541-ACF1-9983EC478EF5}" destId="{5FAE84BF-8BFA-F048-95BD-126945860194}" srcOrd="0" destOrd="0" presId="urn:microsoft.com/office/officeart/2005/8/layout/radial2"/>
    <dgm:cxn modelId="{DF68A5E6-F1D1-0643-BCE6-8C5823FBBB55}" type="presOf" srcId="{881A8474-6190-FA47-95E9-40EE2A8A813A}" destId="{B136395B-2725-AF40-B601-D8352C68F85C}" srcOrd="0" destOrd="0" presId="urn:microsoft.com/office/officeart/2005/8/layout/radial2"/>
    <dgm:cxn modelId="{1EDEF3F7-65DE-F845-8171-EC6E1F96F6A2}" type="presOf" srcId="{92FAD975-A818-E745-84A1-C9B33755E5A1}" destId="{84C37213-A729-8749-9B90-9CF94AA49BB4}" srcOrd="0" destOrd="0" presId="urn:microsoft.com/office/officeart/2005/8/layout/radial2"/>
    <dgm:cxn modelId="{CCCEBFF8-86E0-5E40-ADD9-AE6AC4FF820C}" type="presOf" srcId="{266BFE7C-4BA4-5645-B20F-733272A2314C}" destId="{E23B4867-6665-2348-9D08-D12983C31C45}" srcOrd="0" destOrd="0" presId="urn:microsoft.com/office/officeart/2005/8/layout/radial2"/>
    <dgm:cxn modelId="{E2E070EB-157C-0544-B848-970C07975D1D}" type="presParOf" srcId="{754259E4-48C2-A546-A300-4F051C0C3D00}" destId="{2CF36151-27D5-4741-84FF-33D902AA44FE}" srcOrd="0" destOrd="0" presId="urn:microsoft.com/office/officeart/2005/8/layout/radial2"/>
    <dgm:cxn modelId="{0D387133-6173-7D4D-9A31-29EFB4A2366B}" type="presParOf" srcId="{2CF36151-27D5-4741-84FF-33D902AA44FE}" destId="{56F9C311-5B04-8047-9B2C-AFB4EF0E8D70}" srcOrd="0" destOrd="0" presId="urn:microsoft.com/office/officeart/2005/8/layout/radial2"/>
    <dgm:cxn modelId="{2BE096C6-66DC-E541-B113-0B817A588F83}" type="presParOf" srcId="{56F9C311-5B04-8047-9B2C-AFB4EF0E8D70}" destId="{E9F401E7-3544-1F4C-8C05-C3F8787F32FB}" srcOrd="0" destOrd="0" presId="urn:microsoft.com/office/officeart/2005/8/layout/radial2"/>
    <dgm:cxn modelId="{BF39B96F-925A-124C-89A6-40283FE6BB5B}" type="presParOf" srcId="{56F9C311-5B04-8047-9B2C-AFB4EF0E8D70}" destId="{63E484B6-533E-8449-8AC6-3E4382D9F5FB}" srcOrd="1" destOrd="0" presId="urn:microsoft.com/office/officeart/2005/8/layout/radial2"/>
    <dgm:cxn modelId="{AD4FBF45-B889-834E-83BE-C369B1547BD1}" type="presParOf" srcId="{2CF36151-27D5-4741-84FF-33D902AA44FE}" destId="{B136395B-2725-AF40-B601-D8352C68F85C}" srcOrd="1" destOrd="0" presId="urn:microsoft.com/office/officeart/2005/8/layout/radial2"/>
    <dgm:cxn modelId="{014A4A77-FB1C-F245-A1FC-68DA473E8B8D}" type="presParOf" srcId="{2CF36151-27D5-4741-84FF-33D902AA44FE}" destId="{20BE9E8A-B098-8C45-B3E8-8CA0E4DED0A5}" srcOrd="2" destOrd="0" presId="urn:microsoft.com/office/officeart/2005/8/layout/radial2"/>
    <dgm:cxn modelId="{96EBDDC2-C8E6-D044-A6D1-5AF678144614}" type="presParOf" srcId="{20BE9E8A-B098-8C45-B3E8-8CA0E4DED0A5}" destId="{CF5FB54F-8C6A-7345-AF98-059A9038AB3C}" srcOrd="0" destOrd="0" presId="urn:microsoft.com/office/officeart/2005/8/layout/radial2"/>
    <dgm:cxn modelId="{5AE09916-FB49-AA47-9813-A228F4129311}" type="presParOf" srcId="{20BE9E8A-B098-8C45-B3E8-8CA0E4DED0A5}" destId="{4E8FCA79-3028-C84A-971C-0F5750A93FEA}" srcOrd="1" destOrd="0" presId="urn:microsoft.com/office/officeart/2005/8/layout/radial2"/>
    <dgm:cxn modelId="{5D6E6F65-1830-4743-B636-554DB6E4AA10}" type="presParOf" srcId="{2CF36151-27D5-4741-84FF-33D902AA44FE}" destId="{E23B4867-6665-2348-9D08-D12983C31C45}" srcOrd="3" destOrd="0" presId="urn:microsoft.com/office/officeart/2005/8/layout/radial2"/>
    <dgm:cxn modelId="{D88CCA1E-C623-1248-AD6E-CE08E68E79A0}" type="presParOf" srcId="{2CF36151-27D5-4741-84FF-33D902AA44FE}" destId="{7548ED00-B9C7-4743-B652-8E4E040921A9}" srcOrd="4" destOrd="0" presId="urn:microsoft.com/office/officeart/2005/8/layout/radial2"/>
    <dgm:cxn modelId="{BCAD6D6D-411C-1047-A00E-7D8375124AE4}" type="presParOf" srcId="{7548ED00-B9C7-4743-B652-8E4E040921A9}" destId="{BE0328CD-61D1-F147-9639-0A1BFA7BCEC5}" srcOrd="0" destOrd="0" presId="urn:microsoft.com/office/officeart/2005/8/layout/radial2"/>
    <dgm:cxn modelId="{B262AF43-E8CC-9F45-934A-3E46370BD06F}" type="presParOf" srcId="{7548ED00-B9C7-4743-B652-8E4E040921A9}" destId="{796E713F-D09B-6C4C-85F0-B921812B3559}" srcOrd="1" destOrd="0" presId="urn:microsoft.com/office/officeart/2005/8/layout/radial2"/>
    <dgm:cxn modelId="{1B36D1D3-8653-7A4C-9720-EE662A0D95EF}" type="presParOf" srcId="{2CF36151-27D5-4741-84FF-33D902AA44FE}" destId="{5FAE84BF-8BFA-F048-95BD-126945860194}" srcOrd="5" destOrd="0" presId="urn:microsoft.com/office/officeart/2005/8/layout/radial2"/>
    <dgm:cxn modelId="{25330FAB-238B-F446-B740-8C656D8548E9}" type="presParOf" srcId="{2CF36151-27D5-4741-84FF-33D902AA44FE}" destId="{38EE3334-809A-AA41-8422-9A591C9FE78B}" srcOrd="6" destOrd="0" presId="urn:microsoft.com/office/officeart/2005/8/layout/radial2"/>
    <dgm:cxn modelId="{F9281462-7097-1147-85DB-63F4A879B01B}" type="presParOf" srcId="{38EE3334-809A-AA41-8422-9A591C9FE78B}" destId="{84C37213-A729-8749-9B90-9CF94AA49BB4}" srcOrd="0" destOrd="0" presId="urn:microsoft.com/office/officeart/2005/8/layout/radial2"/>
    <dgm:cxn modelId="{802081E9-162F-D842-B7E3-151F376CE9F7}" type="presParOf" srcId="{38EE3334-809A-AA41-8422-9A591C9FE78B}" destId="{29F20610-6316-2F4D-94C5-951C358EB0AF}" srcOrd="1" destOrd="0" presId="urn:microsoft.com/office/officeart/2005/8/layout/radial2"/>
    <dgm:cxn modelId="{C508BF78-C072-164E-AB07-9104C910DEBA}" type="presParOf" srcId="{2CF36151-27D5-4741-84FF-33D902AA44FE}" destId="{FC256E06-9C87-C84C-B3D4-8B3946D8CEBD}" srcOrd="7" destOrd="0" presId="urn:microsoft.com/office/officeart/2005/8/layout/radial2"/>
    <dgm:cxn modelId="{3EDC2521-C0C8-504C-AF5D-D3FA244817E1}" type="presParOf" srcId="{2CF36151-27D5-4741-84FF-33D902AA44FE}" destId="{1E61857D-C6F3-6F4C-9487-CDE9C2A3EF3B}" srcOrd="8" destOrd="0" presId="urn:microsoft.com/office/officeart/2005/8/layout/radial2"/>
    <dgm:cxn modelId="{58B45CF5-B496-3B49-BFA5-440880AA3235}" type="presParOf" srcId="{1E61857D-C6F3-6F4C-9487-CDE9C2A3EF3B}" destId="{4DE47E1D-3DF8-BF48-87C5-395788C971B8}" srcOrd="0" destOrd="0" presId="urn:microsoft.com/office/officeart/2005/8/layout/radial2"/>
    <dgm:cxn modelId="{46D4D2DC-04C7-4146-89CD-2BB0D9FCF025}" type="presParOf" srcId="{1E61857D-C6F3-6F4C-9487-CDE9C2A3EF3B}" destId="{1E33286C-614A-CD44-9469-FFB90F0A0DA0}"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A06E08-5BBE-A142-8BC7-DFB7E42B5E0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52727EA-3419-254D-8AA7-7E6243576F5A}">
      <dgm:prSet phldrT="[Text]"/>
      <dgm:spPr>
        <a:solidFill>
          <a:schemeClr val="accent2">
            <a:lumMod val="60000"/>
            <a:lumOff val="40000"/>
            <a:alpha val="30000"/>
          </a:schemeClr>
        </a:solidFill>
      </dgm:spPr>
      <dgm:t>
        <a:bodyPr/>
        <a:lstStyle/>
        <a:p>
          <a:r>
            <a:rPr lang="en-US" dirty="0">
              <a:solidFill>
                <a:schemeClr val="tx1"/>
              </a:solidFill>
            </a:rPr>
            <a:t>Node-wise Local Neighbor Sampling</a:t>
          </a:r>
        </a:p>
      </dgm:t>
    </dgm:pt>
    <dgm:pt modelId="{F4DB6419-DF60-404F-BEF1-62F3A7B9776D}" type="parTrans" cxnId="{0F13EE41-61B1-FC49-92DC-AE2F889F3C57}">
      <dgm:prSet/>
      <dgm:spPr/>
      <dgm:t>
        <a:bodyPr/>
        <a:lstStyle/>
        <a:p>
          <a:endParaRPr lang="en-US"/>
        </a:p>
      </dgm:t>
    </dgm:pt>
    <dgm:pt modelId="{D5539051-AF3E-9445-8DC2-AD46A5DA73CA}" type="sibTrans" cxnId="{0F13EE41-61B1-FC49-92DC-AE2F889F3C57}">
      <dgm:prSet/>
      <dgm:spPr/>
      <dgm:t>
        <a:bodyPr/>
        <a:lstStyle/>
        <a:p>
          <a:endParaRPr lang="en-US"/>
        </a:p>
      </dgm:t>
    </dgm:pt>
    <dgm:pt modelId="{AED12CB4-60F1-2246-8BC1-540FF4F9022F}">
      <dgm:prSet phldrT="[Text]"/>
      <dgm:spPr>
        <a:solidFill>
          <a:schemeClr val="accent2">
            <a:lumMod val="60000"/>
            <a:lumOff val="40000"/>
            <a:alpha val="30000"/>
          </a:schemeClr>
        </a:solidFill>
      </dgm:spPr>
      <dgm:t>
        <a:bodyPr/>
        <a:lstStyle/>
        <a:p>
          <a:r>
            <a:rPr lang="en-US" dirty="0">
              <a:solidFill>
                <a:schemeClr val="tx1"/>
              </a:solidFill>
            </a:rPr>
            <a:t>Layer-wise Global Importance Sampling</a:t>
          </a:r>
        </a:p>
      </dgm:t>
    </dgm:pt>
    <dgm:pt modelId="{7B885863-5D68-BC4A-948C-2C31E1FEA5CA}" type="parTrans" cxnId="{51EE3EA8-9CAF-C849-BE38-0D9BF5AB2F76}">
      <dgm:prSet/>
      <dgm:spPr/>
      <dgm:t>
        <a:bodyPr/>
        <a:lstStyle/>
        <a:p>
          <a:endParaRPr lang="en-US"/>
        </a:p>
      </dgm:t>
    </dgm:pt>
    <dgm:pt modelId="{0D7D5B74-C93E-BC45-BD86-74962ECBD0D9}" type="sibTrans" cxnId="{51EE3EA8-9CAF-C849-BE38-0D9BF5AB2F76}">
      <dgm:prSet/>
      <dgm:spPr/>
      <dgm:t>
        <a:bodyPr/>
        <a:lstStyle/>
        <a:p>
          <a:endParaRPr lang="en-US"/>
        </a:p>
      </dgm:t>
    </dgm:pt>
    <dgm:pt modelId="{054C22A5-DD40-7F4C-BB9A-69361BC742E1}">
      <dgm:prSet phldrT="[Text]"/>
      <dgm:spPr>
        <a:solidFill>
          <a:schemeClr val="accent2">
            <a:lumMod val="60000"/>
            <a:lumOff val="40000"/>
            <a:alpha val="30000"/>
          </a:schemeClr>
        </a:solidFill>
      </dgm:spPr>
      <dgm:t>
        <a:bodyPr/>
        <a:lstStyle/>
        <a:p>
          <a:r>
            <a:rPr lang="en-US" dirty="0">
              <a:solidFill>
                <a:schemeClr val="tx1"/>
              </a:solidFill>
            </a:rPr>
            <a:t>Subgraph-wise Sampling</a:t>
          </a:r>
        </a:p>
      </dgm:t>
    </dgm:pt>
    <dgm:pt modelId="{35299987-72B4-5449-89D1-884C81CF4145}" type="parTrans" cxnId="{93591ABD-E1A7-F74C-A1FA-291B3AE2CC83}">
      <dgm:prSet/>
      <dgm:spPr/>
      <dgm:t>
        <a:bodyPr/>
        <a:lstStyle/>
        <a:p>
          <a:endParaRPr lang="en-US"/>
        </a:p>
      </dgm:t>
    </dgm:pt>
    <dgm:pt modelId="{44B7506A-E107-3F4E-9787-C0A75F8ECB8F}" type="sibTrans" cxnId="{93591ABD-E1A7-F74C-A1FA-291B3AE2CC83}">
      <dgm:prSet/>
      <dgm:spPr/>
      <dgm:t>
        <a:bodyPr/>
        <a:lstStyle/>
        <a:p>
          <a:endParaRPr lang="en-US"/>
        </a:p>
      </dgm:t>
    </dgm:pt>
    <dgm:pt modelId="{39802935-F932-CD4F-8365-1739AD58E424}">
      <dgm:prSet/>
      <dgm:spPr>
        <a:solidFill>
          <a:schemeClr val="accent2">
            <a:lumMod val="60000"/>
            <a:lumOff val="40000"/>
            <a:alpha val="30000"/>
          </a:schemeClr>
        </a:solidFill>
      </dgm:spPr>
      <dgm:t>
        <a:bodyPr/>
        <a:lstStyle/>
        <a:p>
          <a:r>
            <a:rPr lang="en-US" dirty="0">
              <a:solidFill>
                <a:schemeClr val="tx1"/>
              </a:solidFill>
            </a:rPr>
            <a:t>Simplified Models</a:t>
          </a:r>
        </a:p>
      </dgm:t>
    </dgm:pt>
    <dgm:pt modelId="{7E15F06D-FB27-564B-BE39-82816C1664E2}" type="parTrans" cxnId="{E218C19E-71F5-4A42-90BE-C231A0928C0A}">
      <dgm:prSet/>
      <dgm:spPr/>
      <dgm:t>
        <a:bodyPr/>
        <a:lstStyle/>
        <a:p>
          <a:endParaRPr lang="en-US"/>
        </a:p>
      </dgm:t>
    </dgm:pt>
    <dgm:pt modelId="{C03B2B81-32F3-3C45-B77D-2A0DFBF88354}" type="sibTrans" cxnId="{E218C19E-71F5-4A42-90BE-C231A0928C0A}">
      <dgm:prSet/>
      <dgm:spPr/>
      <dgm:t>
        <a:bodyPr/>
        <a:lstStyle/>
        <a:p>
          <a:endParaRPr lang="en-US"/>
        </a:p>
      </dgm:t>
    </dgm:pt>
    <dgm:pt modelId="{FD28E411-612E-C740-B897-A6E25D22D92D}" type="pres">
      <dgm:prSet presAssocID="{F0A06E08-5BBE-A142-8BC7-DFB7E42B5E02}" presName="linear" presStyleCnt="0">
        <dgm:presLayoutVars>
          <dgm:dir/>
          <dgm:resizeHandles val="exact"/>
        </dgm:presLayoutVars>
      </dgm:prSet>
      <dgm:spPr/>
    </dgm:pt>
    <dgm:pt modelId="{34A8D130-B3FA-F64F-8B5C-43A67C17B0E1}" type="pres">
      <dgm:prSet presAssocID="{A52727EA-3419-254D-8AA7-7E6243576F5A}" presName="comp" presStyleCnt="0"/>
      <dgm:spPr/>
    </dgm:pt>
    <dgm:pt modelId="{B822D1AE-9CE6-A64F-A6A6-AD8CC1499F70}" type="pres">
      <dgm:prSet presAssocID="{A52727EA-3419-254D-8AA7-7E6243576F5A}" presName="box" presStyleLbl="node1" presStyleIdx="0" presStyleCnt="4" custLinFactNeighborX="511" custLinFactNeighborY="-13385"/>
      <dgm:spPr/>
    </dgm:pt>
    <dgm:pt modelId="{CA59E609-58F9-DD44-B1CD-7A1C0BEAE365}" type="pres">
      <dgm:prSet presAssocID="{A52727EA-3419-254D-8AA7-7E6243576F5A}" presName="img" presStyleLbl="fgImgPlace1" presStyleIdx="0" presStyleCnt="4" custLinFactNeighborY="328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dgm:spPr>
    </dgm:pt>
    <dgm:pt modelId="{C074BFD8-75A3-0C46-AAF3-E630E1A6A534}" type="pres">
      <dgm:prSet presAssocID="{A52727EA-3419-254D-8AA7-7E6243576F5A}" presName="text" presStyleLbl="node1" presStyleIdx="0" presStyleCnt="4">
        <dgm:presLayoutVars>
          <dgm:bulletEnabled val="1"/>
        </dgm:presLayoutVars>
      </dgm:prSet>
      <dgm:spPr/>
    </dgm:pt>
    <dgm:pt modelId="{15B4005B-307B-8D4E-ABD1-162C53E7DD53}" type="pres">
      <dgm:prSet presAssocID="{D5539051-AF3E-9445-8DC2-AD46A5DA73CA}" presName="spacer" presStyleCnt="0"/>
      <dgm:spPr/>
    </dgm:pt>
    <dgm:pt modelId="{DE23A07B-050C-6C49-8077-97814A501246}" type="pres">
      <dgm:prSet presAssocID="{AED12CB4-60F1-2246-8BC1-540FF4F9022F}" presName="comp" presStyleCnt="0"/>
      <dgm:spPr/>
    </dgm:pt>
    <dgm:pt modelId="{A39A5677-3884-3142-89D0-BBA1B2C01204}" type="pres">
      <dgm:prSet presAssocID="{AED12CB4-60F1-2246-8BC1-540FF4F9022F}" presName="box" presStyleLbl="node1" presStyleIdx="1" presStyleCnt="4"/>
      <dgm:spPr/>
    </dgm:pt>
    <dgm:pt modelId="{586C798D-E63B-AF4D-B997-225F377F68B9}" type="pres">
      <dgm:prSet presAssocID="{AED12CB4-60F1-2246-8BC1-540FF4F9022F}" presName="img" presStyleLbl="fgImgPlace1" presStyleIdx="1" presStyleCnt="4" custLinFactNeighborY="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dgm:spPr>
    </dgm:pt>
    <dgm:pt modelId="{9DF41D02-0486-6740-B61D-A4C84B7B63B8}" type="pres">
      <dgm:prSet presAssocID="{AED12CB4-60F1-2246-8BC1-540FF4F9022F}" presName="text" presStyleLbl="node1" presStyleIdx="1" presStyleCnt="4">
        <dgm:presLayoutVars>
          <dgm:bulletEnabled val="1"/>
        </dgm:presLayoutVars>
      </dgm:prSet>
      <dgm:spPr/>
    </dgm:pt>
    <dgm:pt modelId="{0393A0DA-2D94-DA45-9881-4C8F77718FEC}" type="pres">
      <dgm:prSet presAssocID="{0D7D5B74-C93E-BC45-BD86-74962ECBD0D9}" presName="spacer" presStyleCnt="0"/>
      <dgm:spPr/>
    </dgm:pt>
    <dgm:pt modelId="{8DF80FEC-D9C1-304F-B2F3-D9CDB56AE576}" type="pres">
      <dgm:prSet presAssocID="{054C22A5-DD40-7F4C-BB9A-69361BC742E1}" presName="comp" presStyleCnt="0"/>
      <dgm:spPr/>
    </dgm:pt>
    <dgm:pt modelId="{C0E034D1-70C3-264A-87CA-A0A786DB738C}" type="pres">
      <dgm:prSet presAssocID="{054C22A5-DD40-7F4C-BB9A-69361BC742E1}" presName="box" presStyleLbl="node1" presStyleIdx="2" presStyleCnt="4"/>
      <dgm:spPr/>
    </dgm:pt>
    <dgm:pt modelId="{6E5FB116-2EA1-1B45-9DBE-AB0A09745C2D}" type="pres">
      <dgm:prSet presAssocID="{054C22A5-DD40-7F4C-BB9A-69361BC742E1}"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2BF3D9FC-E294-724D-8F8E-3950AA445401}" type="pres">
      <dgm:prSet presAssocID="{054C22A5-DD40-7F4C-BB9A-69361BC742E1}" presName="text" presStyleLbl="node1" presStyleIdx="2" presStyleCnt="4">
        <dgm:presLayoutVars>
          <dgm:bulletEnabled val="1"/>
        </dgm:presLayoutVars>
      </dgm:prSet>
      <dgm:spPr/>
    </dgm:pt>
    <dgm:pt modelId="{DBB01D64-48FB-E74C-AE6B-45A0D83100F3}" type="pres">
      <dgm:prSet presAssocID="{44B7506A-E107-3F4E-9787-C0A75F8ECB8F}" presName="spacer" presStyleCnt="0"/>
      <dgm:spPr/>
    </dgm:pt>
    <dgm:pt modelId="{9E695038-6927-A547-82F8-4DD2CF724331}" type="pres">
      <dgm:prSet presAssocID="{39802935-F932-CD4F-8365-1739AD58E424}" presName="comp" presStyleCnt="0"/>
      <dgm:spPr/>
    </dgm:pt>
    <dgm:pt modelId="{35B09804-B4E4-744D-8B58-479BB1392563}" type="pres">
      <dgm:prSet presAssocID="{39802935-F932-CD4F-8365-1739AD58E424}" presName="box" presStyleLbl="node1" presStyleIdx="3" presStyleCnt="4" custLinFactNeighborY="0"/>
      <dgm:spPr/>
    </dgm:pt>
    <dgm:pt modelId="{F72B748D-9245-3848-B731-BE1DCD807771}" type="pres">
      <dgm:prSet presAssocID="{39802935-F932-CD4F-8365-1739AD58E424}"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dgm:spPr>
    </dgm:pt>
    <dgm:pt modelId="{769745BC-743D-E641-9CDB-C924A404107C}" type="pres">
      <dgm:prSet presAssocID="{39802935-F932-CD4F-8365-1739AD58E424}" presName="text" presStyleLbl="node1" presStyleIdx="3" presStyleCnt="4">
        <dgm:presLayoutVars>
          <dgm:bulletEnabled val="1"/>
        </dgm:presLayoutVars>
      </dgm:prSet>
      <dgm:spPr/>
    </dgm:pt>
  </dgm:ptLst>
  <dgm:cxnLst>
    <dgm:cxn modelId="{3A54FD09-4289-7F4B-BFD2-DA75B2F4ABE1}" type="presOf" srcId="{054C22A5-DD40-7F4C-BB9A-69361BC742E1}" destId="{2BF3D9FC-E294-724D-8F8E-3950AA445401}" srcOrd="1" destOrd="0" presId="urn:microsoft.com/office/officeart/2005/8/layout/vList4"/>
    <dgm:cxn modelId="{838F4B0D-A0ED-114B-A20C-5E952B7E3CB0}" type="presOf" srcId="{A52727EA-3419-254D-8AA7-7E6243576F5A}" destId="{B822D1AE-9CE6-A64F-A6A6-AD8CC1499F70}" srcOrd="0" destOrd="0" presId="urn:microsoft.com/office/officeart/2005/8/layout/vList4"/>
    <dgm:cxn modelId="{0F13EE41-61B1-FC49-92DC-AE2F889F3C57}" srcId="{F0A06E08-5BBE-A142-8BC7-DFB7E42B5E02}" destId="{A52727EA-3419-254D-8AA7-7E6243576F5A}" srcOrd="0" destOrd="0" parTransId="{F4DB6419-DF60-404F-BEF1-62F3A7B9776D}" sibTransId="{D5539051-AF3E-9445-8DC2-AD46A5DA73CA}"/>
    <dgm:cxn modelId="{37E2364E-F347-694C-86AF-7F2966329A97}" type="presOf" srcId="{A52727EA-3419-254D-8AA7-7E6243576F5A}" destId="{C074BFD8-75A3-0C46-AAF3-E630E1A6A534}" srcOrd="1" destOrd="0" presId="urn:microsoft.com/office/officeart/2005/8/layout/vList4"/>
    <dgm:cxn modelId="{75578056-FCFA-9049-B7C7-EBC3B216AECE}" type="presOf" srcId="{AED12CB4-60F1-2246-8BC1-540FF4F9022F}" destId="{A39A5677-3884-3142-89D0-BBA1B2C01204}" srcOrd="0" destOrd="0" presId="urn:microsoft.com/office/officeart/2005/8/layout/vList4"/>
    <dgm:cxn modelId="{A4E3BF69-0CBE-6C45-919A-B1248A10358B}" type="presOf" srcId="{054C22A5-DD40-7F4C-BB9A-69361BC742E1}" destId="{C0E034D1-70C3-264A-87CA-A0A786DB738C}" srcOrd="0" destOrd="0" presId="urn:microsoft.com/office/officeart/2005/8/layout/vList4"/>
    <dgm:cxn modelId="{624F1C6A-E64D-4846-AE7A-8826B4C50FDB}" type="presOf" srcId="{F0A06E08-5BBE-A142-8BC7-DFB7E42B5E02}" destId="{FD28E411-612E-C740-B897-A6E25D22D92D}" srcOrd="0" destOrd="0" presId="urn:microsoft.com/office/officeart/2005/8/layout/vList4"/>
    <dgm:cxn modelId="{ADCF4982-02B8-D94A-8A02-BA7F2E614B20}" type="presOf" srcId="{39802935-F932-CD4F-8365-1739AD58E424}" destId="{769745BC-743D-E641-9CDB-C924A404107C}" srcOrd="1" destOrd="0" presId="urn:microsoft.com/office/officeart/2005/8/layout/vList4"/>
    <dgm:cxn modelId="{E218C19E-71F5-4A42-90BE-C231A0928C0A}" srcId="{F0A06E08-5BBE-A142-8BC7-DFB7E42B5E02}" destId="{39802935-F932-CD4F-8365-1739AD58E424}" srcOrd="3" destOrd="0" parTransId="{7E15F06D-FB27-564B-BE39-82816C1664E2}" sibTransId="{C03B2B81-32F3-3C45-B77D-2A0DFBF88354}"/>
    <dgm:cxn modelId="{A870DEA6-2DC6-E841-92AA-1C91F243BCB8}" type="presOf" srcId="{39802935-F932-CD4F-8365-1739AD58E424}" destId="{35B09804-B4E4-744D-8B58-479BB1392563}" srcOrd="0" destOrd="0" presId="urn:microsoft.com/office/officeart/2005/8/layout/vList4"/>
    <dgm:cxn modelId="{51EE3EA8-9CAF-C849-BE38-0D9BF5AB2F76}" srcId="{F0A06E08-5BBE-A142-8BC7-DFB7E42B5E02}" destId="{AED12CB4-60F1-2246-8BC1-540FF4F9022F}" srcOrd="1" destOrd="0" parTransId="{7B885863-5D68-BC4A-948C-2C31E1FEA5CA}" sibTransId="{0D7D5B74-C93E-BC45-BD86-74962ECBD0D9}"/>
    <dgm:cxn modelId="{AD2498B6-A643-B942-90A6-67EA8D0D4964}" type="presOf" srcId="{AED12CB4-60F1-2246-8BC1-540FF4F9022F}" destId="{9DF41D02-0486-6740-B61D-A4C84B7B63B8}" srcOrd="1" destOrd="0" presId="urn:microsoft.com/office/officeart/2005/8/layout/vList4"/>
    <dgm:cxn modelId="{93591ABD-E1A7-F74C-A1FA-291B3AE2CC83}" srcId="{F0A06E08-5BBE-A142-8BC7-DFB7E42B5E02}" destId="{054C22A5-DD40-7F4C-BB9A-69361BC742E1}" srcOrd="2" destOrd="0" parTransId="{35299987-72B4-5449-89D1-884C81CF4145}" sibTransId="{44B7506A-E107-3F4E-9787-C0A75F8ECB8F}"/>
    <dgm:cxn modelId="{EF7A277F-6BED-0A47-9B6A-772DF39B95DA}" type="presParOf" srcId="{FD28E411-612E-C740-B897-A6E25D22D92D}" destId="{34A8D130-B3FA-F64F-8B5C-43A67C17B0E1}" srcOrd="0" destOrd="0" presId="urn:microsoft.com/office/officeart/2005/8/layout/vList4"/>
    <dgm:cxn modelId="{9E99863C-D57A-EA4B-8C4E-35B2335914ED}" type="presParOf" srcId="{34A8D130-B3FA-F64F-8B5C-43A67C17B0E1}" destId="{B822D1AE-9CE6-A64F-A6A6-AD8CC1499F70}" srcOrd="0" destOrd="0" presId="urn:microsoft.com/office/officeart/2005/8/layout/vList4"/>
    <dgm:cxn modelId="{5E0D21C7-8198-0D4C-A638-6BDF2E969DCE}" type="presParOf" srcId="{34A8D130-B3FA-F64F-8B5C-43A67C17B0E1}" destId="{CA59E609-58F9-DD44-B1CD-7A1C0BEAE365}" srcOrd="1" destOrd="0" presId="urn:microsoft.com/office/officeart/2005/8/layout/vList4"/>
    <dgm:cxn modelId="{DBE2E4E4-1085-7444-812A-23774907C6F7}" type="presParOf" srcId="{34A8D130-B3FA-F64F-8B5C-43A67C17B0E1}" destId="{C074BFD8-75A3-0C46-AAF3-E630E1A6A534}" srcOrd="2" destOrd="0" presId="urn:microsoft.com/office/officeart/2005/8/layout/vList4"/>
    <dgm:cxn modelId="{506937DC-B8DA-EE46-A6CD-C09BFE8BC543}" type="presParOf" srcId="{FD28E411-612E-C740-B897-A6E25D22D92D}" destId="{15B4005B-307B-8D4E-ABD1-162C53E7DD53}" srcOrd="1" destOrd="0" presId="urn:microsoft.com/office/officeart/2005/8/layout/vList4"/>
    <dgm:cxn modelId="{BD26DD0D-2CB3-5646-8800-25E992C0CF12}" type="presParOf" srcId="{FD28E411-612E-C740-B897-A6E25D22D92D}" destId="{DE23A07B-050C-6C49-8077-97814A501246}" srcOrd="2" destOrd="0" presId="urn:microsoft.com/office/officeart/2005/8/layout/vList4"/>
    <dgm:cxn modelId="{521825D7-A85C-4C49-B481-1CD11C208657}" type="presParOf" srcId="{DE23A07B-050C-6C49-8077-97814A501246}" destId="{A39A5677-3884-3142-89D0-BBA1B2C01204}" srcOrd="0" destOrd="0" presId="urn:microsoft.com/office/officeart/2005/8/layout/vList4"/>
    <dgm:cxn modelId="{DAFE879B-2953-2C45-A49D-94B5337E0630}" type="presParOf" srcId="{DE23A07B-050C-6C49-8077-97814A501246}" destId="{586C798D-E63B-AF4D-B997-225F377F68B9}" srcOrd="1" destOrd="0" presId="urn:microsoft.com/office/officeart/2005/8/layout/vList4"/>
    <dgm:cxn modelId="{6E5A898B-244D-624E-B0C3-8022039532C2}" type="presParOf" srcId="{DE23A07B-050C-6C49-8077-97814A501246}" destId="{9DF41D02-0486-6740-B61D-A4C84B7B63B8}" srcOrd="2" destOrd="0" presId="urn:microsoft.com/office/officeart/2005/8/layout/vList4"/>
    <dgm:cxn modelId="{E71B14C0-6A74-464D-A35F-6630DC40AF35}" type="presParOf" srcId="{FD28E411-612E-C740-B897-A6E25D22D92D}" destId="{0393A0DA-2D94-DA45-9881-4C8F77718FEC}" srcOrd="3" destOrd="0" presId="urn:microsoft.com/office/officeart/2005/8/layout/vList4"/>
    <dgm:cxn modelId="{CA57E093-E9C9-D84F-9E09-60785F4BE556}" type="presParOf" srcId="{FD28E411-612E-C740-B897-A6E25D22D92D}" destId="{8DF80FEC-D9C1-304F-B2F3-D9CDB56AE576}" srcOrd="4" destOrd="0" presId="urn:microsoft.com/office/officeart/2005/8/layout/vList4"/>
    <dgm:cxn modelId="{57A6E444-FAF8-1C4D-B659-202B98B9630A}" type="presParOf" srcId="{8DF80FEC-D9C1-304F-B2F3-D9CDB56AE576}" destId="{C0E034D1-70C3-264A-87CA-A0A786DB738C}" srcOrd="0" destOrd="0" presId="urn:microsoft.com/office/officeart/2005/8/layout/vList4"/>
    <dgm:cxn modelId="{85669B11-E049-8C4B-98AD-ADAF34F44483}" type="presParOf" srcId="{8DF80FEC-D9C1-304F-B2F3-D9CDB56AE576}" destId="{6E5FB116-2EA1-1B45-9DBE-AB0A09745C2D}" srcOrd="1" destOrd="0" presId="urn:microsoft.com/office/officeart/2005/8/layout/vList4"/>
    <dgm:cxn modelId="{67AE36C6-5632-1345-B9F8-E2DD68057E00}" type="presParOf" srcId="{8DF80FEC-D9C1-304F-B2F3-D9CDB56AE576}" destId="{2BF3D9FC-E294-724D-8F8E-3950AA445401}" srcOrd="2" destOrd="0" presId="urn:microsoft.com/office/officeart/2005/8/layout/vList4"/>
    <dgm:cxn modelId="{8BEC3949-036A-F447-B40F-A875EAFAE886}" type="presParOf" srcId="{FD28E411-612E-C740-B897-A6E25D22D92D}" destId="{DBB01D64-48FB-E74C-AE6B-45A0D83100F3}" srcOrd="5" destOrd="0" presId="urn:microsoft.com/office/officeart/2005/8/layout/vList4"/>
    <dgm:cxn modelId="{F786421C-4AB9-4F44-B950-63F8BF2A9951}" type="presParOf" srcId="{FD28E411-612E-C740-B897-A6E25D22D92D}" destId="{9E695038-6927-A547-82F8-4DD2CF724331}" srcOrd="6" destOrd="0" presId="urn:microsoft.com/office/officeart/2005/8/layout/vList4"/>
    <dgm:cxn modelId="{6C587A0C-81F7-744F-99E9-8E5816103969}" type="presParOf" srcId="{9E695038-6927-A547-82F8-4DD2CF724331}" destId="{35B09804-B4E4-744D-8B58-479BB1392563}" srcOrd="0" destOrd="0" presId="urn:microsoft.com/office/officeart/2005/8/layout/vList4"/>
    <dgm:cxn modelId="{8CDF913A-EF8A-0747-BEB3-D1FC8243FF9A}" type="presParOf" srcId="{9E695038-6927-A547-82F8-4DD2CF724331}" destId="{F72B748D-9245-3848-B731-BE1DCD807771}" srcOrd="1" destOrd="0" presId="urn:microsoft.com/office/officeart/2005/8/layout/vList4"/>
    <dgm:cxn modelId="{72C9739D-EF65-A44A-90E5-406D00B36FA1}" type="presParOf" srcId="{9E695038-6927-A547-82F8-4DD2CF724331}" destId="{769745BC-743D-E641-9CDB-C924A404107C}"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A06E08-5BBE-A142-8BC7-DFB7E42B5E0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52727EA-3419-254D-8AA7-7E6243576F5A}">
      <dgm:prSet phldrT="[Text]"/>
      <dgm:spPr>
        <a:solidFill>
          <a:schemeClr val="accent2">
            <a:lumMod val="60000"/>
            <a:lumOff val="40000"/>
          </a:schemeClr>
        </a:solidFill>
        <a:ln w="25400">
          <a:solidFill>
            <a:schemeClr val="accent2">
              <a:lumMod val="75000"/>
            </a:schemeClr>
          </a:solidFill>
        </a:ln>
      </dgm:spPr>
      <dgm:t>
        <a:bodyPr/>
        <a:lstStyle/>
        <a:p>
          <a:r>
            <a:rPr lang="en-US" dirty="0">
              <a:solidFill>
                <a:schemeClr val="tx1"/>
              </a:solidFill>
            </a:rPr>
            <a:t>Node-wise Local Neighbor Sampling</a:t>
          </a:r>
        </a:p>
      </dgm:t>
    </dgm:pt>
    <dgm:pt modelId="{F4DB6419-DF60-404F-BEF1-62F3A7B9776D}" type="parTrans" cxnId="{0F13EE41-61B1-FC49-92DC-AE2F889F3C57}">
      <dgm:prSet/>
      <dgm:spPr/>
      <dgm:t>
        <a:bodyPr/>
        <a:lstStyle/>
        <a:p>
          <a:endParaRPr lang="en-US"/>
        </a:p>
      </dgm:t>
    </dgm:pt>
    <dgm:pt modelId="{D5539051-AF3E-9445-8DC2-AD46A5DA73CA}" type="sibTrans" cxnId="{0F13EE41-61B1-FC49-92DC-AE2F889F3C57}">
      <dgm:prSet/>
      <dgm:spPr/>
      <dgm:t>
        <a:bodyPr/>
        <a:lstStyle/>
        <a:p>
          <a:endParaRPr lang="en-US"/>
        </a:p>
      </dgm:t>
    </dgm:pt>
    <dgm:pt modelId="{AED12CB4-60F1-2246-8BC1-540FF4F9022F}">
      <dgm:prSet phldrT="[Text]"/>
      <dgm:spPr>
        <a:solidFill>
          <a:schemeClr val="accent2">
            <a:lumMod val="60000"/>
            <a:lumOff val="40000"/>
            <a:alpha val="30000"/>
          </a:schemeClr>
        </a:solidFill>
      </dgm:spPr>
      <dgm:t>
        <a:bodyPr/>
        <a:lstStyle/>
        <a:p>
          <a:r>
            <a:rPr lang="en-US" dirty="0">
              <a:solidFill>
                <a:schemeClr val="tx1"/>
              </a:solidFill>
            </a:rPr>
            <a:t>Layer-wise Global Importance Sampling</a:t>
          </a:r>
        </a:p>
      </dgm:t>
    </dgm:pt>
    <dgm:pt modelId="{7B885863-5D68-BC4A-948C-2C31E1FEA5CA}" type="parTrans" cxnId="{51EE3EA8-9CAF-C849-BE38-0D9BF5AB2F76}">
      <dgm:prSet/>
      <dgm:spPr/>
      <dgm:t>
        <a:bodyPr/>
        <a:lstStyle/>
        <a:p>
          <a:endParaRPr lang="en-US"/>
        </a:p>
      </dgm:t>
    </dgm:pt>
    <dgm:pt modelId="{0D7D5B74-C93E-BC45-BD86-74962ECBD0D9}" type="sibTrans" cxnId="{51EE3EA8-9CAF-C849-BE38-0D9BF5AB2F76}">
      <dgm:prSet/>
      <dgm:spPr/>
      <dgm:t>
        <a:bodyPr/>
        <a:lstStyle/>
        <a:p>
          <a:endParaRPr lang="en-US"/>
        </a:p>
      </dgm:t>
    </dgm:pt>
    <dgm:pt modelId="{054C22A5-DD40-7F4C-BB9A-69361BC742E1}">
      <dgm:prSet phldrT="[Text]"/>
      <dgm:spPr>
        <a:solidFill>
          <a:schemeClr val="accent2">
            <a:lumMod val="60000"/>
            <a:lumOff val="40000"/>
            <a:alpha val="30000"/>
          </a:schemeClr>
        </a:solidFill>
      </dgm:spPr>
      <dgm:t>
        <a:bodyPr/>
        <a:lstStyle/>
        <a:p>
          <a:r>
            <a:rPr lang="en-US" dirty="0">
              <a:solidFill>
                <a:schemeClr val="tx1"/>
              </a:solidFill>
            </a:rPr>
            <a:t>Subgraph-wise Sampling</a:t>
          </a:r>
        </a:p>
      </dgm:t>
    </dgm:pt>
    <dgm:pt modelId="{35299987-72B4-5449-89D1-884C81CF4145}" type="parTrans" cxnId="{93591ABD-E1A7-F74C-A1FA-291B3AE2CC83}">
      <dgm:prSet/>
      <dgm:spPr/>
      <dgm:t>
        <a:bodyPr/>
        <a:lstStyle/>
        <a:p>
          <a:endParaRPr lang="en-US"/>
        </a:p>
      </dgm:t>
    </dgm:pt>
    <dgm:pt modelId="{44B7506A-E107-3F4E-9787-C0A75F8ECB8F}" type="sibTrans" cxnId="{93591ABD-E1A7-F74C-A1FA-291B3AE2CC83}">
      <dgm:prSet/>
      <dgm:spPr/>
      <dgm:t>
        <a:bodyPr/>
        <a:lstStyle/>
        <a:p>
          <a:endParaRPr lang="en-US"/>
        </a:p>
      </dgm:t>
    </dgm:pt>
    <dgm:pt modelId="{39802935-F932-CD4F-8365-1739AD58E424}">
      <dgm:prSet/>
      <dgm:spPr>
        <a:solidFill>
          <a:schemeClr val="accent2">
            <a:lumMod val="60000"/>
            <a:lumOff val="40000"/>
            <a:alpha val="30000"/>
          </a:schemeClr>
        </a:solidFill>
      </dgm:spPr>
      <dgm:t>
        <a:bodyPr/>
        <a:lstStyle/>
        <a:p>
          <a:r>
            <a:rPr lang="en-US" dirty="0">
              <a:solidFill>
                <a:schemeClr val="tx1"/>
              </a:solidFill>
            </a:rPr>
            <a:t>Simplified Models</a:t>
          </a:r>
        </a:p>
      </dgm:t>
    </dgm:pt>
    <dgm:pt modelId="{7E15F06D-FB27-564B-BE39-82816C1664E2}" type="parTrans" cxnId="{E218C19E-71F5-4A42-90BE-C231A0928C0A}">
      <dgm:prSet/>
      <dgm:spPr/>
      <dgm:t>
        <a:bodyPr/>
        <a:lstStyle/>
        <a:p>
          <a:endParaRPr lang="en-US"/>
        </a:p>
      </dgm:t>
    </dgm:pt>
    <dgm:pt modelId="{C03B2B81-32F3-3C45-B77D-2A0DFBF88354}" type="sibTrans" cxnId="{E218C19E-71F5-4A42-90BE-C231A0928C0A}">
      <dgm:prSet/>
      <dgm:spPr/>
      <dgm:t>
        <a:bodyPr/>
        <a:lstStyle/>
        <a:p>
          <a:endParaRPr lang="en-US"/>
        </a:p>
      </dgm:t>
    </dgm:pt>
    <dgm:pt modelId="{FD28E411-612E-C740-B897-A6E25D22D92D}" type="pres">
      <dgm:prSet presAssocID="{F0A06E08-5BBE-A142-8BC7-DFB7E42B5E02}" presName="linear" presStyleCnt="0">
        <dgm:presLayoutVars>
          <dgm:dir/>
          <dgm:resizeHandles val="exact"/>
        </dgm:presLayoutVars>
      </dgm:prSet>
      <dgm:spPr/>
    </dgm:pt>
    <dgm:pt modelId="{34A8D130-B3FA-F64F-8B5C-43A67C17B0E1}" type="pres">
      <dgm:prSet presAssocID="{A52727EA-3419-254D-8AA7-7E6243576F5A}" presName="comp" presStyleCnt="0"/>
      <dgm:spPr/>
    </dgm:pt>
    <dgm:pt modelId="{B822D1AE-9CE6-A64F-A6A6-AD8CC1499F70}" type="pres">
      <dgm:prSet presAssocID="{A52727EA-3419-254D-8AA7-7E6243576F5A}" presName="box" presStyleLbl="node1" presStyleIdx="0" presStyleCnt="4" custLinFactNeighborX="511" custLinFactNeighborY="-13385"/>
      <dgm:spPr/>
    </dgm:pt>
    <dgm:pt modelId="{CA59E609-58F9-DD44-B1CD-7A1C0BEAE365}" type="pres">
      <dgm:prSet presAssocID="{A52727EA-3419-254D-8AA7-7E6243576F5A}" presName="img" presStyleLbl="fgImgPlace1" presStyleIdx="0" presStyleCnt="4" custLinFactNeighborY="328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dgm:spPr>
    </dgm:pt>
    <dgm:pt modelId="{C074BFD8-75A3-0C46-AAF3-E630E1A6A534}" type="pres">
      <dgm:prSet presAssocID="{A52727EA-3419-254D-8AA7-7E6243576F5A}" presName="text" presStyleLbl="node1" presStyleIdx="0" presStyleCnt="4">
        <dgm:presLayoutVars>
          <dgm:bulletEnabled val="1"/>
        </dgm:presLayoutVars>
      </dgm:prSet>
      <dgm:spPr/>
    </dgm:pt>
    <dgm:pt modelId="{15B4005B-307B-8D4E-ABD1-162C53E7DD53}" type="pres">
      <dgm:prSet presAssocID="{D5539051-AF3E-9445-8DC2-AD46A5DA73CA}" presName="spacer" presStyleCnt="0"/>
      <dgm:spPr/>
    </dgm:pt>
    <dgm:pt modelId="{DE23A07B-050C-6C49-8077-97814A501246}" type="pres">
      <dgm:prSet presAssocID="{AED12CB4-60F1-2246-8BC1-540FF4F9022F}" presName="comp" presStyleCnt="0"/>
      <dgm:spPr/>
    </dgm:pt>
    <dgm:pt modelId="{A39A5677-3884-3142-89D0-BBA1B2C01204}" type="pres">
      <dgm:prSet presAssocID="{AED12CB4-60F1-2246-8BC1-540FF4F9022F}" presName="box" presStyleLbl="node1" presStyleIdx="1" presStyleCnt="4"/>
      <dgm:spPr/>
    </dgm:pt>
    <dgm:pt modelId="{586C798D-E63B-AF4D-B997-225F377F68B9}" type="pres">
      <dgm:prSet presAssocID="{AED12CB4-60F1-2246-8BC1-540FF4F9022F}" presName="img" presStyleLbl="fgImgPlace1" presStyleIdx="1" presStyleCnt="4" custLinFactNeighborY="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dgm:spPr>
    </dgm:pt>
    <dgm:pt modelId="{9DF41D02-0486-6740-B61D-A4C84B7B63B8}" type="pres">
      <dgm:prSet presAssocID="{AED12CB4-60F1-2246-8BC1-540FF4F9022F}" presName="text" presStyleLbl="node1" presStyleIdx="1" presStyleCnt="4">
        <dgm:presLayoutVars>
          <dgm:bulletEnabled val="1"/>
        </dgm:presLayoutVars>
      </dgm:prSet>
      <dgm:spPr/>
    </dgm:pt>
    <dgm:pt modelId="{0393A0DA-2D94-DA45-9881-4C8F77718FEC}" type="pres">
      <dgm:prSet presAssocID="{0D7D5B74-C93E-BC45-BD86-74962ECBD0D9}" presName="spacer" presStyleCnt="0"/>
      <dgm:spPr/>
    </dgm:pt>
    <dgm:pt modelId="{8DF80FEC-D9C1-304F-B2F3-D9CDB56AE576}" type="pres">
      <dgm:prSet presAssocID="{054C22A5-DD40-7F4C-BB9A-69361BC742E1}" presName="comp" presStyleCnt="0"/>
      <dgm:spPr/>
    </dgm:pt>
    <dgm:pt modelId="{C0E034D1-70C3-264A-87CA-A0A786DB738C}" type="pres">
      <dgm:prSet presAssocID="{054C22A5-DD40-7F4C-BB9A-69361BC742E1}" presName="box" presStyleLbl="node1" presStyleIdx="2" presStyleCnt="4"/>
      <dgm:spPr/>
    </dgm:pt>
    <dgm:pt modelId="{6E5FB116-2EA1-1B45-9DBE-AB0A09745C2D}" type="pres">
      <dgm:prSet presAssocID="{054C22A5-DD40-7F4C-BB9A-69361BC742E1}"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2BF3D9FC-E294-724D-8F8E-3950AA445401}" type="pres">
      <dgm:prSet presAssocID="{054C22A5-DD40-7F4C-BB9A-69361BC742E1}" presName="text" presStyleLbl="node1" presStyleIdx="2" presStyleCnt="4">
        <dgm:presLayoutVars>
          <dgm:bulletEnabled val="1"/>
        </dgm:presLayoutVars>
      </dgm:prSet>
      <dgm:spPr/>
    </dgm:pt>
    <dgm:pt modelId="{DBB01D64-48FB-E74C-AE6B-45A0D83100F3}" type="pres">
      <dgm:prSet presAssocID="{44B7506A-E107-3F4E-9787-C0A75F8ECB8F}" presName="spacer" presStyleCnt="0"/>
      <dgm:spPr/>
    </dgm:pt>
    <dgm:pt modelId="{9E695038-6927-A547-82F8-4DD2CF724331}" type="pres">
      <dgm:prSet presAssocID="{39802935-F932-CD4F-8365-1739AD58E424}" presName="comp" presStyleCnt="0"/>
      <dgm:spPr/>
    </dgm:pt>
    <dgm:pt modelId="{35B09804-B4E4-744D-8B58-479BB1392563}" type="pres">
      <dgm:prSet presAssocID="{39802935-F932-CD4F-8365-1739AD58E424}" presName="box" presStyleLbl="node1" presStyleIdx="3" presStyleCnt="4" custLinFactNeighborY="0"/>
      <dgm:spPr/>
    </dgm:pt>
    <dgm:pt modelId="{F72B748D-9245-3848-B731-BE1DCD807771}" type="pres">
      <dgm:prSet presAssocID="{39802935-F932-CD4F-8365-1739AD58E424}"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dgm:spPr>
    </dgm:pt>
    <dgm:pt modelId="{769745BC-743D-E641-9CDB-C924A404107C}" type="pres">
      <dgm:prSet presAssocID="{39802935-F932-CD4F-8365-1739AD58E424}" presName="text" presStyleLbl="node1" presStyleIdx="3" presStyleCnt="4">
        <dgm:presLayoutVars>
          <dgm:bulletEnabled val="1"/>
        </dgm:presLayoutVars>
      </dgm:prSet>
      <dgm:spPr/>
    </dgm:pt>
  </dgm:ptLst>
  <dgm:cxnLst>
    <dgm:cxn modelId="{3A54FD09-4289-7F4B-BFD2-DA75B2F4ABE1}" type="presOf" srcId="{054C22A5-DD40-7F4C-BB9A-69361BC742E1}" destId="{2BF3D9FC-E294-724D-8F8E-3950AA445401}" srcOrd="1" destOrd="0" presId="urn:microsoft.com/office/officeart/2005/8/layout/vList4"/>
    <dgm:cxn modelId="{838F4B0D-A0ED-114B-A20C-5E952B7E3CB0}" type="presOf" srcId="{A52727EA-3419-254D-8AA7-7E6243576F5A}" destId="{B822D1AE-9CE6-A64F-A6A6-AD8CC1499F70}" srcOrd="0" destOrd="0" presId="urn:microsoft.com/office/officeart/2005/8/layout/vList4"/>
    <dgm:cxn modelId="{0F13EE41-61B1-FC49-92DC-AE2F889F3C57}" srcId="{F0A06E08-5BBE-A142-8BC7-DFB7E42B5E02}" destId="{A52727EA-3419-254D-8AA7-7E6243576F5A}" srcOrd="0" destOrd="0" parTransId="{F4DB6419-DF60-404F-BEF1-62F3A7B9776D}" sibTransId="{D5539051-AF3E-9445-8DC2-AD46A5DA73CA}"/>
    <dgm:cxn modelId="{37E2364E-F347-694C-86AF-7F2966329A97}" type="presOf" srcId="{A52727EA-3419-254D-8AA7-7E6243576F5A}" destId="{C074BFD8-75A3-0C46-AAF3-E630E1A6A534}" srcOrd="1" destOrd="0" presId="urn:microsoft.com/office/officeart/2005/8/layout/vList4"/>
    <dgm:cxn modelId="{75578056-FCFA-9049-B7C7-EBC3B216AECE}" type="presOf" srcId="{AED12CB4-60F1-2246-8BC1-540FF4F9022F}" destId="{A39A5677-3884-3142-89D0-BBA1B2C01204}" srcOrd="0" destOrd="0" presId="urn:microsoft.com/office/officeart/2005/8/layout/vList4"/>
    <dgm:cxn modelId="{A4E3BF69-0CBE-6C45-919A-B1248A10358B}" type="presOf" srcId="{054C22A5-DD40-7F4C-BB9A-69361BC742E1}" destId="{C0E034D1-70C3-264A-87CA-A0A786DB738C}" srcOrd="0" destOrd="0" presId="urn:microsoft.com/office/officeart/2005/8/layout/vList4"/>
    <dgm:cxn modelId="{624F1C6A-E64D-4846-AE7A-8826B4C50FDB}" type="presOf" srcId="{F0A06E08-5BBE-A142-8BC7-DFB7E42B5E02}" destId="{FD28E411-612E-C740-B897-A6E25D22D92D}" srcOrd="0" destOrd="0" presId="urn:microsoft.com/office/officeart/2005/8/layout/vList4"/>
    <dgm:cxn modelId="{ADCF4982-02B8-D94A-8A02-BA7F2E614B20}" type="presOf" srcId="{39802935-F932-CD4F-8365-1739AD58E424}" destId="{769745BC-743D-E641-9CDB-C924A404107C}" srcOrd="1" destOrd="0" presId="urn:microsoft.com/office/officeart/2005/8/layout/vList4"/>
    <dgm:cxn modelId="{E218C19E-71F5-4A42-90BE-C231A0928C0A}" srcId="{F0A06E08-5BBE-A142-8BC7-DFB7E42B5E02}" destId="{39802935-F932-CD4F-8365-1739AD58E424}" srcOrd="3" destOrd="0" parTransId="{7E15F06D-FB27-564B-BE39-82816C1664E2}" sibTransId="{C03B2B81-32F3-3C45-B77D-2A0DFBF88354}"/>
    <dgm:cxn modelId="{A870DEA6-2DC6-E841-92AA-1C91F243BCB8}" type="presOf" srcId="{39802935-F932-CD4F-8365-1739AD58E424}" destId="{35B09804-B4E4-744D-8B58-479BB1392563}" srcOrd="0" destOrd="0" presId="urn:microsoft.com/office/officeart/2005/8/layout/vList4"/>
    <dgm:cxn modelId="{51EE3EA8-9CAF-C849-BE38-0D9BF5AB2F76}" srcId="{F0A06E08-5BBE-A142-8BC7-DFB7E42B5E02}" destId="{AED12CB4-60F1-2246-8BC1-540FF4F9022F}" srcOrd="1" destOrd="0" parTransId="{7B885863-5D68-BC4A-948C-2C31E1FEA5CA}" sibTransId="{0D7D5B74-C93E-BC45-BD86-74962ECBD0D9}"/>
    <dgm:cxn modelId="{AD2498B6-A643-B942-90A6-67EA8D0D4964}" type="presOf" srcId="{AED12CB4-60F1-2246-8BC1-540FF4F9022F}" destId="{9DF41D02-0486-6740-B61D-A4C84B7B63B8}" srcOrd="1" destOrd="0" presId="urn:microsoft.com/office/officeart/2005/8/layout/vList4"/>
    <dgm:cxn modelId="{93591ABD-E1A7-F74C-A1FA-291B3AE2CC83}" srcId="{F0A06E08-5BBE-A142-8BC7-DFB7E42B5E02}" destId="{054C22A5-DD40-7F4C-BB9A-69361BC742E1}" srcOrd="2" destOrd="0" parTransId="{35299987-72B4-5449-89D1-884C81CF4145}" sibTransId="{44B7506A-E107-3F4E-9787-C0A75F8ECB8F}"/>
    <dgm:cxn modelId="{EF7A277F-6BED-0A47-9B6A-772DF39B95DA}" type="presParOf" srcId="{FD28E411-612E-C740-B897-A6E25D22D92D}" destId="{34A8D130-B3FA-F64F-8B5C-43A67C17B0E1}" srcOrd="0" destOrd="0" presId="urn:microsoft.com/office/officeart/2005/8/layout/vList4"/>
    <dgm:cxn modelId="{9E99863C-D57A-EA4B-8C4E-35B2335914ED}" type="presParOf" srcId="{34A8D130-B3FA-F64F-8B5C-43A67C17B0E1}" destId="{B822D1AE-9CE6-A64F-A6A6-AD8CC1499F70}" srcOrd="0" destOrd="0" presId="urn:microsoft.com/office/officeart/2005/8/layout/vList4"/>
    <dgm:cxn modelId="{5E0D21C7-8198-0D4C-A638-6BDF2E969DCE}" type="presParOf" srcId="{34A8D130-B3FA-F64F-8B5C-43A67C17B0E1}" destId="{CA59E609-58F9-DD44-B1CD-7A1C0BEAE365}" srcOrd="1" destOrd="0" presId="urn:microsoft.com/office/officeart/2005/8/layout/vList4"/>
    <dgm:cxn modelId="{DBE2E4E4-1085-7444-812A-23774907C6F7}" type="presParOf" srcId="{34A8D130-B3FA-F64F-8B5C-43A67C17B0E1}" destId="{C074BFD8-75A3-0C46-AAF3-E630E1A6A534}" srcOrd="2" destOrd="0" presId="urn:microsoft.com/office/officeart/2005/8/layout/vList4"/>
    <dgm:cxn modelId="{506937DC-B8DA-EE46-A6CD-C09BFE8BC543}" type="presParOf" srcId="{FD28E411-612E-C740-B897-A6E25D22D92D}" destId="{15B4005B-307B-8D4E-ABD1-162C53E7DD53}" srcOrd="1" destOrd="0" presId="urn:microsoft.com/office/officeart/2005/8/layout/vList4"/>
    <dgm:cxn modelId="{BD26DD0D-2CB3-5646-8800-25E992C0CF12}" type="presParOf" srcId="{FD28E411-612E-C740-B897-A6E25D22D92D}" destId="{DE23A07B-050C-6C49-8077-97814A501246}" srcOrd="2" destOrd="0" presId="urn:microsoft.com/office/officeart/2005/8/layout/vList4"/>
    <dgm:cxn modelId="{521825D7-A85C-4C49-B481-1CD11C208657}" type="presParOf" srcId="{DE23A07B-050C-6C49-8077-97814A501246}" destId="{A39A5677-3884-3142-89D0-BBA1B2C01204}" srcOrd="0" destOrd="0" presId="urn:microsoft.com/office/officeart/2005/8/layout/vList4"/>
    <dgm:cxn modelId="{DAFE879B-2953-2C45-A49D-94B5337E0630}" type="presParOf" srcId="{DE23A07B-050C-6C49-8077-97814A501246}" destId="{586C798D-E63B-AF4D-B997-225F377F68B9}" srcOrd="1" destOrd="0" presId="urn:microsoft.com/office/officeart/2005/8/layout/vList4"/>
    <dgm:cxn modelId="{6E5A898B-244D-624E-B0C3-8022039532C2}" type="presParOf" srcId="{DE23A07B-050C-6C49-8077-97814A501246}" destId="{9DF41D02-0486-6740-B61D-A4C84B7B63B8}" srcOrd="2" destOrd="0" presId="urn:microsoft.com/office/officeart/2005/8/layout/vList4"/>
    <dgm:cxn modelId="{E71B14C0-6A74-464D-A35F-6630DC40AF35}" type="presParOf" srcId="{FD28E411-612E-C740-B897-A6E25D22D92D}" destId="{0393A0DA-2D94-DA45-9881-4C8F77718FEC}" srcOrd="3" destOrd="0" presId="urn:microsoft.com/office/officeart/2005/8/layout/vList4"/>
    <dgm:cxn modelId="{CA57E093-E9C9-D84F-9E09-60785F4BE556}" type="presParOf" srcId="{FD28E411-612E-C740-B897-A6E25D22D92D}" destId="{8DF80FEC-D9C1-304F-B2F3-D9CDB56AE576}" srcOrd="4" destOrd="0" presId="urn:microsoft.com/office/officeart/2005/8/layout/vList4"/>
    <dgm:cxn modelId="{57A6E444-FAF8-1C4D-B659-202B98B9630A}" type="presParOf" srcId="{8DF80FEC-D9C1-304F-B2F3-D9CDB56AE576}" destId="{C0E034D1-70C3-264A-87CA-A0A786DB738C}" srcOrd="0" destOrd="0" presId="urn:microsoft.com/office/officeart/2005/8/layout/vList4"/>
    <dgm:cxn modelId="{85669B11-E049-8C4B-98AD-ADAF34F44483}" type="presParOf" srcId="{8DF80FEC-D9C1-304F-B2F3-D9CDB56AE576}" destId="{6E5FB116-2EA1-1B45-9DBE-AB0A09745C2D}" srcOrd="1" destOrd="0" presId="urn:microsoft.com/office/officeart/2005/8/layout/vList4"/>
    <dgm:cxn modelId="{67AE36C6-5632-1345-B9F8-E2DD68057E00}" type="presParOf" srcId="{8DF80FEC-D9C1-304F-B2F3-D9CDB56AE576}" destId="{2BF3D9FC-E294-724D-8F8E-3950AA445401}" srcOrd="2" destOrd="0" presId="urn:microsoft.com/office/officeart/2005/8/layout/vList4"/>
    <dgm:cxn modelId="{8BEC3949-036A-F447-B40F-A875EAFAE886}" type="presParOf" srcId="{FD28E411-612E-C740-B897-A6E25D22D92D}" destId="{DBB01D64-48FB-E74C-AE6B-45A0D83100F3}" srcOrd="5" destOrd="0" presId="urn:microsoft.com/office/officeart/2005/8/layout/vList4"/>
    <dgm:cxn modelId="{F786421C-4AB9-4F44-B950-63F8BF2A9951}" type="presParOf" srcId="{FD28E411-612E-C740-B897-A6E25D22D92D}" destId="{9E695038-6927-A547-82F8-4DD2CF724331}" srcOrd="6" destOrd="0" presId="urn:microsoft.com/office/officeart/2005/8/layout/vList4"/>
    <dgm:cxn modelId="{6C587A0C-81F7-744F-99E9-8E5816103969}" type="presParOf" srcId="{9E695038-6927-A547-82F8-4DD2CF724331}" destId="{35B09804-B4E4-744D-8B58-479BB1392563}" srcOrd="0" destOrd="0" presId="urn:microsoft.com/office/officeart/2005/8/layout/vList4"/>
    <dgm:cxn modelId="{8CDF913A-EF8A-0747-BEB3-D1FC8243FF9A}" type="presParOf" srcId="{9E695038-6927-A547-82F8-4DD2CF724331}" destId="{F72B748D-9245-3848-B731-BE1DCD807771}" srcOrd="1" destOrd="0" presId="urn:microsoft.com/office/officeart/2005/8/layout/vList4"/>
    <dgm:cxn modelId="{72C9739D-EF65-A44A-90E5-406D00B36FA1}" type="presParOf" srcId="{9E695038-6927-A547-82F8-4DD2CF724331}" destId="{769745BC-743D-E641-9CDB-C924A404107C}"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A06E08-5BBE-A142-8BC7-DFB7E42B5E0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52727EA-3419-254D-8AA7-7E6243576F5A}">
      <dgm:prSet phldrT="[Text]"/>
      <dgm:spPr>
        <a:solidFill>
          <a:schemeClr val="accent2">
            <a:lumMod val="60000"/>
            <a:lumOff val="40000"/>
            <a:alpha val="30000"/>
          </a:schemeClr>
        </a:solidFill>
        <a:ln w="12700">
          <a:solidFill>
            <a:schemeClr val="bg1"/>
          </a:solidFill>
        </a:ln>
      </dgm:spPr>
      <dgm:t>
        <a:bodyPr/>
        <a:lstStyle/>
        <a:p>
          <a:r>
            <a:rPr lang="en-US" dirty="0">
              <a:solidFill>
                <a:schemeClr val="tx1"/>
              </a:solidFill>
            </a:rPr>
            <a:t>Node-wise Local Neighbor Sampling</a:t>
          </a:r>
        </a:p>
      </dgm:t>
    </dgm:pt>
    <dgm:pt modelId="{F4DB6419-DF60-404F-BEF1-62F3A7B9776D}" type="parTrans" cxnId="{0F13EE41-61B1-FC49-92DC-AE2F889F3C57}">
      <dgm:prSet/>
      <dgm:spPr/>
      <dgm:t>
        <a:bodyPr/>
        <a:lstStyle/>
        <a:p>
          <a:endParaRPr lang="en-US"/>
        </a:p>
      </dgm:t>
    </dgm:pt>
    <dgm:pt modelId="{D5539051-AF3E-9445-8DC2-AD46A5DA73CA}" type="sibTrans" cxnId="{0F13EE41-61B1-FC49-92DC-AE2F889F3C57}">
      <dgm:prSet/>
      <dgm:spPr/>
      <dgm:t>
        <a:bodyPr/>
        <a:lstStyle/>
        <a:p>
          <a:endParaRPr lang="en-US"/>
        </a:p>
      </dgm:t>
    </dgm:pt>
    <dgm:pt modelId="{AED12CB4-60F1-2246-8BC1-540FF4F9022F}">
      <dgm:prSet phldrT="[Text]"/>
      <dgm:spPr>
        <a:solidFill>
          <a:schemeClr val="accent2">
            <a:lumMod val="60000"/>
            <a:lumOff val="40000"/>
          </a:schemeClr>
        </a:solidFill>
        <a:ln w="25400">
          <a:solidFill>
            <a:schemeClr val="accent2">
              <a:lumMod val="75000"/>
            </a:schemeClr>
          </a:solidFill>
        </a:ln>
      </dgm:spPr>
      <dgm:t>
        <a:bodyPr/>
        <a:lstStyle/>
        <a:p>
          <a:r>
            <a:rPr lang="en-US" dirty="0">
              <a:solidFill>
                <a:schemeClr val="tx1"/>
              </a:solidFill>
            </a:rPr>
            <a:t>Layer-wise Global Importance Sampling</a:t>
          </a:r>
        </a:p>
      </dgm:t>
    </dgm:pt>
    <dgm:pt modelId="{7B885863-5D68-BC4A-948C-2C31E1FEA5CA}" type="parTrans" cxnId="{51EE3EA8-9CAF-C849-BE38-0D9BF5AB2F76}">
      <dgm:prSet/>
      <dgm:spPr/>
      <dgm:t>
        <a:bodyPr/>
        <a:lstStyle/>
        <a:p>
          <a:endParaRPr lang="en-US"/>
        </a:p>
      </dgm:t>
    </dgm:pt>
    <dgm:pt modelId="{0D7D5B74-C93E-BC45-BD86-74962ECBD0D9}" type="sibTrans" cxnId="{51EE3EA8-9CAF-C849-BE38-0D9BF5AB2F76}">
      <dgm:prSet/>
      <dgm:spPr/>
      <dgm:t>
        <a:bodyPr/>
        <a:lstStyle/>
        <a:p>
          <a:endParaRPr lang="en-US"/>
        </a:p>
      </dgm:t>
    </dgm:pt>
    <dgm:pt modelId="{054C22A5-DD40-7F4C-BB9A-69361BC742E1}">
      <dgm:prSet phldrT="[Text]"/>
      <dgm:spPr>
        <a:solidFill>
          <a:schemeClr val="accent2">
            <a:lumMod val="60000"/>
            <a:lumOff val="40000"/>
            <a:alpha val="30000"/>
          </a:schemeClr>
        </a:solidFill>
      </dgm:spPr>
      <dgm:t>
        <a:bodyPr/>
        <a:lstStyle/>
        <a:p>
          <a:r>
            <a:rPr lang="en-US" dirty="0">
              <a:solidFill>
                <a:schemeClr val="tx1"/>
              </a:solidFill>
            </a:rPr>
            <a:t>Subgraph-wise Sampling</a:t>
          </a:r>
        </a:p>
      </dgm:t>
    </dgm:pt>
    <dgm:pt modelId="{35299987-72B4-5449-89D1-884C81CF4145}" type="parTrans" cxnId="{93591ABD-E1A7-F74C-A1FA-291B3AE2CC83}">
      <dgm:prSet/>
      <dgm:spPr/>
      <dgm:t>
        <a:bodyPr/>
        <a:lstStyle/>
        <a:p>
          <a:endParaRPr lang="en-US"/>
        </a:p>
      </dgm:t>
    </dgm:pt>
    <dgm:pt modelId="{44B7506A-E107-3F4E-9787-C0A75F8ECB8F}" type="sibTrans" cxnId="{93591ABD-E1A7-F74C-A1FA-291B3AE2CC83}">
      <dgm:prSet/>
      <dgm:spPr/>
      <dgm:t>
        <a:bodyPr/>
        <a:lstStyle/>
        <a:p>
          <a:endParaRPr lang="en-US"/>
        </a:p>
      </dgm:t>
    </dgm:pt>
    <dgm:pt modelId="{39802935-F932-CD4F-8365-1739AD58E424}">
      <dgm:prSet/>
      <dgm:spPr>
        <a:solidFill>
          <a:schemeClr val="accent2">
            <a:lumMod val="60000"/>
            <a:lumOff val="40000"/>
            <a:alpha val="30000"/>
          </a:schemeClr>
        </a:solidFill>
      </dgm:spPr>
      <dgm:t>
        <a:bodyPr/>
        <a:lstStyle/>
        <a:p>
          <a:r>
            <a:rPr lang="en-US" dirty="0">
              <a:solidFill>
                <a:schemeClr val="tx1"/>
              </a:solidFill>
            </a:rPr>
            <a:t>Simplified Models</a:t>
          </a:r>
        </a:p>
      </dgm:t>
    </dgm:pt>
    <dgm:pt modelId="{7E15F06D-FB27-564B-BE39-82816C1664E2}" type="parTrans" cxnId="{E218C19E-71F5-4A42-90BE-C231A0928C0A}">
      <dgm:prSet/>
      <dgm:spPr/>
      <dgm:t>
        <a:bodyPr/>
        <a:lstStyle/>
        <a:p>
          <a:endParaRPr lang="en-US"/>
        </a:p>
      </dgm:t>
    </dgm:pt>
    <dgm:pt modelId="{C03B2B81-32F3-3C45-B77D-2A0DFBF88354}" type="sibTrans" cxnId="{E218C19E-71F5-4A42-90BE-C231A0928C0A}">
      <dgm:prSet/>
      <dgm:spPr/>
      <dgm:t>
        <a:bodyPr/>
        <a:lstStyle/>
        <a:p>
          <a:endParaRPr lang="en-US"/>
        </a:p>
      </dgm:t>
    </dgm:pt>
    <dgm:pt modelId="{FD28E411-612E-C740-B897-A6E25D22D92D}" type="pres">
      <dgm:prSet presAssocID="{F0A06E08-5BBE-A142-8BC7-DFB7E42B5E02}" presName="linear" presStyleCnt="0">
        <dgm:presLayoutVars>
          <dgm:dir/>
          <dgm:resizeHandles val="exact"/>
        </dgm:presLayoutVars>
      </dgm:prSet>
      <dgm:spPr/>
    </dgm:pt>
    <dgm:pt modelId="{34A8D130-B3FA-F64F-8B5C-43A67C17B0E1}" type="pres">
      <dgm:prSet presAssocID="{A52727EA-3419-254D-8AA7-7E6243576F5A}" presName="comp" presStyleCnt="0"/>
      <dgm:spPr/>
    </dgm:pt>
    <dgm:pt modelId="{B822D1AE-9CE6-A64F-A6A6-AD8CC1499F70}" type="pres">
      <dgm:prSet presAssocID="{A52727EA-3419-254D-8AA7-7E6243576F5A}" presName="box" presStyleLbl="node1" presStyleIdx="0" presStyleCnt="4" custLinFactNeighborX="511" custLinFactNeighborY="-13385"/>
      <dgm:spPr/>
    </dgm:pt>
    <dgm:pt modelId="{CA59E609-58F9-DD44-B1CD-7A1C0BEAE365}" type="pres">
      <dgm:prSet presAssocID="{A52727EA-3419-254D-8AA7-7E6243576F5A}" presName="img" presStyleLbl="fgImgPlace1" presStyleIdx="0" presStyleCnt="4" custLinFactNeighborY="328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dgm:spPr>
    </dgm:pt>
    <dgm:pt modelId="{C074BFD8-75A3-0C46-AAF3-E630E1A6A534}" type="pres">
      <dgm:prSet presAssocID="{A52727EA-3419-254D-8AA7-7E6243576F5A}" presName="text" presStyleLbl="node1" presStyleIdx="0" presStyleCnt="4">
        <dgm:presLayoutVars>
          <dgm:bulletEnabled val="1"/>
        </dgm:presLayoutVars>
      </dgm:prSet>
      <dgm:spPr/>
    </dgm:pt>
    <dgm:pt modelId="{15B4005B-307B-8D4E-ABD1-162C53E7DD53}" type="pres">
      <dgm:prSet presAssocID="{D5539051-AF3E-9445-8DC2-AD46A5DA73CA}" presName="spacer" presStyleCnt="0"/>
      <dgm:spPr/>
    </dgm:pt>
    <dgm:pt modelId="{DE23A07B-050C-6C49-8077-97814A501246}" type="pres">
      <dgm:prSet presAssocID="{AED12CB4-60F1-2246-8BC1-540FF4F9022F}" presName="comp" presStyleCnt="0"/>
      <dgm:spPr/>
    </dgm:pt>
    <dgm:pt modelId="{A39A5677-3884-3142-89D0-BBA1B2C01204}" type="pres">
      <dgm:prSet presAssocID="{AED12CB4-60F1-2246-8BC1-540FF4F9022F}" presName="box" presStyleLbl="node1" presStyleIdx="1" presStyleCnt="4"/>
      <dgm:spPr/>
    </dgm:pt>
    <dgm:pt modelId="{586C798D-E63B-AF4D-B997-225F377F68B9}" type="pres">
      <dgm:prSet presAssocID="{AED12CB4-60F1-2246-8BC1-540FF4F9022F}" presName="img" presStyleLbl="fgImgPlace1" presStyleIdx="1" presStyleCnt="4" custLinFactNeighborY="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dgm:spPr>
    </dgm:pt>
    <dgm:pt modelId="{9DF41D02-0486-6740-B61D-A4C84B7B63B8}" type="pres">
      <dgm:prSet presAssocID="{AED12CB4-60F1-2246-8BC1-540FF4F9022F}" presName="text" presStyleLbl="node1" presStyleIdx="1" presStyleCnt="4">
        <dgm:presLayoutVars>
          <dgm:bulletEnabled val="1"/>
        </dgm:presLayoutVars>
      </dgm:prSet>
      <dgm:spPr/>
    </dgm:pt>
    <dgm:pt modelId="{0393A0DA-2D94-DA45-9881-4C8F77718FEC}" type="pres">
      <dgm:prSet presAssocID="{0D7D5B74-C93E-BC45-BD86-74962ECBD0D9}" presName="spacer" presStyleCnt="0"/>
      <dgm:spPr/>
    </dgm:pt>
    <dgm:pt modelId="{8DF80FEC-D9C1-304F-B2F3-D9CDB56AE576}" type="pres">
      <dgm:prSet presAssocID="{054C22A5-DD40-7F4C-BB9A-69361BC742E1}" presName="comp" presStyleCnt="0"/>
      <dgm:spPr/>
    </dgm:pt>
    <dgm:pt modelId="{C0E034D1-70C3-264A-87CA-A0A786DB738C}" type="pres">
      <dgm:prSet presAssocID="{054C22A5-DD40-7F4C-BB9A-69361BC742E1}" presName="box" presStyleLbl="node1" presStyleIdx="2" presStyleCnt="4"/>
      <dgm:spPr/>
    </dgm:pt>
    <dgm:pt modelId="{6E5FB116-2EA1-1B45-9DBE-AB0A09745C2D}" type="pres">
      <dgm:prSet presAssocID="{054C22A5-DD40-7F4C-BB9A-69361BC742E1}"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2BF3D9FC-E294-724D-8F8E-3950AA445401}" type="pres">
      <dgm:prSet presAssocID="{054C22A5-DD40-7F4C-BB9A-69361BC742E1}" presName="text" presStyleLbl="node1" presStyleIdx="2" presStyleCnt="4">
        <dgm:presLayoutVars>
          <dgm:bulletEnabled val="1"/>
        </dgm:presLayoutVars>
      </dgm:prSet>
      <dgm:spPr/>
    </dgm:pt>
    <dgm:pt modelId="{DBB01D64-48FB-E74C-AE6B-45A0D83100F3}" type="pres">
      <dgm:prSet presAssocID="{44B7506A-E107-3F4E-9787-C0A75F8ECB8F}" presName="spacer" presStyleCnt="0"/>
      <dgm:spPr/>
    </dgm:pt>
    <dgm:pt modelId="{9E695038-6927-A547-82F8-4DD2CF724331}" type="pres">
      <dgm:prSet presAssocID="{39802935-F932-CD4F-8365-1739AD58E424}" presName="comp" presStyleCnt="0"/>
      <dgm:spPr/>
    </dgm:pt>
    <dgm:pt modelId="{35B09804-B4E4-744D-8B58-479BB1392563}" type="pres">
      <dgm:prSet presAssocID="{39802935-F932-CD4F-8365-1739AD58E424}" presName="box" presStyleLbl="node1" presStyleIdx="3" presStyleCnt="4" custLinFactNeighborY="0"/>
      <dgm:spPr/>
    </dgm:pt>
    <dgm:pt modelId="{F72B748D-9245-3848-B731-BE1DCD807771}" type="pres">
      <dgm:prSet presAssocID="{39802935-F932-CD4F-8365-1739AD58E424}"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dgm:spPr>
    </dgm:pt>
    <dgm:pt modelId="{769745BC-743D-E641-9CDB-C924A404107C}" type="pres">
      <dgm:prSet presAssocID="{39802935-F932-CD4F-8365-1739AD58E424}" presName="text" presStyleLbl="node1" presStyleIdx="3" presStyleCnt="4">
        <dgm:presLayoutVars>
          <dgm:bulletEnabled val="1"/>
        </dgm:presLayoutVars>
      </dgm:prSet>
      <dgm:spPr/>
    </dgm:pt>
  </dgm:ptLst>
  <dgm:cxnLst>
    <dgm:cxn modelId="{3A54FD09-4289-7F4B-BFD2-DA75B2F4ABE1}" type="presOf" srcId="{054C22A5-DD40-7F4C-BB9A-69361BC742E1}" destId="{2BF3D9FC-E294-724D-8F8E-3950AA445401}" srcOrd="1" destOrd="0" presId="urn:microsoft.com/office/officeart/2005/8/layout/vList4"/>
    <dgm:cxn modelId="{838F4B0D-A0ED-114B-A20C-5E952B7E3CB0}" type="presOf" srcId="{A52727EA-3419-254D-8AA7-7E6243576F5A}" destId="{B822D1AE-9CE6-A64F-A6A6-AD8CC1499F70}" srcOrd="0" destOrd="0" presId="urn:microsoft.com/office/officeart/2005/8/layout/vList4"/>
    <dgm:cxn modelId="{0F13EE41-61B1-FC49-92DC-AE2F889F3C57}" srcId="{F0A06E08-5BBE-A142-8BC7-DFB7E42B5E02}" destId="{A52727EA-3419-254D-8AA7-7E6243576F5A}" srcOrd="0" destOrd="0" parTransId="{F4DB6419-DF60-404F-BEF1-62F3A7B9776D}" sibTransId="{D5539051-AF3E-9445-8DC2-AD46A5DA73CA}"/>
    <dgm:cxn modelId="{37E2364E-F347-694C-86AF-7F2966329A97}" type="presOf" srcId="{A52727EA-3419-254D-8AA7-7E6243576F5A}" destId="{C074BFD8-75A3-0C46-AAF3-E630E1A6A534}" srcOrd="1" destOrd="0" presId="urn:microsoft.com/office/officeart/2005/8/layout/vList4"/>
    <dgm:cxn modelId="{75578056-FCFA-9049-B7C7-EBC3B216AECE}" type="presOf" srcId="{AED12CB4-60F1-2246-8BC1-540FF4F9022F}" destId="{A39A5677-3884-3142-89D0-BBA1B2C01204}" srcOrd="0" destOrd="0" presId="urn:microsoft.com/office/officeart/2005/8/layout/vList4"/>
    <dgm:cxn modelId="{A4E3BF69-0CBE-6C45-919A-B1248A10358B}" type="presOf" srcId="{054C22A5-DD40-7F4C-BB9A-69361BC742E1}" destId="{C0E034D1-70C3-264A-87CA-A0A786DB738C}" srcOrd="0" destOrd="0" presId="urn:microsoft.com/office/officeart/2005/8/layout/vList4"/>
    <dgm:cxn modelId="{624F1C6A-E64D-4846-AE7A-8826B4C50FDB}" type="presOf" srcId="{F0A06E08-5BBE-A142-8BC7-DFB7E42B5E02}" destId="{FD28E411-612E-C740-B897-A6E25D22D92D}" srcOrd="0" destOrd="0" presId="urn:microsoft.com/office/officeart/2005/8/layout/vList4"/>
    <dgm:cxn modelId="{ADCF4982-02B8-D94A-8A02-BA7F2E614B20}" type="presOf" srcId="{39802935-F932-CD4F-8365-1739AD58E424}" destId="{769745BC-743D-E641-9CDB-C924A404107C}" srcOrd="1" destOrd="0" presId="urn:microsoft.com/office/officeart/2005/8/layout/vList4"/>
    <dgm:cxn modelId="{E218C19E-71F5-4A42-90BE-C231A0928C0A}" srcId="{F0A06E08-5BBE-A142-8BC7-DFB7E42B5E02}" destId="{39802935-F932-CD4F-8365-1739AD58E424}" srcOrd="3" destOrd="0" parTransId="{7E15F06D-FB27-564B-BE39-82816C1664E2}" sibTransId="{C03B2B81-32F3-3C45-B77D-2A0DFBF88354}"/>
    <dgm:cxn modelId="{A870DEA6-2DC6-E841-92AA-1C91F243BCB8}" type="presOf" srcId="{39802935-F932-CD4F-8365-1739AD58E424}" destId="{35B09804-B4E4-744D-8B58-479BB1392563}" srcOrd="0" destOrd="0" presId="urn:microsoft.com/office/officeart/2005/8/layout/vList4"/>
    <dgm:cxn modelId="{51EE3EA8-9CAF-C849-BE38-0D9BF5AB2F76}" srcId="{F0A06E08-5BBE-A142-8BC7-DFB7E42B5E02}" destId="{AED12CB4-60F1-2246-8BC1-540FF4F9022F}" srcOrd="1" destOrd="0" parTransId="{7B885863-5D68-BC4A-948C-2C31E1FEA5CA}" sibTransId="{0D7D5B74-C93E-BC45-BD86-74962ECBD0D9}"/>
    <dgm:cxn modelId="{AD2498B6-A643-B942-90A6-67EA8D0D4964}" type="presOf" srcId="{AED12CB4-60F1-2246-8BC1-540FF4F9022F}" destId="{9DF41D02-0486-6740-B61D-A4C84B7B63B8}" srcOrd="1" destOrd="0" presId="urn:microsoft.com/office/officeart/2005/8/layout/vList4"/>
    <dgm:cxn modelId="{93591ABD-E1A7-F74C-A1FA-291B3AE2CC83}" srcId="{F0A06E08-5BBE-A142-8BC7-DFB7E42B5E02}" destId="{054C22A5-DD40-7F4C-BB9A-69361BC742E1}" srcOrd="2" destOrd="0" parTransId="{35299987-72B4-5449-89D1-884C81CF4145}" sibTransId="{44B7506A-E107-3F4E-9787-C0A75F8ECB8F}"/>
    <dgm:cxn modelId="{EF7A277F-6BED-0A47-9B6A-772DF39B95DA}" type="presParOf" srcId="{FD28E411-612E-C740-B897-A6E25D22D92D}" destId="{34A8D130-B3FA-F64F-8B5C-43A67C17B0E1}" srcOrd="0" destOrd="0" presId="urn:microsoft.com/office/officeart/2005/8/layout/vList4"/>
    <dgm:cxn modelId="{9E99863C-D57A-EA4B-8C4E-35B2335914ED}" type="presParOf" srcId="{34A8D130-B3FA-F64F-8B5C-43A67C17B0E1}" destId="{B822D1AE-9CE6-A64F-A6A6-AD8CC1499F70}" srcOrd="0" destOrd="0" presId="urn:microsoft.com/office/officeart/2005/8/layout/vList4"/>
    <dgm:cxn modelId="{5E0D21C7-8198-0D4C-A638-6BDF2E969DCE}" type="presParOf" srcId="{34A8D130-B3FA-F64F-8B5C-43A67C17B0E1}" destId="{CA59E609-58F9-DD44-B1CD-7A1C0BEAE365}" srcOrd="1" destOrd="0" presId="urn:microsoft.com/office/officeart/2005/8/layout/vList4"/>
    <dgm:cxn modelId="{DBE2E4E4-1085-7444-812A-23774907C6F7}" type="presParOf" srcId="{34A8D130-B3FA-F64F-8B5C-43A67C17B0E1}" destId="{C074BFD8-75A3-0C46-AAF3-E630E1A6A534}" srcOrd="2" destOrd="0" presId="urn:microsoft.com/office/officeart/2005/8/layout/vList4"/>
    <dgm:cxn modelId="{506937DC-B8DA-EE46-A6CD-C09BFE8BC543}" type="presParOf" srcId="{FD28E411-612E-C740-B897-A6E25D22D92D}" destId="{15B4005B-307B-8D4E-ABD1-162C53E7DD53}" srcOrd="1" destOrd="0" presId="urn:microsoft.com/office/officeart/2005/8/layout/vList4"/>
    <dgm:cxn modelId="{BD26DD0D-2CB3-5646-8800-25E992C0CF12}" type="presParOf" srcId="{FD28E411-612E-C740-B897-A6E25D22D92D}" destId="{DE23A07B-050C-6C49-8077-97814A501246}" srcOrd="2" destOrd="0" presId="urn:microsoft.com/office/officeart/2005/8/layout/vList4"/>
    <dgm:cxn modelId="{521825D7-A85C-4C49-B481-1CD11C208657}" type="presParOf" srcId="{DE23A07B-050C-6C49-8077-97814A501246}" destId="{A39A5677-3884-3142-89D0-BBA1B2C01204}" srcOrd="0" destOrd="0" presId="urn:microsoft.com/office/officeart/2005/8/layout/vList4"/>
    <dgm:cxn modelId="{DAFE879B-2953-2C45-A49D-94B5337E0630}" type="presParOf" srcId="{DE23A07B-050C-6C49-8077-97814A501246}" destId="{586C798D-E63B-AF4D-B997-225F377F68B9}" srcOrd="1" destOrd="0" presId="urn:microsoft.com/office/officeart/2005/8/layout/vList4"/>
    <dgm:cxn modelId="{6E5A898B-244D-624E-B0C3-8022039532C2}" type="presParOf" srcId="{DE23A07B-050C-6C49-8077-97814A501246}" destId="{9DF41D02-0486-6740-B61D-A4C84B7B63B8}" srcOrd="2" destOrd="0" presId="urn:microsoft.com/office/officeart/2005/8/layout/vList4"/>
    <dgm:cxn modelId="{E71B14C0-6A74-464D-A35F-6630DC40AF35}" type="presParOf" srcId="{FD28E411-612E-C740-B897-A6E25D22D92D}" destId="{0393A0DA-2D94-DA45-9881-4C8F77718FEC}" srcOrd="3" destOrd="0" presId="urn:microsoft.com/office/officeart/2005/8/layout/vList4"/>
    <dgm:cxn modelId="{CA57E093-E9C9-D84F-9E09-60785F4BE556}" type="presParOf" srcId="{FD28E411-612E-C740-B897-A6E25D22D92D}" destId="{8DF80FEC-D9C1-304F-B2F3-D9CDB56AE576}" srcOrd="4" destOrd="0" presId="urn:microsoft.com/office/officeart/2005/8/layout/vList4"/>
    <dgm:cxn modelId="{57A6E444-FAF8-1C4D-B659-202B98B9630A}" type="presParOf" srcId="{8DF80FEC-D9C1-304F-B2F3-D9CDB56AE576}" destId="{C0E034D1-70C3-264A-87CA-A0A786DB738C}" srcOrd="0" destOrd="0" presId="urn:microsoft.com/office/officeart/2005/8/layout/vList4"/>
    <dgm:cxn modelId="{85669B11-E049-8C4B-98AD-ADAF34F44483}" type="presParOf" srcId="{8DF80FEC-D9C1-304F-B2F3-D9CDB56AE576}" destId="{6E5FB116-2EA1-1B45-9DBE-AB0A09745C2D}" srcOrd="1" destOrd="0" presId="urn:microsoft.com/office/officeart/2005/8/layout/vList4"/>
    <dgm:cxn modelId="{67AE36C6-5632-1345-B9F8-E2DD68057E00}" type="presParOf" srcId="{8DF80FEC-D9C1-304F-B2F3-D9CDB56AE576}" destId="{2BF3D9FC-E294-724D-8F8E-3950AA445401}" srcOrd="2" destOrd="0" presId="urn:microsoft.com/office/officeart/2005/8/layout/vList4"/>
    <dgm:cxn modelId="{8BEC3949-036A-F447-B40F-A875EAFAE886}" type="presParOf" srcId="{FD28E411-612E-C740-B897-A6E25D22D92D}" destId="{DBB01D64-48FB-E74C-AE6B-45A0D83100F3}" srcOrd="5" destOrd="0" presId="urn:microsoft.com/office/officeart/2005/8/layout/vList4"/>
    <dgm:cxn modelId="{F786421C-4AB9-4F44-B950-63F8BF2A9951}" type="presParOf" srcId="{FD28E411-612E-C740-B897-A6E25D22D92D}" destId="{9E695038-6927-A547-82F8-4DD2CF724331}" srcOrd="6" destOrd="0" presId="urn:microsoft.com/office/officeart/2005/8/layout/vList4"/>
    <dgm:cxn modelId="{6C587A0C-81F7-744F-99E9-8E5816103969}" type="presParOf" srcId="{9E695038-6927-A547-82F8-4DD2CF724331}" destId="{35B09804-B4E4-744D-8B58-479BB1392563}" srcOrd="0" destOrd="0" presId="urn:microsoft.com/office/officeart/2005/8/layout/vList4"/>
    <dgm:cxn modelId="{8CDF913A-EF8A-0747-BEB3-D1FC8243FF9A}" type="presParOf" srcId="{9E695038-6927-A547-82F8-4DD2CF724331}" destId="{F72B748D-9245-3848-B731-BE1DCD807771}" srcOrd="1" destOrd="0" presId="urn:microsoft.com/office/officeart/2005/8/layout/vList4"/>
    <dgm:cxn modelId="{72C9739D-EF65-A44A-90E5-406D00B36FA1}" type="presParOf" srcId="{9E695038-6927-A547-82F8-4DD2CF724331}" destId="{769745BC-743D-E641-9CDB-C924A404107C}"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A06E08-5BBE-A142-8BC7-DFB7E42B5E0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52727EA-3419-254D-8AA7-7E6243576F5A}">
      <dgm:prSet phldrT="[Text]"/>
      <dgm:spPr>
        <a:solidFill>
          <a:schemeClr val="accent2">
            <a:lumMod val="60000"/>
            <a:lumOff val="40000"/>
            <a:alpha val="30000"/>
          </a:schemeClr>
        </a:solidFill>
        <a:ln w="12700">
          <a:solidFill>
            <a:schemeClr val="bg1"/>
          </a:solidFill>
        </a:ln>
      </dgm:spPr>
      <dgm:t>
        <a:bodyPr/>
        <a:lstStyle/>
        <a:p>
          <a:r>
            <a:rPr lang="en-US" dirty="0">
              <a:solidFill>
                <a:schemeClr val="tx1"/>
              </a:solidFill>
            </a:rPr>
            <a:t>Node-wise Local Neighbor Sampling</a:t>
          </a:r>
        </a:p>
      </dgm:t>
    </dgm:pt>
    <dgm:pt modelId="{F4DB6419-DF60-404F-BEF1-62F3A7B9776D}" type="parTrans" cxnId="{0F13EE41-61B1-FC49-92DC-AE2F889F3C57}">
      <dgm:prSet/>
      <dgm:spPr/>
      <dgm:t>
        <a:bodyPr/>
        <a:lstStyle/>
        <a:p>
          <a:endParaRPr lang="en-US"/>
        </a:p>
      </dgm:t>
    </dgm:pt>
    <dgm:pt modelId="{D5539051-AF3E-9445-8DC2-AD46A5DA73CA}" type="sibTrans" cxnId="{0F13EE41-61B1-FC49-92DC-AE2F889F3C57}">
      <dgm:prSet/>
      <dgm:spPr/>
      <dgm:t>
        <a:bodyPr/>
        <a:lstStyle/>
        <a:p>
          <a:endParaRPr lang="en-US"/>
        </a:p>
      </dgm:t>
    </dgm:pt>
    <dgm:pt modelId="{AED12CB4-60F1-2246-8BC1-540FF4F9022F}">
      <dgm:prSet phldrT="[Text]"/>
      <dgm:spPr>
        <a:solidFill>
          <a:schemeClr val="accent2">
            <a:lumMod val="60000"/>
            <a:lumOff val="40000"/>
            <a:alpha val="30000"/>
          </a:schemeClr>
        </a:solidFill>
        <a:ln w="12700">
          <a:solidFill>
            <a:schemeClr val="bg1"/>
          </a:solidFill>
        </a:ln>
      </dgm:spPr>
      <dgm:t>
        <a:bodyPr/>
        <a:lstStyle/>
        <a:p>
          <a:r>
            <a:rPr lang="en-US" dirty="0">
              <a:solidFill>
                <a:schemeClr val="tx1"/>
              </a:solidFill>
            </a:rPr>
            <a:t>Layer-wise Global Importance Sampling</a:t>
          </a:r>
        </a:p>
      </dgm:t>
    </dgm:pt>
    <dgm:pt modelId="{7B885863-5D68-BC4A-948C-2C31E1FEA5CA}" type="parTrans" cxnId="{51EE3EA8-9CAF-C849-BE38-0D9BF5AB2F76}">
      <dgm:prSet/>
      <dgm:spPr/>
      <dgm:t>
        <a:bodyPr/>
        <a:lstStyle/>
        <a:p>
          <a:endParaRPr lang="en-US"/>
        </a:p>
      </dgm:t>
    </dgm:pt>
    <dgm:pt modelId="{0D7D5B74-C93E-BC45-BD86-74962ECBD0D9}" type="sibTrans" cxnId="{51EE3EA8-9CAF-C849-BE38-0D9BF5AB2F76}">
      <dgm:prSet/>
      <dgm:spPr/>
      <dgm:t>
        <a:bodyPr/>
        <a:lstStyle/>
        <a:p>
          <a:endParaRPr lang="en-US"/>
        </a:p>
      </dgm:t>
    </dgm:pt>
    <dgm:pt modelId="{054C22A5-DD40-7F4C-BB9A-69361BC742E1}">
      <dgm:prSet phldrT="[Text]"/>
      <dgm:spPr>
        <a:solidFill>
          <a:schemeClr val="accent2">
            <a:lumMod val="60000"/>
            <a:lumOff val="40000"/>
          </a:schemeClr>
        </a:solidFill>
        <a:ln w="25400">
          <a:solidFill>
            <a:schemeClr val="accent2">
              <a:lumMod val="75000"/>
            </a:schemeClr>
          </a:solidFill>
        </a:ln>
      </dgm:spPr>
      <dgm:t>
        <a:bodyPr/>
        <a:lstStyle/>
        <a:p>
          <a:r>
            <a:rPr lang="en-US" dirty="0">
              <a:solidFill>
                <a:schemeClr val="tx1"/>
              </a:solidFill>
            </a:rPr>
            <a:t>Subgraph-wise Sampling</a:t>
          </a:r>
        </a:p>
      </dgm:t>
    </dgm:pt>
    <dgm:pt modelId="{35299987-72B4-5449-89D1-884C81CF4145}" type="parTrans" cxnId="{93591ABD-E1A7-F74C-A1FA-291B3AE2CC83}">
      <dgm:prSet/>
      <dgm:spPr/>
      <dgm:t>
        <a:bodyPr/>
        <a:lstStyle/>
        <a:p>
          <a:endParaRPr lang="en-US"/>
        </a:p>
      </dgm:t>
    </dgm:pt>
    <dgm:pt modelId="{44B7506A-E107-3F4E-9787-C0A75F8ECB8F}" type="sibTrans" cxnId="{93591ABD-E1A7-F74C-A1FA-291B3AE2CC83}">
      <dgm:prSet/>
      <dgm:spPr/>
      <dgm:t>
        <a:bodyPr/>
        <a:lstStyle/>
        <a:p>
          <a:endParaRPr lang="en-US"/>
        </a:p>
      </dgm:t>
    </dgm:pt>
    <dgm:pt modelId="{39802935-F932-CD4F-8365-1739AD58E424}">
      <dgm:prSet/>
      <dgm:spPr>
        <a:solidFill>
          <a:schemeClr val="accent2">
            <a:lumMod val="60000"/>
            <a:lumOff val="40000"/>
            <a:alpha val="30000"/>
          </a:schemeClr>
        </a:solidFill>
      </dgm:spPr>
      <dgm:t>
        <a:bodyPr/>
        <a:lstStyle/>
        <a:p>
          <a:r>
            <a:rPr lang="en-US" dirty="0">
              <a:solidFill>
                <a:schemeClr val="tx1"/>
              </a:solidFill>
            </a:rPr>
            <a:t>Simplified Models</a:t>
          </a:r>
        </a:p>
      </dgm:t>
    </dgm:pt>
    <dgm:pt modelId="{7E15F06D-FB27-564B-BE39-82816C1664E2}" type="parTrans" cxnId="{E218C19E-71F5-4A42-90BE-C231A0928C0A}">
      <dgm:prSet/>
      <dgm:spPr/>
      <dgm:t>
        <a:bodyPr/>
        <a:lstStyle/>
        <a:p>
          <a:endParaRPr lang="en-US"/>
        </a:p>
      </dgm:t>
    </dgm:pt>
    <dgm:pt modelId="{C03B2B81-32F3-3C45-B77D-2A0DFBF88354}" type="sibTrans" cxnId="{E218C19E-71F5-4A42-90BE-C231A0928C0A}">
      <dgm:prSet/>
      <dgm:spPr/>
      <dgm:t>
        <a:bodyPr/>
        <a:lstStyle/>
        <a:p>
          <a:endParaRPr lang="en-US"/>
        </a:p>
      </dgm:t>
    </dgm:pt>
    <dgm:pt modelId="{FD28E411-612E-C740-B897-A6E25D22D92D}" type="pres">
      <dgm:prSet presAssocID="{F0A06E08-5BBE-A142-8BC7-DFB7E42B5E02}" presName="linear" presStyleCnt="0">
        <dgm:presLayoutVars>
          <dgm:dir/>
          <dgm:resizeHandles val="exact"/>
        </dgm:presLayoutVars>
      </dgm:prSet>
      <dgm:spPr/>
    </dgm:pt>
    <dgm:pt modelId="{34A8D130-B3FA-F64F-8B5C-43A67C17B0E1}" type="pres">
      <dgm:prSet presAssocID="{A52727EA-3419-254D-8AA7-7E6243576F5A}" presName="comp" presStyleCnt="0"/>
      <dgm:spPr/>
    </dgm:pt>
    <dgm:pt modelId="{B822D1AE-9CE6-A64F-A6A6-AD8CC1499F70}" type="pres">
      <dgm:prSet presAssocID="{A52727EA-3419-254D-8AA7-7E6243576F5A}" presName="box" presStyleLbl="node1" presStyleIdx="0" presStyleCnt="4" custLinFactNeighborX="511" custLinFactNeighborY="-13385"/>
      <dgm:spPr/>
    </dgm:pt>
    <dgm:pt modelId="{CA59E609-58F9-DD44-B1CD-7A1C0BEAE365}" type="pres">
      <dgm:prSet presAssocID="{A52727EA-3419-254D-8AA7-7E6243576F5A}" presName="img" presStyleLbl="fgImgPlace1" presStyleIdx="0" presStyleCnt="4" custLinFactNeighborY="328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dgm:spPr>
    </dgm:pt>
    <dgm:pt modelId="{C074BFD8-75A3-0C46-AAF3-E630E1A6A534}" type="pres">
      <dgm:prSet presAssocID="{A52727EA-3419-254D-8AA7-7E6243576F5A}" presName="text" presStyleLbl="node1" presStyleIdx="0" presStyleCnt="4">
        <dgm:presLayoutVars>
          <dgm:bulletEnabled val="1"/>
        </dgm:presLayoutVars>
      </dgm:prSet>
      <dgm:spPr/>
    </dgm:pt>
    <dgm:pt modelId="{15B4005B-307B-8D4E-ABD1-162C53E7DD53}" type="pres">
      <dgm:prSet presAssocID="{D5539051-AF3E-9445-8DC2-AD46A5DA73CA}" presName="spacer" presStyleCnt="0"/>
      <dgm:spPr/>
    </dgm:pt>
    <dgm:pt modelId="{DE23A07B-050C-6C49-8077-97814A501246}" type="pres">
      <dgm:prSet presAssocID="{AED12CB4-60F1-2246-8BC1-540FF4F9022F}" presName="comp" presStyleCnt="0"/>
      <dgm:spPr/>
    </dgm:pt>
    <dgm:pt modelId="{A39A5677-3884-3142-89D0-BBA1B2C01204}" type="pres">
      <dgm:prSet presAssocID="{AED12CB4-60F1-2246-8BC1-540FF4F9022F}" presName="box" presStyleLbl="node1" presStyleIdx="1" presStyleCnt="4"/>
      <dgm:spPr/>
    </dgm:pt>
    <dgm:pt modelId="{586C798D-E63B-AF4D-B997-225F377F68B9}" type="pres">
      <dgm:prSet presAssocID="{AED12CB4-60F1-2246-8BC1-540FF4F9022F}" presName="img" presStyleLbl="fgImgPlace1" presStyleIdx="1" presStyleCnt="4" custLinFactNeighborY="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dgm:spPr>
    </dgm:pt>
    <dgm:pt modelId="{9DF41D02-0486-6740-B61D-A4C84B7B63B8}" type="pres">
      <dgm:prSet presAssocID="{AED12CB4-60F1-2246-8BC1-540FF4F9022F}" presName="text" presStyleLbl="node1" presStyleIdx="1" presStyleCnt="4">
        <dgm:presLayoutVars>
          <dgm:bulletEnabled val="1"/>
        </dgm:presLayoutVars>
      </dgm:prSet>
      <dgm:spPr/>
    </dgm:pt>
    <dgm:pt modelId="{0393A0DA-2D94-DA45-9881-4C8F77718FEC}" type="pres">
      <dgm:prSet presAssocID="{0D7D5B74-C93E-BC45-BD86-74962ECBD0D9}" presName="spacer" presStyleCnt="0"/>
      <dgm:spPr/>
    </dgm:pt>
    <dgm:pt modelId="{8DF80FEC-D9C1-304F-B2F3-D9CDB56AE576}" type="pres">
      <dgm:prSet presAssocID="{054C22A5-DD40-7F4C-BB9A-69361BC742E1}" presName="comp" presStyleCnt="0"/>
      <dgm:spPr/>
    </dgm:pt>
    <dgm:pt modelId="{C0E034D1-70C3-264A-87CA-A0A786DB738C}" type="pres">
      <dgm:prSet presAssocID="{054C22A5-DD40-7F4C-BB9A-69361BC742E1}" presName="box" presStyleLbl="node1" presStyleIdx="2" presStyleCnt="4"/>
      <dgm:spPr/>
    </dgm:pt>
    <dgm:pt modelId="{6E5FB116-2EA1-1B45-9DBE-AB0A09745C2D}" type="pres">
      <dgm:prSet presAssocID="{054C22A5-DD40-7F4C-BB9A-69361BC742E1}"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2BF3D9FC-E294-724D-8F8E-3950AA445401}" type="pres">
      <dgm:prSet presAssocID="{054C22A5-DD40-7F4C-BB9A-69361BC742E1}" presName="text" presStyleLbl="node1" presStyleIdx="2" presStyleCnt="4">
        <dgm:presLayoutVars>
          <dgm:bulletEnabled val="1"/>
        </dgm:presLayoutVars>
      </dgm:prSet>
      <dgm:spPr/>
    </dgm:pt>
    <dgm:pt modelId="{DBB01D64-48FB-E74C-AE6B-45A0D83100F3}" type="pres">
      <dgm:prSet presAssocID="{44B7506A-E107-3F4E-9787-C0A75F8ECB8F}" presName="spacer" presStyleCnt="0"/>
      <dgm:spPr/>
    </dgm:pt>
    <dgm:pt modelId="{9E695038-6927-A547-82F8-4DD2CF724331}" type="pres">
      <dgm:prSet presAssocID="{39802935-F932-CD4F-8365-1739AD58E424}" presName="comp" presStyleCnt="0"/>
      <dgm:spPr/>
    </dgm:pt>
    <dgm:pt modelId="{35B09804-B4E4-744D-8B58-479BB1392563}" type="pres">
      <dgm:prSet presAssocID="{39802935-F932-CD4F-8365-1739AD58E424}" presName="box" presStyleLbl="node1" presStyleIdx="3" presStyleCnt="4" custLinFactNeighborY="0"/>
      <dgm:spPr/>
    </dgm:pt>
    <dgm:pt modelId="{F72B748D-9245-3848-B731-BE1DCD807771}" type="pres">
      <dgm:prSet presAssocID="{39802935-F932-CD4F-8365-1739AD58E424}"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dgm:spPr>
    </dgm:pt>
    <dgm:pt modelId="{769745BC-743D-E641-9CDB-C924A404107C}" type="pres">
      <dgm:prSet presAssocID="{39802935-F932-CD4F-8365-1739AD58E424}" presName="text" presStyleLbl="node1" presStyleIdx="3" presStyleCnt="4">
        <dgm:presLayoutVars>
          <dgm:bulletEnabled val="1"/>
        </dgm:presLayoutVars>
      </dgm:prSet>
      <dgm:spPr/>
    </dgm:pt>
  </dgm:ptLst>
  <dgm:cxnLst>
    <dgm:cxn modelId="{3A54FD09-4289-7F4B-BFD2-DA75B2F4ABE1}" type="presOf" srcId="{054C22A5-DD40-7F4C-BB9A-69361BC742E1}" destId="{2BF3D9FC-E294-724D-8F8E-3950AA445401}" srcOrd="1" destOrd="0" presId="urn:microsoft.com/office/officeart/2005/8/layout/vList4"/>
    <dgm:cxn modelId="{838F4B0D-A0ED-114B-A20C-5E952B7E3CB0}" type="presOf" srcId="{A52727EA-3419-254D-8AA7-7E6243576F5A}" destId="{B822D1AE-9CE6-A64F-A6A6-AD8CC1499F70}" srcOrd="0" destOrd="0" presId="urn:microsoft.com/office/officeart/2005/8/layout/vList4"/>
    <dgm:cxn modelId="{0F13EE41-61B1-FC49-92DC-AE2F889F3C57}" srcId="{F0A06E08-5BBE-A142-8BC7-DFB7E42B5E02}" destId="{A52727EA-3419-254D-8AA7-7E6243576F5A}" srcOrd="0" destOrd="0" parTransId="{F4DB6419-DF60-404F-BEF1-62F3A7B9776D}" sibTransId="{D5539051-AF3E-9445-8DC2-AD46A5DA73CA}"/>
    <dgm:cxn modelId="{37E2364E-F347-694C-86AF-7F2966329A97}" type="presOf" srcId="{A52727EA-3419-254D-8AA7-7E6243576F5A}" destId="{C074BFD8-75A3-0C46-AAF3-E630E1A6A534}" srcOrd="1" destOrd="0" presId="urn:microsoft.com/office/officeart/2005/8/layout/vList4"/>
    <dgm:cxn modelId="{75578056-FCFA-9049-B7C7-EBC3B216AECE}" type="presOf" srcId="{AED12CB4-60F1-2246-8BC1-540FF4F9022F}" destId="{A39A5677-3884-3142-89D0-BBA1B2C01204}" srcOrd="0" destOrd="0" presId="urn:microsoft.com/office/officeart/2005/8/layout/vList4"/>
    <dgm:cxn modelId="{A4E3BF69-0CBE-6C45-919A-B1248A10358B}" type="presOf" srcId="{054C22A5-DD40-7F4C-BB9A-69361BC742E1}" destId="{C0E034D1-70C3-264A-87CA-A0A786DB738C}" srcOrd="0" destOrd="0" presId="urn:microsoft.com/office/officeart/2005/8/layout/vList4"/>
    <dgm:cxn modelId="{624F1C6A-E64D-4846-AE7A-8826B4C50FDB}" type="presOf" srcId="{F0A06E08-5BBE-A142-8BC7-DFB7E42B5E02}" destId="{FD28E411-612E-C740-B897-A6E25D22D92D}" srcOrd="0" destOrd="0" presId="urn:microsoft.com/office/officeart/2005/8/layout/vList4"/>
    <dgm:cxn modelId="{ADCF4982-02B8-D94A-8A02-BA7F2E614B20}" type="presOf" srcId="{39802935-F932-CD4F-8365-1739AD58E424}" destId="{769745BC-743D-E641-9CDB-C924A404107C}" srcOrd="1" destOrd="0" presId="urn:microsoft.com/office/officeart/2005/8/layout/vList4"/>
    <dgm:cxn modelId="{E218C19E-71F5-4A42-90BE-C231A0928C0A}" srcId="{F0A06E08-5BBE-A142-8BC7-DFB7E42B5E02}" destId="{39802935-F932-CD4F-8365-1739AD58E424}" srcOrd="3" destOrd="0" parTransId="{7E15F06D-FB27-564B-BE39-82816C1664E2}" sibTransId="{C03B2B81-32F3-3C45-B77D-2A0DFBF88354}"/>
    <dgm:cxn modelId="{A870DEA6-2DC6-E841-92AA-1C91F243BCB8}" type="presOf" srcId="{39802935-F932-CD4F-8365-1739AD58E424}" destId="{35B09804-B4E4-744D-8B58-479BB1392563}" srcOrd="0" destOrd="0" presId="urn:microsoft.com/office/officeart/2005/8/layout/vList4"/>
    <dgm:cxn modelId="{51EE3EA8-9CAF-C849-BE38-0D9BF5AB2F76}" srcId="{F0A06E08-5BBE-A142-8BC7-DFB7E42B5E02}" destId="{AED12CB4-60F1-2246-8BC1-540FF4F9022F}" srcOrd="1" destOrd="0" parTransId="{7B885863-5D68-BC4A-948C-2C31E1FEA5CA}" sibTransId="{0D7D5B74-C93E-BC45-BD86-74962ECBD0D9}"/>
    <dgm:cxn modelId="{AD2498B6-A643-B942-90A6-67EA8D0D4964}" type="presOf" srcId="{AED12CB4-60F1-2246-8BC1-540FF4F9022F}" destId="{9DF41D02-0486-6740-B61D-A4C84B7B63B8}" srcOrd="1" destOrd="0" presId="urn:microsoft.com/office/officeart/2005/8/layout/vList4"/>
    <dgm:cxn modelId="{93591ABD-E1A7-F74C-A1FA-291B3AE2CC83}" srcId="{F0A06E08-5BBE-A142-8BC7-DFB7E42B5E02}" destId="{054C22A5-DD40-7F4C-BB9A-69361BC742E1}" srcOrd="2" destOrd="0" parTransId="{35299987-72B4-5449-89D1-884C81CF4145}" sibTransId="{44B7506A-E107-3F4E-9787-C0A75F8ECB8F}"/>
    <dgm:cxn modelId="{EF7A277F-6BED-0A47-9B6A-772DF39B95DA}" type="presParOf" srcId="{FD28E411-612E-C740-B897-A6E25D22D92D}" destId="{34A8D130-B3FA-F64F-8B5C-43A67C17B0E1}" srcOrd="0" destOrd="0" presId="urn:microsoft.com/office/officeart/2005/8/layout/vList4"/>
    <dgm:cxn modelId="{9E99863C-D57A-EA4B-8C4E-35B2335914ED}" type="presParOf" srcId="{34A8D130-B3FA-F64F-8B5C-43A67C17B0E1}" destId="{B822D1AE-9CE6-A64F-A6A6-AD8CC1499F70}" srcOrd="0" destOrd="0" presId="urn:microsoft.com/office/officeart/2005/8/layout/vList4"/>
    <dgm:cxn modelId="{5E0D21C7-8198-0D4C-A638-6BDF2E969DCE}" type="presParOf" srcId="{34A8D130-B3FA-F64F-8B5C-43A67C17B0E1}" destId="{CA59E609-58F9-DD44-B1CD-7A1C0BEAE365}" srcOrd="1" destOrd="0" presId="urn:microsoft.com/office/officeart/2005/8/layout/vList4"/>
    <dgm:cxn modelId="{DBE2E4E4-1085-7444-812A-23774907C6F7}" type="presParOf" srcId="{34A8D130-B3FA-F64F-8B5C-43A67C17B0E1}" destId="{C074BFD8-75A3-0C46-AAF3-E630E1A6A534}" srcOrd="2" destOrd="0" presId="urn:microsoft.com/office/officeart/2005/8/layout/vList4"/>
    <dgm:cxn modelId="{506937DC-B8DA-EE46-A6CD-C09BFE8BC543}" type="presParOf" srcId="{FD28E411-612E-C740-B897-A6E25D22D92D}" destId="{15B4005B-307B-8D4E-ABD1-162C53E7DD53}" srcOrd="1" destOrd="0" presId="urn:microsoft.com/office/officeart/2005/8/layout/vList4"/>
    <dgm:cxn modelId="{BD26DD0D-2CB3-5646-8800-25E992C0CF12}" type="presParOf" srcId="{FD28E411-612E-C740-B897-A6E25D22D92D}" destId="{DE23A07B-050C-6C49-8077-97814A501246}" srcOrd="2" destOrd="0" presId="urn:microsoft.com/office/officeart/2005/8/layout/vList4"/>
    <dgm:cxn modelId="{521825D7-A85C-4C49-B481-1CD11C208657}" type="presParOf" srcId="{DE23A07B-050C-6C49-8077-97814A501246}" destId="{A39A5677-3884-3142-89D0-BBA1B2C01204}" srcOrd="0" destOrd="0" presId="urn:microsoft.com/office/officeart/2005/8/layout/vList4"/>
    <dgm:cxn modelId="{DAFE879B-2953-2C45-A49D-94B5337E0630}" type="presParOf" srcId="{DE23A07B-050C-6C49-8077-97814A501246}" destId="{586C798D-E63B-AF4D-B997-225F377F68B9}" srcOrd="1" destOrd="0" presId="urn:microsoft.com/office/officeart/2005/8/layout/vList4"/>
    <dgm:cxn modelId="{6E5A898B-244D-624E-B0C3-8022039532C2}" type="presParOf" srcId="{DE23A07B-050C-6C49-8077-97814A501246}" destId="{9DF41D02-0486-6740-B61D-A4C84B7B63B8}" srcOrd="2" destOrd="0" presId="urn:microsoft.com/office/officeart/2005/8/layout/vList4"/>
    <dgm:cxn modelId="{E71B14C0-6A74-464D-A35F-6630DC40AF35}" type="presParOf" srcId="{FD28E411-612E-C740-B897-A6E25D22D92D}" destId="{0393A0DA-2D94-DA45-9881-4C8F77718FEC}" srcOrd="3" destOrd="0" presId="urn:microsoft.com/office/officeart/2005/8/layout/vList4"/>
    <dgm:cxn modelId="{CA57E093-E9C9-D84F-9E09-60785F4BE556}" type="presParOf" srcId="{FD28E411-612E-C740-B897-A6E25D22D92D}" destId="{8DF80FEC-D9C1-304F-B2F3-D9CDB56AE576}" srcOrd="4" destOrd="0" presId="urn:microsoft.com/office/officeart/2005/8/layout/vList4"/>
    <dgm:cxn modelId="{57A6E444-FAF8-1C4D-B659-202B98B9630A}" type="presParOf" srcId="{8DF80FEC-D9C1-304F-B2F3-D9CDB56AE576}" destId="{C0E034D1-70C3-264A-87CA-A0A786DB738C}" srcOrd="0" destOrd="0" presId="urn:microsoft.com/office/officeart/2005/8/layout/vList4"/>
    <dgm:cxn modelId="{85669B11-E049-8C4B-98AD-ADAF34F44483}" type="presParOf" srcId="{8DF80FEC-D9C1-304F-B2F3-D9CDB56AE576}" destId="{6E5FB116-2EA1-1B45-9DBE-AB0A09745C2D}" srcOrd="1" destOrd="0" presId="urn:microsoft.com/office/officeart/2005/8/layout/vList4"/>
    <dgm:cxn modelId="{67AE36C6-5632-1345-B9F8-E2DD68057E00}" type="presParOf" srcId="{8DF80FEC-D9C1-304F-B2F3-D9CDB56AE576}" destId="{2BF3D9FC-E294-724D-8F8E-3950AA445401}" srcOrd="2" destOrd="0" presId="urn:microsoft.com/office/officeart/2005/8/layout/vList4"/>
    <dgm:cxn modelId="{8BEC3949-036A-F447-B40F-A875EAFAE886}" type="presParOf" srcId="{FD28E411-612E-C740-B897-A6E25D22D92D}" destId="{DBB01D64-48FB-E74C-AE6B-45A0D83100F3}" srcOrd="5" destOrd="0" presId="urn:microsoft.com/office/officeart/2005/8/layout/vList4"/>
    <dgm:cxn modelId="{F786421C-4AB9-4F44-B950-63F8BF2A9951}" type="presParOf" srcId="{FD28E411-612E-C740-B897-A6E25D22D92D}" destId="{9E695038-6927-A547-82F8-4DD2CF724331}" srcOrd="6" destOrd="0" presId="urn:microsoft.com/office/officeart/2005/8/layout/vList4"/>
    <dgm:cxn modelId="{6C587A0C-81F7-744F-99E9-8E5816103969}" type="presParOf" srcId="{9E695038-6927-A547-82F8-4DD2CF724331}" destId="{35B09804-B4E4-744D-8B58-479BB1392563}" srcOrd="0" destOrd="0" presId="urn:microsoft.com/office/officeart/2005/8/layout/vList4"/>
    <dgm:cxn modelId="{8CDF913A-EF8A-0747-BEB3-D1FC8243FF9A}" type="presParOf" srcId="{9E695038-6927-A547-82F8-4DD2CF724331}" destId="{F72B748D-9245-3848-B731-BE1DCD807771}" srcOrd="1" destOrd="0" presId="urn:microsoft.com/office/officeart/2005/8/layout/vList4"/>
    <dgm:cxn modelId="{72C9739D-EF65-A44A-90E5-406D00B36FA1}" type="presParOf" srcId="{9E695038-6927-A547-82F8-4DD2CF724331}" destId="{769745BC-743D-E641-9CDB-C924A404107C}"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A06E08-5BBE-A142-8BC7-DFB7E42B5E0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52727EA-3419-254D-8AA7-7E6243576F5A}">
      <dgm:prSet phldrT="[Text]"/>
      <dgm:spPr>
        <a:solidFill>
          <a:schemeClr val="accent2">
            <a:lumMod val="60000"/>
            <a:lumOff val="40000"/>
            <a:alpha val="30000"/>
          </a:schemeClr>
        </a:solidFill>
        <a:ln w="12700">
          <a:solidFill>
            <a:schemeClr val="bg1"/>
          </a:solidFill>
        </a:ln>
      </dgm:spPr>
      <dgm:t>
        <a:bodyPr/>
        <a:lstStyle/>
        <a:p>
          <a:r>
            <a:rPr lang="en-US" dirty="0">
              <a:solidFill>
                <a:schemeClr val="tx1"/>
              </a:solidFill>
            </a:rPr>
            <a:t>Node-wise Local Neighbor Sampling</a:t>
          </a:r>
        </a:p>
      </dgm:t>
    </dgm:pt>
    <dgm:pt modelId="{F4DB6419-DF60-404F-BEF1-62F3A7B9776D}" type="parTrans" cxnId="{0F13EE41-61B1-FC49-92DC-AE2F889F3C57}">
      <dgm:prSet/>
      <dgm:spPr/>
      <dgm:t>
        <a:bodyPr/>
        <a:lstStyle/>
        <a:p>
          <a:endParaRPr lang="en-US"/>
        </a:p>
      </dgm:t>
    </dgm:pt>
    <dgm:pt modelId="{D5539051-AF3E-9445-8DC2-AD46A5DA73CA}" type="sibTrans" cxnId="{0F13EE41-61B1-FC49-92DC-AE2F889F3C57}">
      <dgm:prSet/>
      <dgm:spPr/>
      <dgm:t>
        <a:bodyPr/>
        <a:lstStyle/>
        <a:p>
          <a:endParaRPr lang="en-US"/>
        </a:p>
      </dgm:t>
    </dgm:pt>
    <dgm:pt modelId="{AED12CB4-60F1-2246-8BC1-540FF4F9022F}">
      <dgm:prSet phldrT="[Text]"/>
      <dgm:spPr>
        <a:solidFill>
          <a:schemeClr val="accent2">
            <a:lumMod val="60000"/>
            <a:lumOff val="40000"/>
            <a:alpha val="30000"/>
          </a:schemeClr>
        </a:solidFill>
        <a:ln w="12700">
          <a:solidFill>
            <a:schemeClr val="bg1"/>
          </a:solidFill>
        </a:ln>
      </dgm:spPr>
      <dgm:t>
        <a:bodyPr/>
        <a:lstStyle/>
        <a:p>
          <a:r>
            <a:rPr lang="en-US" dirty="0">
              <a:solidFill>
                <a:schemeClr val="tx1"/>
              </a:solidFill>
            </a:rPr>
            <a:t>Layer-wise Global Importance Sampling</a:t>
          </a:r>
        </a:p>
      </dgm:t>
    </dgm:pt>
    <dgm:pt modelId="{7B885863-5D68-BC4A-948C-2C31E1FEA5CA}" type="parTrans" cxnId="{51EE3EA8-9CAF-C849-BE38-0D9BF5AB2F76}">
      <dgm:prSet/>
      <dgm:spPr/>
      <dgm:t>
        <a:bodyPr/>
        <a:lstStyle/>
        <a:p>
          <a:endParaRPr lang="en-US"/>
        </a:p>
      </dgm:t>
    </dgm:pt>
    <dgm:pt modelId="{0D7D5B74-C93E-BC45-BD86-74962ECBD0D9}" type="sibTrans" cxnId="{51EE3EA8-9CAF-C849-BE38-0D9BF5AB2F76}">
      <dgm:prSet/>
      <dgm:spPr/>
      <dgm:t>
        <a:bodyPr/>
        <a:lstStyle/>
        <a:p>
          <a:endParaRPr lang="en-US"/>
        </a:p>
      </dgm:t>
    </dgm:pt>
    <dgm:pt modelId="{054C22A5-DD40-7F4C-BB9A-69361BC742E1}">
      <dgm:prSet phldrT="[Text]"/>
      <dgm:spPr>
        <a:solidFill>
          <a:schemeClr val="accent2">
            <a:lumMod val="60000"/>
            <a:lumOff val="40000"/>
            <a:alpha val="30000"/>
          </a:schemeClr>
        </a:solidFill>
        <a:ln w="12700">
          <a:solidFill>
            <a:schemeClr val="bg1"/>
          </a:solidFill>
        </a:ln>
      </dgm:spPr>
      <dgm:t>
        <a:bodyPr/>
        <a:lstStyle/>
        <a:p>
          <a:r>
            <a:rPr lang="en-US" dirty="0">
              <a:solidFill>
                <a:schemeClr val="tx1"/>
              </a:solidFill>
            </a:rPr>
            <a:t>Subgraph-wise Sampling</a:t>
          </a:r>
        </a:p>
      </dgm:t>
    </dgm:pt>
    <dgm:pt modelId="{35299987-72B4-5449-89D1-884C81CF4145}" type="parTrans" cxnId="{93591ABD-E1A7-F74C-A1FA-291B3AE2CC83}">
      <dgm:prSet/>
      <dgm:spPr/>
      <dgm:t>
        <a:bodyPr/>
        <a:lstStyle/>
        <a:p>
          <a:endParaRPr lang="en-US"/>
        </a:p>
      </dgm:t>
    </dgm:pt>
    <dgm:pt modelId="{44B7506A-E107-3F4E-9787-C0A75F8ECB8F}" type="sibTrans" cxnId="{93591ABD-E1A7-F74C-A1FA-291B3AE2CC83}">
      <dgm:prSet/>
      <dgm:spPr/>
      <dgm:t>
        <a:bodyPr/>
        <a:lstStyle/>
        <a:p>
          <a:endParaRPr lang="en-US"/>
        </a:p>
      </dgm:t>
    </dgm:pt>
    <dgm:pt modelId="{39802935-F932-CD4F-8365-1739AD58E424}">
      <dgm:prSet/>
      <dgm:spPr>
        <a:solidFill>
          <a:schemeClr val="accent2">
            <a:lumMod val="60000"/>
            <a:lumOff val="40000"/>
          </a:schemeClr>
        </a:solidFill>
      </dgm:spPr>
      <dgm:t>
        <a:bodyPr/>
        <a:lstStyle/>
        <a:p>
          <a:r>
            <a:rPr lang="en-US" dirty="0">
              <a:solidFill>
                <a:schemeClr val="tx1"/>
              </a:solidFill>
            </a:rPr>
            <a:t>Simplified Models</a:t>
          </a:r>
        </a:p>
      </dgm:t>
    </dgm:pt>
    <dgm:pt modelId="{7E15F06D-FB27-564B-BE39-82816C1664E2}" type="parTrans" cxnId="{E218C19E-71F5-4A42-90BE-C231A0928C0A}">
      <dgm:prSet/>
      <dgm:spPr/>
      <dgm:t>
        <a:bodyPr/>
        <a:lstStyle/>
        <a:p>
          <a:endParaRPr lang="en-US"/>
        </a:p>
      </dgm:t>
    </dgm:pt>
    <dgm:pt modelId="{C03B2B81-32F3-3C45-B77D-2A0DFBF88354}" type="sibTrans" cxnId="{E218C19E-71F5-4A42-90BE-C231A0928C0A}">
      <dgm:prSet/>
      <dgm:spPr/>
      <dgm:t>
        <a:bodyPr/>
        <a:lstStyle/>
        <a:p>
          <a:endParaRPr lang="en-US"/>
        </a:p>
      </dgm:t>
    </dgm:pt>
    <dgm:pt modelId="{FD28E411-612E-C740-B897-A6E25D22D92D}" type="pres">
      <dgm:prSet presAssocID="{F0A06E08-5BBE-A142-8BC7-DFB7E42B5E02}" presName="linear" presStyleCnt="0">
        <dgm:presLayoutVars>
          <dgm:dir/>
          <dgm:resizeHandles val="exact"/>
        </dgm:presLayoutVars>
      </dgm:prSet>
      <dgm:spPr/>
    </dgm:pt>
    <dgm:pt modelId="{34A8D130-B3FA-F64F-8B5C-43A67C17B0E1}" type="pres">
      <dgm:prSet presAssocID="{A52727EA-3419-254D-8AA7-7E6243576F5A}" presName="comp" presStyleCnt="0"/>
      <dgm:spPr/>
    </dgm:pt>
    <dgm:pt modelId="{B822D1AE-9CE6-A64F-A6A6-AD8CC1499F70}" type="pres">
      <dgm:prSet presAssocID="{A52727EA-3419-254D-8AA7-7E6243576F5A}" presName="box" presStyleLbl="node1" presStyleIdx="0" presStyleCnt="4" custLinFactNeighborX="511" custLinFactNeighborY="-13385"/>
      <dgm:spPr/>
    </dgm:pt>
    <dgm:pt modelId="{CA59E609-58F9-DD44-B1CD-7A1C0BEAE365}" type="pres">
      <dgm:prSet presAssocID="{A52727EA-3419-254D-8AA7-7E6243576F5A}" presName="img" presStyleLbl="fgImgPlace1" presStyleIdx="0" presStyleCnt="4" custLinFactNeighborY="328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dgm:spPr>
    </dgm:pt>
    <dgm:pt modelId="{C074BFD8-75A3-0C46-AAF3-E630E1A6A534}" type="pres">
      <dgm:prSet presAssocID="{A52727EA-3419-254D-8AA7-7E6243576F5A}" presName="text" presStyleLbl="node1" presStyleIdx="0" presStyleCnt="4">
        <dgm:presLayoutVars>
          <dgm:bulletEnabled val="1"/>
        </dgm:presLayoutVars>
      </dgm:prSet>
      <dgm:spPr/>
    </dgm:pt>
    <dgm:pt modelId="{15B4005B-307B-8D4E-ABD1-162C53E7DD53}" type="pres">
      <dgm:prSet presAssocID="{D5539051-AF3E-9445-8DC2-AD46A5DA73CA}" presName="spacer" presStyleCnt="0"/>
      <dgm:spPr/>
    </dgm:pt>
    <dgm:pt modelId="{DE23A07B-050C-6C49-8077-97814A501246}" type="pres">
      <dgm:prSet presAssocID="{AED12CB4-60F1-2246-8BC1-540FF4F9022F}" presName="comp" presStyleCnt="0"/>
      <dgm:spPr/>
    </dgm:pt>
    <dgm:pt modelId="{A39A5677-3884-3142-89D0-BBA1B2C01204}" type="pres">
      <dgm:prSet presAssocID="{AED12CB4-60F1-2246-8BC1-540FF4F9022F}" presName="box" presStyleLbl="node1" presStyleIdx="1" presStyleCnt="4"/>
      <dgm:spPr/>
    </dgm:pt>
    <dgm:pt modelId="{586C798D-E63B-AF4D-B997-225F377F68B9}" type="pres">
      <dgm:prSet presAssocID="{AED12CB4-60F1-2246-8BC1-540FF4F9022F}" presName="img" presStyleLbl="fgImgPlace1" presStyleIdx="1" presStyleCnt="4" custLinFactNeighborY="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dgm:spPr>
    </dgm:pt>
    <dgm:pt modelId="{9DF41D02-0486-6740-B61D-A4C84B7B63B8}" type="pres">
      <dgm:prSet presAssocID="{AED12CB4-60F1-2246-8BC1-540FF4F9022F}" presName="text" presStyleLbl="node1" presStyleIdx="1" presStyleCnt="4">
        <dgm:presLayoutVars>
          <dgm:bulletEnabled val="1"/>
        </dgm:presLayoutVars>
      </dgm:prSet>
      <dgm:spPr/>
    </dgm:pt>
    <dgm:pt modelId="{0393A0DA-2D94-DA45-9881-4C8F77718FEC}" type="pres">
      <dgm:prSet presAssocID="{0D7D5B74-C93E-BC45-BD86-74962ECBD0D9}" presName="spacer" presStyleCnt="0"/>
      <dgm:spPr/>
    </dgm:pt>
    <dgm:pt modelId="{8DF80FEC-D9C1-304F-B2F3-D9CDB56AE576}" type="pres">
      <dgm:prSet presAssocID="{054C22A5-DD40-7F4C-BB9A-69361BC742E1}" presName="comp" presStyleCnt="0"/>
      <dgm:spPr/>
    </dgm:pt>
    <dgm:pt modelId="{C0E034D1-70C3-264A-87CA-A0A786DB738C}" type="pres">
      <dgm:prSet presAssocID="{054C22A5-DD40-7F4C-BB9A-69361BC742E1}" presName="box" presStyleLbl="node1" presStyleIdx="2" presStyleCnt="4"/>
      <dgm:spPr/>
    </dgm:pt>
    <dgm:pt modelId="{6E5FB116-2EA1-1B45-9DBE-AB0A09745C2D}" type="pres">
      <dgm:prSet presAssocID="{054C22A5-DD40-7F4C-BB9A-69361BC742E1}"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2BF3D9FC-E294-724D-8F8E-3950AA445401}" type="pres">
      <dgm:prSet presAssocID="{054C22A5-DD40-7F4C-BB9A-69361BC742E1}" presName="text" presStyleLbl="node1" presStyleIdx="2" presStyleCnt="4">
        <dgm:presLayoutVars>
          <dgm:bulletEnabled val="1"/>
        </dgm:presLayoutVars>
      </dgm:prSet>
      <dgm:spPr/>
    </dgm:pt>
    <dgm:pt modelId="{DBB01D64-48FB-E74C-AE6B-45A0D83100F3}" type="pres">
      <dgm:prSet presAssocID="{44B7506A-E107-3F4E-9787-C0A75F8ECB8F}" presName="spacer" presStyleCnt="0"/>
      <dgm:spPr/>
    </dgm:pt>
    <dgm:pt modelId="{9E695038-6927-A547-82F8-4DD2CF724331}" type="pres">
      <dgm:prSet presAssocID="{39802935-F932-CD4F-8365-1739AD58E424}" presName="comp" presStyleCnt="0"/>
      <dgm:spPr/>
    </dgm:pt>
    <dgm:pt modelId="{35B09804-B4E4-744D-8B58-479BB1392563}" type="pres">
      <dgm:prSet presAssocID="{39802935-F932-CD4F-8365-1739AD58E424}" presName="box" presStyleLbl="node1" presStyleIdx="3" presStyleCnt="4" custLinFactNeighborY="0"/>
      <dgm:spPr/>
    </dgm:pt>
    <dgm:pt modelId="{F72B748D-9245-3848-B731-BE1DCD807771}" type="pres">
      <dgm:prSet presAssocID="{39802935-F932-CD4F-8365-1739AD58E424}"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dgm:spPr>
    </dgm:pt>
    <dgm:pt modelId="{769745BC-743D-E641-9CDB-C924A404107C}" type="pres">
      <dgm:prSet presAssocID="{39802935-F932-CD4F-8365-1739AD58E424}" presName="text" presStyleLbl="node1" presStyleIdx="3" presStyleCnt="4">
        <dgm:presLayoutVars>
          <dgm:bulletEnabled val="1"/>
        </dgm:presLayoutVars>
      </dgm:prSet>
      <dgm:spPr/>
    </dgm:pt>
  </dgm:ptLst>
  <dgm:cxnLst>
    <dgm:cxn modelId="{3A54FD09-4289-7F4B-BFD2-DA75B2F4ABE1}" type="presOf" srcId="{054C22A5-DD40-7F4C-BB9A-69361BC742E1}" destId="{2BF3D9FC-E294-724D-8F8E-3950AA445401}" srcOrd="1" destOrd="0" presId="urn:microsoft.com/office/officeart/2005/8/layout/vList4"/>
    <dgm:cxn modelId="{838F4B0D-A0ED-114B-A20C-5E952B7E3CB0}" type="presOf" srcId="{A52727EA-3419-254D-8AA7-7E6243576F5A}" destId="{B822D1AE-9CE6-A64F-A6A6-AD8CC1499F70}" srcOrd="0" destOrd="0" presId="urn:microsoft.com/office/officeart/2005/8/layout/vList4"/>
    <dgm:cxn modelId="{0F13EE41-61B1-FC49-92DC-AE2F889F3C57}" srcId="{F0A06E08-5BBE-A142-8BC7-DFB7E42B5E02}" destId="{A52727EA-3419-254D-8AA7-7E6243576F5A}" srcOrd="0" destOrd="0" parTransId="{F4DB6419-DF60-404F-BEF1-62F3A7B9776D}" sibTransId="{D5539051-AF3E-9445-8DC2-AD46A5DA73CA}"/>
    <dgm:cxn modelId="{37E2364E-F347-694C-86AF-7F2966329A97}" type="presOf" srcId="{A52727EA-3419-254D-8AA7-7E6243576F5A}" destId="{C074BFD8-75A3-0C46-AAF3-E630E1A6A534}" srcOrd="1" destOrd="0" presId="urn:microsoft.com/office/officeart/2005/8/layout/vList4"/>
    <dgm:cxn modelId="{75578056-FCFA-9049-B7C7-EBC3B216AECE}" type="presOf" srcId="{AED12CB4-60F1-2246-8BC1-540FF4F9022F}" destId="{A39A5677-3884-3142-89D0-BBA1B2C01204}" srcOrd="0" destOrd="0" presId="urn:microsoft.com/office/officeart/2005/8/layout/vList4"/>
    <dgm:cxn modelId="{A4E3BF69-0CBE-6C45-919A-B1248A10358B}" type="presOf" srcId="{054C22A5-DD40-7F4C-BB9A-69361BC742E1}" destId="{C0E034D1-70C3-264A-87CA-A0A786DB738C}" srcOrd="0" destOrd="0" presId="urn:microsoft.com/office/officeart/2005/8/layout/vList4"/>
    <dgm:cxn modelId="{624F1C6A-E64D-4846-AE7A-8826B4C50FDB}" type="presOf" srcId="{F0A06E08-5BBE-A142-8BC7-DFB7E42B5E02}" destId="{FD28E411-612E-C740-B897-A6E25D22D92D}" srcOrd="0" destOrd="0" presId="urn:microsoft.com/office/officeart/2005/8/layout/vList4"/>
    <dgm:cxn modelId="{ADCF4982-02B8-D94A-8A02-BA7F2E614B20}" type="presOf" srcId="{39802935-F932-CD4F-8365-1739AD58E424}" destId="{769745BC-743D-E641-9CDB-C924A404107C}" srcOrd="1" destOrd="0" presId="urn:microsoft.com/office/officeart/2005/8/layout/vList4"/>
    <dgm:cxn modelId="{E218C19E-71F5-4A42-90BE-C231A0928C0A}" srcId="{F0A06E08-5BBE-A142-8BC7-DFB7E42B5E02}" destId="{39802935-F932-CD4F-8365-1739AD58E424}" srcOrd="3" destOrd="0" parTransId="{7E15F06D-FB27-564B-BE39-82816C1664E2}" sibTransId="{C03B2B81-32F3-3C45-B77D-2A0DFBF88354}"/>
    <dgm:cxn modelId="{A870DEA6-2DC6-E841-92AA-1C91F243BCB8}" type="presOf" srcId="{39802935-F932-CD4F-8365-1739AD58E424}" destId="{35B09804-B4E4-744D-8B58-479BB1392563}" srcOrd="0" destOrd="0" presId="urn:microsoft.com/office/officeart/2005/8/layout/vList4"/>
    <dgm:cxn modelId="{51EE3EA8-9CAF-C849-BE38-0D9BF5AB2F76}" srcId="{F0A06E08-5BBE-A142-8BC7-DFB7E42B5E02}" destId="{AED12CB4-60F1-2246-8BC1-540FF4F9022F}" srcOrd="1" destOrd="0" parTransId="{7B885863-5D68-BC4A-948C-2C31E1FEA5CA}" sibTransId="{0D7D5B74-C93E-BC45-BD86-74962ECBD0D9}"/>
    <dgm:cxn modelId="{AD2498B6-A643-B942-90A6-67EA8D0D4964}" type="presOf" srcId="{AED12CB4-60F1-2246-8BC1-540FF4F9022F}" destId="{9DF41D02-0486-6740-B61D-A4C84B7B63B8}" srcOrd="1" destOrd="0" presId="urn:microsoft.com/office/officeart/2005/8/layout/vList4"/>
    <dgm:cxn modelId="{93591ABD-E1A7-F74C-A1FA-291B3AE2CC83}" srcId="{F0A06E08-5BBE-A142-8BC7-DFB7E42B5E02}" destId="{054C22A5-DD40-7F4C-BB9A-69361BC742E1}" srcOrd="2" destOrd="0" parTransId="{35299987-72B4-5449-89D1-884C81CF4145}" sibTransId="{44B7506A-E107-3F4E-9787-C0A75F8ECB8F}"/>
    <dgm:cxn modelId="{EF7A277F-6BED-0A47-9B6A-772DF39B95DA}" type="presParOf" srcId="{FD28E411-612E-C740-B897-A6E25D22D92D}" destId="{34A8D130-B3FA-F64F-8B5C-43A67C17B0E1}" srcOrd="0" destOrd="0" presId="urn:microsoft.com/office/officeart/2005/8/layout/vList4"/>
    <dgm:cxn modelId="{9E99863C-D57A-EA4B-8C4E-35B2335914ED}" type="presParOf" srcId="{34A8D130-B3FA-F64F-8B5C-43A67C17B0E1}" destId="{B822D1AE-9CE6-A64F-A6A6-AD8CC1499F70}" srcOrd="0" destOrd="0" presId="urn:microsoft.com/office/officeart/2005/8/layout/vList4"/>
    <dgm:cxn modelId="{5E0D21C7-8198-0D4C-A638-6BDF2E969DCE}" type="presParOf" srcId="{34A8D130-B3FA-F64F-8B5C-43A67C17B0E1}" destId="{CA59E609-58F9-DD44-B1CD-7A1C0BEAE365}" srcOrd="1" destOrd="0" presId="urn:microsoft.com/office/officeart/2005/8/layout/vList4"/>
    <dgm:cxn modelId="{DBE2E4E4-1085-7444-812A-23774907C6F7}" type="presParOf" srcId="{34A8D130-B3FA-F64F-8B5C-43A67C17B0E1}" destId="{C074BFD8-75A3-0C46-AAF3-E630E1A6A534}" srcOrd="2" destOrd="0" presId="urn:microsoft.com/office/officeart/2005/8/layout/vList4"/>
    <dgm:cxn modelId="{506937DC-B8DA-EE46-A6CD-C09BFE8BC543}" type="presParOf" srcId="{FD28E411-612E-C740-B897-A6E25D22D92D}" destId="{15B4005B-307B-8D4E-ABD1-162C53E7DD53}" srcOrd="1" destOrd="0" presId="urn:microsoft.com/office/officeart/2005/8/layout/vList4"/>
    <dgm:cxn modelId="{BD26DD0D-2CB3-5646-8800-25E992C0CF12}" type="presParOf" srcId="{FD28E411-612E-C740-B897-A6E25D22D92D}" destId="{DE23A07B-050C-6C49-8077-97814A501246}" srcOrd="2" destOrd="0" presId="urn:microsoft.com/office/officeart/2005/8/layout/vList4"/>
    <dgm:cxn modelId="{521825D7-A85C-4C49-B481-1CD11C208657}" type="presParOf" srcId="{DE23A07B-050C-6C49-8077-97814A501246}" destId="{A39A5677-3884-3142-89D0-BBA1B2C01204}" srcOrd="0" destOrd="0" presId="urn:microsoft.com/office/officeart/2005/8/layout/vList4"/>
    <dgm:cxn modelId="{DAFE879B-2953-2C45-A49D-94B5337E0630}" type="presParOf" srcId="{DE23A07B-050C-6C49-8077-97814A501246}" destId="{586C798D-E63B-AF4D-B997-225F377F68B9}" srcOrd="1" destOrd="0" presId="urn:microsoft.com/office/officeart/2005/8/layout/vList4"/>
    <dgm:cxn modelId="{6E5A898B-244D-624E-B0C3-8022039532C2}" type="presParOf" srcId="{DE23A07B-050C-6C49-8077-97814A501246}" destId="{9DF41D02-0486-6740-B61D-A4C84B7B63B8}" srcOrd="2" destOrd="0" presId="urn:microsoft.com/office/officeart/2005/8/layout/vList4"/>
    <dgm:cxn modelId="{E71B14C0-6A74-464D-A35F-6630DC40AF35}" type="presParOf" srcId="{FD28E411-612E-C740-B897-A6E25D22D92D}" destId="{0393A0DA-2D94-DA45-9881-4C8F77718FEC}" srcOrd="3" destOrd="0" presId="urn:microsoft.com/office/officeart/2005/8/layout/vList4"/>
    <dgm:cxn modelId="{CA57E093-E9C9-D84F-9E09-60785F4BE556}" type="presParOf" srcId="{FD28E411-612E-C740-B897-A6E25D22D92D}" destId="{8DF80FEC-D9C1-304F-B2F3-D9CDB56AE576}" srcOrd="4" destOrd="0" presId="urn:microsoft.com/office/officeart/2005/8/layout/vList4"/>
    <dgm:cxn modelId="{57A6E444-FAF8-1C4D-B659-202B98B9630A}" type="presParOf" srcId="{8DF80FEC-D9C1-304F-B2F3-D9CDB56AE576}" destId="{C0E034D1-70C3-264A-87CA-A0A786DB738C}" srcOrd="0" destOrd="0" presId="urn:microsoft.com/office/officeart/2005/8/layout/vList4"/>
    <dgm:cxn modelId="{85669B11-E049-8C4B-98AD-ADAF34F44483}" type="presParOf" srcId="{8DF80FEC-D9C1-304F-B2F3-D9CDB56AE576}" destId="{6E5FB116-2EA1-1B45-9DBE-AB0A09745C2D}" srcOrd="1" destOrd="0" presId="urn:microsoft.com/office/officeart/2005/8/layout/vList4"/>
    <dgm:cxn modelId="{67AE36C6-5632-1345-B9F8-E2DD68057E00}" type="presParOf" srcId="{8DF80FEC-D9C1-304F-B2F3-D9CDB56AE576}" destId="{2BF3D9FC-E294-724D-8F8E-3950AA445401}" srcOrd="2" destOrd="0" presId="urn:microsoft.com/office/officeart/2005/8/layout/vList4"/>
    <dgm:cxn modelId="{8BEC3949-036A-F447-B40F-A875EAFAE886}" type="presParOf" srcId="{FD28E411-612E-C740-B897-A6E25D22D92D}" destId="{DBB01D64-48FB-E74C-AE6B-45A0D83100F3}" srcOrd="5" destOrd="0" presId="urn:microsoft.com/office/officeart/2005/8/layout/vList4"/>
    <dgm:cxn modelId="{F786421C-4AB9-4F44-B950-63F8BF2A9951}" type="presParOf" srcId="{FD28E411-612E-C740-B897-A6E25D22D92D}" destId="{9E695038-6927-A547-82F8-4DD2CF724331}" srcOrd="6" destOrd="0" presId="urn:microsoft.com/office/officeart/2005/8/layout/vList4"/>
    <dgm:cxn modelId="{6C587A0C-81F7-744F-99E9-8E5816103969}" type="presParOf" srcId="{9E695038-6927-A547-82F8-4DD2CF724331}" destId="{35B09804-B4E4-744D-8B58-479BB1392563}" srcOrd="0" destOrd="0" presId="urn:microsoft.com/office/officeart/2005/8/layout/vList4"/>
    <dgm:cxn modelId="{8CDF913A-EF8A-0747-BEB3-D1FC8243FF9A}" type="presParOf" srcId="{9E695038-6927-A547-82F8-4DD2CF724331}" destId="{F72B748D-9245-3848-B731-BE1DCD807771}" srcOrd="1" destOrd="0" presId="urn:microsoft.com/office/officeart/2005/8/layout/vList4"/>
    <dgm:cxn modelId="{72C9739D-EF65-A44A-90E5-406D00B36FA1}" type="presParOf" srcId="{9E695038-6927-A547-82F8-4DD2CF724331}" destId="{769745BC-743D-E641-9CDB-C924A404107C}"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56E06-9C87-C84C-B3D4-8B3946D8CEBD}">
      <dsp:nvSpPr>
        <dsp:cNvPr id="0" name=""/>
        <dsp:cNvSpPr/>
      </dsp:nvSpPr>
      <dsp:spPr>
        <a:xfrm rot="3737176">
          <a:off x="1913621" y="3316397"/>
          <a:ext cx="617863" cy="47812"/>
        </a:xfrm>
        <a:custGeom>
          <a:avLst/>
          <a:gdLst/>
          <a:ahLst/>
          <a:cxnLst/>
          <a:rect l="0" t="0" r="0" b="0"/>
          <a:pathLst>
            <a:path>
              <a:moveTo>
                <a:pt x="0" y="23906"/>
              </a:moveTo>
              <a:lnTo>
                <a:pt x="617863"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AE84BF-8BFA-F048-95BD-126945860194}">
      <dsp:nvSpPr>
        <dsp:cNvPr id="0" name=""/>
        <dsp:cNvSpPr/>
      </dsp:nvSpPr>
      <dsp:spPr>
        <a:xfrm rot="1039666">
          <a:off x="2362578" y="2706379"/>
          <a:ext cx="643460" cy="47812"/>
        </a:xfrm>
        <a:custGeom>
          <a:avLst/>
          <a:gdLst/>
          <a:ahLst/>
          <a:cxnLst/>
          <a:rect l="0" t="0" r="0" b="0"/>
          <a:pathLst>
            <a:path>
              <a:moveTo>
                <a:pt x="0" y="23906"/>
              </a:moveTo>
              <a:lnTo>
                <a:pt x="643460"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23B4867-6665-2348-9D08-D12983C31C45}">
      <dsp:nvSpPr>
        <dsp:cNvPr id="0" name=""/>
        <dsp:cNvSpPr/>
      </dsp:nvSpPr>
      <dsp:spPr>
        <a:xfrm rot="20131109">
          <a:off x="2349725" y="2001810"/>
          <a:ext cx="610735" cy="47812"/>
        </a:xfrm>
        <a:custGeom>
          <a:avLst/>
          <a:gdLst/>
          <a:ahLst/>
          <a:cxnLst/>
          <a:rect l="0" t="0" r="0" b="0"/>
          <a:pathLst>
            <a:path>
              <a:moveTo>
                <a:pt x="0" y="23906"/>
              </a:moveTo>
              <a:lnTo>
                <a:pt x="610735"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36395B-2725-AF40-B601-D8352C68F85C}">
      <dsp:nvSpPr>
        <dsp:cNvPr id="0" name=""/>
        <dsp:cNvSpPr/>
      </dsp:nvSpPr>
      <dsp:spPr>
        <a:xfrm rot="17918608">
          <a:off x="1855303" y="1387081"/>
          <a:ext cx="909279" cy="47812"/>
        </a:xfrm>
        <a:custGeom>
          <a:avLst/>
          <a:gdLst/>
          <a:ahLst/>
          <a:cxnLst/>
          <a:rect l="0" t="0" r="0" b="0"/>
          <a:pathLst>
            <a:path>
              <a:moveTo>
                <a:pt x="0" y="23906"/>
              </a:moveTo>
              <a:lnTo>
                <a:pt x="909279"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E484B6-533E-8449-8AC6-3E4382D9F5FB}">
      <dsp:nvSpPr>
        <dsp:cNvPr id="0" name=""/>
        <dsp:cNvSpPr/>
      </dsp:nvSpPr>
      <dsp:spPr>
        <a:xfrm>
          <a:off x="1030295" y="1767444"/>
          <a:ext cx="1465743" cy="1485080"/>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CF5FB54F-8C6A-7345-AF98-059A9038AB3C}">
      <dsp:nvSpPr>
        <dsp:cNvPr id="0" name=""/>
        <dsp:cNvSpPr/>
      </dsp:nvSpPr>
      <dsp:spPr>
        <a:xfrm>
          <a:off x="2247439" y="628"/>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2405203" y="158392"/>
        <a:ext cx="761749" cy="761749"/>
      </dsp:txXfrm>
    </dsp:sp>
    <dsp:sp modelId="{BE0328CD-61D1-F147-9639-0A1BFA7BCEC5}">
      <dsp:nvSpPr>
        <dsp:cNvPr id="0" name=""/>
        <dsp:cNvSpPr/>
      </dsp:nvSpPr>
      <dsp:spPr>
        <a:xfrm>
          <a:off x="2884580" y="1137322"/>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3042344" y="1295086"/>
        <a:ext cx="761749" cy="761749"/>
      </dsp:txXfrm>
    </dsp:sp>
    <dsp:sp modelId="{84C37213-A729-8749-9B90-9CF94AA49BB4}">
      <dsp:nvSpPr>
        <dsp:cNvPr id="0" name=""/>
        <dsp:cNvSpPr/>
      </dsp:nvSpPr>
      <dsp:spPr>
        <a:xfrm>
          <a:off x="2966992" y="2447897"/>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3124756" y="2605661"/>
        <a:ext cx="761749" cy="761749"/>
      </dsp:txXfrm>
    </dsp:sp>
    <dsp:sp modelId="{4DE47E1D-3DF8-BF48-87C5-395788C971B8}">
      <dsp:nvSpPr>
        <dsp:cNvPr id="0" name=""/>
        <dsp:cNvSpPr/>
      </dsp:nvSpPr>
      <dsp:spPr>
        <a:xfrm>
          <a:off x="2078081" y="3552003"/>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2235845" y="3709767"/>
        <a:ext cx="761749" cy="761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D1AE-9CE6-A64F-A6A6-AD8CC1499F70}">
      <dsp:nvSpPr>
        <dsp:cNvPr id="0" name=""/>
        <dsp:cNvSpPr/>
      </dsp:nvSpPr>
      <dsp:spPr>
        <a:xfrm>
          <a:off x="0" y="0"/>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Node-wise Local Neighbor Sampling</a:t>
          </a:r>
        </a:p>
      </dsp:txBody>
      <dsp:txXfrm>
        <a:off x="2204557" y="0"/>
        <a:ext cx="8188522" cy="1259416"/>
      </dsp:txXfrm>
    </dsp:sp>
    <dsp:sp modelId="{CA59E609-58F9-DD44-B1CD-7A1C0BEAE365}">
      <dsp:nvSpPr>
        <dsp:cNvPr id="0" name=""/>
        <dsp:cNvSpPr/>
      </dsp:nvSpPr>
      <dsp:spPr>
        <a:xfrm>
          <a:off x="125941" y="159018"/>
          <a:ext cx="2078616" cy="100753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9A5677-3884-3142-89D0-BBA1B2C01204}">
      <dsp:nvSpPr>
        <dsp:cNvPr id="0" name=""/>
        <dsp:cNvSpPr/>
      </dsp:nvSpPr>
      <dsp:spPr>
        <a:xfrm>
          <a:off x="0" y="1385358"/>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Layer-wise Global Importance Sampling</a:t>
          </a:r>
        </a:p>
      </dsp:txBody>
      <dsp:txXfrm>
        <a:off x="2204557" y="1385358"/>
        <a:ext cx="8188522" cy="1259416"/>
      </dsp:txXfrm>
    </dsp:sp>
    <dsp:sp modelId="{586C798D-E63B-AF4D-B997-225F377F68B9}">
      <dsp:nvSpPr>
        <dsp:cNvPr id="0" name=""/>
        <dsp:cNvSpPr/>
      </dsp:nvSpPr>
      <dsp:spPr>
        <a:xfrm>
          <a:off x="125941" y="1511300"/>
          <a:ext cx="2078616" cy="100753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E034D1-70C3-264A-87CA-A0A786DB738C}">
      <dsp:nvSpPr>
        <dsp:cNvPr id="0" name=""/>
        <dsp:cNvSpPr/>
      </dsp:nvSpPr>
      <dsp:spPr>
        <a:xfrm>
          <a:off x="0" y="2770716"/>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Subgraph-wise Sampling</a:t>
          </a:r>
        </a:p>
      </dsp:txBody>
      <dsp:txXfrm>
        <a:off x="2204557" y="2770716"/>
        <a:ext cx="8188522" cy="1259416"/>
      </dsp:txXfrm>
    </dsp:sp>
    <dsp:sp modelId="{6E5FB116-2EA1-1B45-9DBE-AB0A09745C2D}">
      <dsp:nvSpPr>
        <dsp:cNvPr id="0" name=""/>
        <dsp:cNvSpPr/>
      </dsp:nvSpPr>
      <dsp:spPr>
        <a:xfrm>
          <a:off x="125941" y="2896658"/>
          <a:ext cx="2078616" cy="100753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B09804-B4E4-744D-8B58-479BB1392563}">
      <dsp:nvSpPr>
        <dsp:cNvPr id="0" name=""/>
        <dsp:cNvSpPr/>
      </dsp:nvSpPr>
      <dsp:spPr>
        <a:xfrm>
          <a:off x="0" y="4156075"/>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Simplified Models</a:t>
          </a:r>
        </a:p>
      </dsp:txBody>
      <dsp:txXfrm>
        <a:off x="2204557" y="4156075"/>
        <a:ext cx="8188522" cy="1259416"/>
      </dsp:txXfrm>
    </dsp:sp>
    <dsp:sp modelId="{F72B748D-9245-3848-B731-BE1DCD807771}">
      <dsp:nvSpPr>
        <dsp:cNvPr id="0" name=""/>
        <dsp:cNvSpPr/>
      </dsp:nvSpPr>
      <dsp:spPr>
        <a:xfrm>
          <a:off x="125941" y="4282016"/>
          <a:ext cx="2078616" cy="100753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D1AE-9CE6-A64F-A6A6-AD8CC1499F70}">
      <dsp:nvSpPr>
        <dsp:cNvPr id="0" name=""/>
        <dsp:cNvSpPr/>
      </dsp:nvSpPr>
      <dsp:spPr>
        <a:xfrm>
          <a:off x="0" y="0"/>
          <a:ext cx="10393080" cy="1259416"/>
        </a:xfrm>
        <a:prstGeom prst="roundRect">
          <a:avLst>
            <a:gd name="adj" fmla="val 10000"/>
          </a:avLst>
        </a:prstGeom>
        <a:solidFill>
          <a:schemeClr val="accent2">
            <a:lumMod val="60000"/>
            <a:lumOff val="40000"/>
          </a:schemeClr>
        </a:solidFill>
        <a:ln w="254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Node-wise Local Neighbor Sampling</a:t>
          </a:r>
        </a:p>
      </dsp:txBody>
      <dsp:txXfrm>
        <a:off x="2204557" y="0"/>
        <a:ext cx="8188522" cy="1259416"/>
      </dsp:txXfrm>
    </dsp:sp>
    <dsp:sp modelId="{CA59E609-58F9-DD44-B1CD-7A1C0BEAE365}">
      <dsp:nvSpPr>
        <dsp:cNvPr id="0" name=""/>
        <dsp:cNvSpPr/>
      </dsp:nvSpPr>
      <dsp:spPr>
        <a:xfrm>
          <a:off x="125941" y="159018"/>
          <a:ext cx="2078616" cy="100753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9A5677-3884-3142-89D0-BBA1B2C01204}">
      <dsp:nvSpPr>
        <dsp:cNvPr id="0" name=""/>
        <dsp:cNvSpPr/>
      </dsp:nvSpPr>
      <dsp:spPr>
        <a:xfrm>
          <a:off x="0" y="1385358"/>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Layer-wise Global Importance Sampling</a:t>
          </a:r>
        </a:p>
      </dsp:txBody>
      <dsp:txXfrm>
        <a:off x="2204557" y="1385358"/>
        <a:ext cx="8188522" cy="1259416"/>
      </dsp:txXfrm>
    </dsp:sp>
    <dsp:sp modelId="{586C798D-E63B-AF4D-B997-225F377F68B9}">
      <dsp:nvSpPr>
        <dsp:cNvPr id="0" name=""/>
        <dsp:cNvSpPr/>
      </dsp:nvSpPr>
      <dsp:spPr>
        <a:xfrm>
          <a:off x="125941" y="1511300"/>
          <a:ext cx="2078616" cy="100753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E034D1-70C3-264A-87CA-A0A786DB738C}">
      <dsp:nvSpPr>
        <dsp:cNvPr id="0" name=""/>
        <dsp:cNvSpPr/>
      </dsp:nvSpPr>
      <dsp:spPr>
        <a:xfrm>
          <a:off x="0" y="2770716"/>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Subgraph-wise Sampling</a:t>
          </a:r>
        </a:p>
      </dsp:txBody>
      <dsp:txXfrm>
        <a:off x="2204557" y="2770716"/>
        <a:ext cx="8188522" cy="1259416"/>
      </dsp:txXfrm>
    </dsp:sp>
    <dsp:sp modelId="{6E5FB116-2EA1-1B45-9DBE-AB0A09745C2D}">
      <dsp:nvSpPr>
        <dsp:cNvPr id="0" name=""/>
        <dsp:cNvSpPr/>
      </dsp:nvSpPr>
      <dsp:spPr>
        <a:xfrm>
          <a:off x="125941" y="2896658"/>
          <a:ext cx="2078616" cy="100753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B09804-B4E4-744D-8B58-479BB1392563}">
      <dsp:nvSpPr>
        <dsp:cNvPr id="0" name=""/>
        <dsp:cNvSpPr/>
      </dsp:nvSpPr>
      <dsp:spPr>
        <a:xfrm>
          <a:off x="0" y="4156075"/>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Simplified Models</a:t>
          </a:r>
        </a:p>
      </dsp:txBody>
      <dsp:txXfrm>
        <a:off x="2204557" y="4156075"/>
        <a:ext cx="8188522" cy="1259416"/>
      </dsp:txXfrm>
    </dsp:sp>
    <dsp:sp modelId="{F72B748D-9245-3848-B731-BE1DCD807771}">
      <dsp:nvSpPr>
        <dsp:cNvPr id="0" name=""/>
        <dsp:cNvSpPr/>
      </dsp:nvSpPr>
      <dsp:spPr>
        <a:xfrm>
          <a:off x="125941" y="4282016"/>
          <a:ext cx="2078616" cy="100753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D1AE-9CE6-A64F-A6A6-AD8CC1499F70}">
      <dsp:nvSpPr>
        <dsp:cNvPr id="0" name=""/>
        <dsp:cNvSpPr/>
      </dsp:nvSpPr>
      <dsp:spPr>
        <a:xfrm>
          <a:off x="0" y="0"/>
          <a:ext cx="10393080" cy="1259416"/>
        </a:xfrm>
        <a:prstGeom prst="roundRect">
          <a:avLst>
            <a:gd name="adj" fmla="val 10000"/>
          </a:avLst>
        </a:prstGeom>
        <a:solidFill>
          <a:schemeClr val="accent2">
            <a:lumMod val="60000"/>
            <a:lumOff val="40000"/>
            <a:alpha val="3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Node-wise Local Neighbor Sampling</a:t>
          </a:r>
        </a:p>
      </dsp:txBody>
      <dsp:txXfrm>
        <a:off x="2204557" y="0"/>
        <a:ext cx="8188522" cy="1259416"/>
      </dsp:txXfrm>
    </dsp:sp>
    <dsp:sp modelId="{CA59E609-58F9-DD44-B1CD-7A1C0BEAE365}">
      <dsp:nvSpPr>
        <dsp:cNvPr id="0" name=""/>
        <dsp:cNvSpPr/>
      </dsp:nvSpPr>
      <dsp:spPr>
        <a:xfrm>
          <a:off x="125941" y="159018"/>
          <a:ext cx="2078616" cy="100753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9A5677-3884-3142-89D0-BBA1B2C01204}">
      <dsp:nvSpPr>
        <dsp:cNvPr id="0" name=""/>
        <dsp:cNvSpPr/>
      </dsp:nvSpPr>
      <dsp:spPr>
        <a:xfrm>
          <a:off x="0" y="1385358"/>
          <a:ext cx="10393080" cy="1259416"/>
        </a:xfrm>
        <a:prstGeom prst="roundRect">
          <a:avLst>
            <a:gd name="adj" fmla="val 10000"/>
          </a:avLst>
        </a:prstGeom>
        <a:solidFill>
          <a:schemeClr val="accent2">
            <a:lumMod val="60000"/>
            <a:lumOff val="40000"/>
          </a:schemeClr>
        </a:solidFill>
        <a:ln w="254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Layer-wise Global Importance Sampling</a:t>
          </a:r>
        </a:p>
      </dsp:txBody>
      <dsp:txXfrm>
        <a:off x="2204557" y="1385358"/>
        <a:ext cx="8188522" cy="1259416"/>
      </dsp:txXfrm>
    </dsp:sp>
    <dsp:sp modelId="{586C798D-E63B-AF4D-B997-225F377F68B9}">
      <dsp:nvSpPr>
        <dsp:cNvPr id="0" name=""/>
        <dsp:cNvSpPr/>
      </dsp:nvSpPr>
      <dsp:spPr>
        <a:xfrm>
          <a:off x="125941" y="1511300"/>
          <a:ext cx="2078616" cy="100753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E034D1-70C3-264A-87CA-A0A786DB738C}">
      <dsp:nvSpPr>
        <dsp:cNvPr id="0" name=""/>
        <dsp:cNvSpPr/>
      </dsp:nvSpPr>
      <dsp:spPr>
        <a:xfrm>
          <a:off x="0" y="2770716"/>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Subgraph-wise Sampling</a:t>
          </a:r>
        </a:p>
      </dsp:txBody>
      <dsp:txXfrm>
        <a:off x="2204557" y="2770716"/>
        <a:ext cx="8188522" cy="1259416"/>
      </dsp:txXfrm>
    </dsp:sp>
    <dsp:sp modelId="{6E5FB116-2EA1-1B45-9DBE-AB0A09745C2D}">
      <dsp:nvSpPr>
        <dsp:cNvPr id="0" name=""/>
        <dsp:cNvSpPr/>
      </dsp:nvSpPr>
      <dsp:spPr>
        <a:xfrm>
          <a:off x="125941" y="2896658"/>
          <a:ext cx="2078616" cy="100753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B09804-B4E4-744D-8B58-479BB1392563}">
      <dsp:nvSpPr>
        <dsp:cNvPr id="0" name=""/>
        <dsp:cNvSpPr/>
      </dsp:nvSpPr>
      <dsp:spPr>
        <a:xfrm>
          <a:off x="0" y="4156075"/>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Simplified Models</a:t>
          </a:r>
        </a:p>
      </dsp:txBody>
      <dsp:txXfrm>
        <a:off x="2204557" y="4156075"/>
        <a:ext cx="8188522" cy="1259416"/>
      </dsp:txXfrm>
    </dsp:sp>
    <dsp:sp modelId="{F72B748D-9245-3848-B731-BE1DCD807771}">
      <dsp:nvSpPr>
        <dsp:cNvPr id="0" name=""/>
        <dsp:cNvSpPr/>
      </dsp:nvSpPr>
      <dsp:spPr>
        <a:xfrm>
          <a:off x="125941" y="4282016"/>
          <a:ext cx="2078616" cy="100753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D1AE-9CE6-A64F-A6A6-AD8CC1499F70}">
      <dsp:nvSpPr>
        <dsp:cNvPr id="0" name=""/>
        <dsp:cNvSpPr/>
      </dsp:nvSpPr>
      <dsp:spPr>
        <a:xfrm>
          <a:off x="0" y="0"/>
          <a:ext cx="10393080" cy="1259416"/>
        </a:xfrm>
        <a:prstGeom prst="roundRect">
          <a:avLst>
            <a:gd name="adj" fmla="val 10000"/>
          </a:avLst>
        </a:prstGeom>
        <a:solidFill>
          <a:schemeClr val="accent2">
            <a:lumMod val="60000"/>
            <a:lumOff val="40000"/>
            <a:alpha val="3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Node-wise Local Neighbor Sampling</a:t>
          </a:r>
        </a:p>
      </dsp:txBody>
      <dsp:txXfrm>
        <a:off x="2204557" y="0"/>
        <a:ext cx="8188522" cy="1259416"/>
      </dsp:txXfrm>
    </dsp:sp>
    <dsp:sp modelId="{CA59E609-58F9-DD44-B1CD-7A1C0BEAE365}">
      <dsp:nvSpPr>
        <dsp:cNvPr id="0" name=""/>
        <dsp:cNvSpPr/>
      </dsp:nvSpPr>
      <dsp:spPr>
        <a:xfrm>
          <a:off x="125941" y="159018"/>
          <a:ext cx="2078616" cy="100753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9A5677-3884-3142-89D0-BBA1B2C01204}">
      <dsp:nvSpPr>
        <dsp:cNvPr id="0" name=""/>
        <dsp:cNvSpPr/>
      </dsp:nvSpPr>
      <dsp:spPr>
        <a:xfrm>
          <a:off x="0" y="1385358"/>
          <a:ext cx="10393080" cy="1259416"/>
        </a:xfrm>
        <a:prstGeom prst="roundRect">
          <a:avLst>
            <a:gd name="adj" fmla="val 10000"/>
          </a:avLst>
        </a:prstGeom>
        <a:solidFill>
          <a:schemeClr val="accent2">
            <a:lumMod val="60000"/>
            <a:lumOff val="40000"/>
            <a:alpha val="3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Layer-wise Global Importance Sampling</a:t>
          </a:r>
        </a:p>
      </dsp:txBody>
      <dsp:txXfrm>
        <a:off x="2204557" y="1385358"/>
        <a:ext cx="8188522" cy="1259416"/>
      </dsp:txXfrm>
    </dsp:sp>
    <dsp:sp modelId="{586C798D-E63B-AF4D-B997-225F377F68B9}">
      <dsp:nvSpPr>
        <dsp:cNvPr id="0" name=""/>
        <dsp:cNvSpPr/>
      </dsp:nvSpPr>
      <dsp:spPr>
        <a:xfrm>
          <a:off x="125941" y="1511300"/>
          <a:ext cx="2078616" cy="100753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E034D1-70C3-264A-87CA-A0A786DB738C}">
      <dsp:nvSpPr>
        <dsp:cNvPr id="0" name=""/>
        <dsp:cNvSpPr/>
      </dsp:nvSpPr>
      <dsp:spPr>
        <a:xfrm>
          <a:off x="0" y="2770716"/>
          <a:ext cx="10393080" cy="1259416"/>
        </a:xfrm>
        <a:prstGeom prst="roundRect">
          <a:avLst>
            <a:gd name="adj" fmla="val 10000"/>
          </a:avLst>
        </a:prstGeom>
        <a:solidFill>
          <a:schemeClr val="accent2">
            <a:lumMod val="60000"/>
            <a:lumOff val="40000"/>
          </a:schemeClr>
        </a:solidFill>
        <a:ln w="254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Subgraph-wise Sampling</a:t>
          </a:r>
        </a:p>
      </dsp:txBody>
      <dsp:txXfrm>
        <a:off x="2204557" y="2770716"/>
        <a:ext cx="8188522" cy="1259416"/>
      </dsp:txXfrm>
    </dsp:sp>
    <dsp:sp modelId="{6E5FB116-2EA1-1B45-9DBE-AB0A09745C2D}">
      <dsp:nvSpPr>
        <dsp:cNvPr id="0" name=""/>
        <dsp:cNvSpPr/>
      </dsp:nvSpPr>
      <dsp:spPr>
        <a:xfrm>
          <a:off x="125941" y="2896658"/>
          <a:ext cx="2078616" cy="100753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B09804-B4E4-744D-8B58-479BB1392563}">
      <dsp:nvSpPr>
        <dsp:cNvPr id="0" name=""/>
        <dsp:cNvSpPr/>
      </dsp:nvSpPr>
      <dsp:spPr>
        <a:xfrm>
          <a:off x="0" y="4156075"/>
          <a:ext cx="10393080" cy="1259416"/>
        </a:xfrm>
        <a:prstGeom prst="roundRect">
          <a:avLst>
            <a:gd name="adj" fmla="val 10000"/>
          </a:avLst>
        </a:prstGeom>
        <a:solidFill>
          <a:schemeClr val="accent2">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Simplified Models</a:t>
          </a:r>
        </a:p>
      </dsp:txBody>
      <dsp:txXfrm>
        <a:off x="2204557" y="4156075"/>
        <a:ext cx="8188522" cy="1259416"/>
      </dsp:txXfrm>
    </dsp:sp>
    <dsp:sp modelId="{F72B748D-9245-3848-B731-BE1DCD807771}">
      <dsp:nvSpPr>
        <dsp:cNvPr id="0" name=""/>
        <dsp:cNvSpPr/>
      </dsp:nvSpPr>
      <dsp:spPr>
        <a:xfrm>
          <a:off x="125941" y="4282016"/>
          <a:ext cx="2078616" cy="100753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D1AE-9CE6-A64F-A6A6-AD8CC1499F70}">
      <dsp:nvSpPr>
        <dsp:cNvPr id="0" name=""/>
        <dsp:cNvSpPr/>
      </dsp:nvSpPr>
      <dsp:spPr>
        <a:xfrm>
          <a:off x="0" y="0"/>
          <a:ext cx="10393080" cy="1259416"/>
        </a:xfrm>
        <a:prstGeom prst="roundRect">
          <a:avLst>
            <a:gd name="adj" fmla="val 10000"/>
          </a:avLst>
        </a:prstGeom>
        <a:solidFill>
          <a:schemeClr val="accent2">
            <a:lumMod val="60000"/>
            <a:lumOff val="40000"/>
            <a:alpha val="3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Node-wise Local Neighbor Sampling</a:t>
          </a:r>
        </a:p>
      </dsp:txBody>
      <dsp:txXfrm>
        <a:off x="2204557" y="0"/>
        <a:ext cx="8188522" cy="1259416"/>
      </dsp:txXfrm>
    </dsp:sp>
    <dsp:sp modelId="{CA59E609-58F9-DD44-B1CD-7A1C0BEAE365}">
      <dsp:nvSpPr>
        <dsp:cNvPr id="0" name=""/>
        <dsp:cNvSpPr/>
      </dsp:nvSpPr>
      <dsp:spPr>
        <a:xfrm>
          <a:off x="125941" y="159018"/>
          <a:ext cx="2078616" cy="100753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0" t="-4454" r="-590" b="-445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9A5677-3884-3142-89D0-BBA1B2C01204}">
      <dsp:nvSpPr>
        <dsp:cNvPr id="0" name=""/>
        <dsp:cNvSpPr/>
      </dsp:nvSpPr>
      <dsp:spPr>
        <a:xfrm>
          <a:off x="0" y="1385358"/>
          <a:ext cx="10393080" cy="1259416"/>
        </a:xfrm>
        <a:prstGeom prst="roundRect">
          <a:avLst>
            <a:gd name="adj" fmla="val 10000"/>
          </a:avLst>
        </a:prstGeom>
        <a:solidFill>
          <a:schemeClr val="accent2">
            <a:lumMod val="60000"/>
            <a:lumOff val="40000"/>
            <a:alpha val="3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Layer-wise Global Importance Sampling</a:t>
          </a:r>
        </a:p>
      </dsp:txBody>
      <dsp:txXfrm>
        <a:off x="2204557" y="1385358"/>
        <a:ext cx="8188522" cy="1259416"/>
      </dsp:txXfrm>
    </dsp:sp>
    <dsp:sp modelId="{586C798D-E63B-AF4D-B997-225F377F68B9}">
      <dsp:nvSpPr>
        <dsp:cNvPr id="0" name=""/>
        <dsp:cNvSpPr/>
      </dsp:nvSpPr>
      <dsp:spPr>
        <a:xfrm>
          <a:off x="125941" y="1511300"/>
          <a:ext cx="2078616" cy="100753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8068" b="8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E034D1-70C3-264A-87CA-A0A786DB738C}">
      <dsp:nvSpPr>
        <dsp:cNvPr id="0" name=""/>
        <dsp:cNvSpPr/>
      </dsp:nvSpPr>
      <dsp:spPr>
        <a:xfrm>
          <a:off x="0" y="2770716"/>
          <a:ext cx="10393080" cy="1259416"/>
        </a:xfrm>
        <a:prstGeom prst="roundRect">
          <a:avLst>
            <a:gd name="adj" fmla="val 10000"/>
          </a:avLst>
        </a:prstGeom>
        <a:solidFill>
          <a:schemeClr val="accent2">
            <a:lumMod val="60000"/>
            <a:lumOff val="40000"/>
            <a:alpha val="3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Subgraph-wise Sampling</a:t>
          </a:r>
        </a:p>
      </dsp:txBody>
      <dsp:txXfrm>
        <a:off x="2204557" y="2770716"/>
        <a:ext cx="8188522" cy="1259416"/>
      </dsp:txXfrm>
    </dsp:sp>
    <dsp:sp modelId="{6E5FB116-2EA1-1B45-9DBE-AB0A09745C2D}">
      <dsp:nvSpPr>
        <dsp:cNvPr id="0" name=""/>
        <dsp:cNvSpPr/>
      </dsp:nvSpPr>
      <dsp:spPr>
        <a:xfrm>
          <a:off x="125941" y="2896658"/>
          <a:ext cx="2078616" cy="100753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B09804-B4E4-744D-8B58-479BB1392563}">
      <dsp:nvSpPr>
        <dsp:cNvPr id="0" name=""/>
        <dsp:cNvSpPr/>
      </dsp:nvSpPr>
      <dsp:spPr>
        <a:xfrm>
          <a:off x="0" y="4156075"/>
          <a:ext cx="10393080" cy="1259416"/>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tx1"/>
              </a:solidFill>
            </a:rPr>
            <a:t>Simplified Models</a:t>
          </a:r>
        </a:p>
      </dsp:txBody>
      <dsp:txXfrm>
        <a:off x="2204557" y="4156075"/>
        <a:ext cx="8188522" cy="1259416"/>
      </dsp:txXfrm>
    </dsp:sp>
    <dsp:sp modelId="{F72B748D-9245-3848-B731-BE1DCD807771}">
      <dsp:nvSpPr>
        <dsp:cNvPr id="0" name=""/>
        <dsp:cNvSpPr/>
      </dsp:nvSpPr>
      <dsp:spPr>
        <a:xfrm>
          <a:off x="125941" y="4282016"/>
          <a:ext cx="2078616" cy="100753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332BE-5C69-FF40-8855-AF3A47C973DF}" type="datetimeFigureOut">
              <a:rPr lang="en-US" smtClean="0"/>
              <a:t>1/29/21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B417DD-1FF3-BD4D-8265-B310C2CF8F65}" type="slidenum">
              <a:rPr lang="en-US" smtClean="0"/>
              <a:t>‹#›</a:t>
            </a:fld>
            <a:endParaRPr lang="en-US"/>
          </a:p>
        </p:txBody>
      </p:sp>
    </p:spTree>
    <p:extLst>
      <p:ext uri="{BB962C8B-B14F-4D97-AF65-F5344CB8AC3E}">
        <p14:creationId xmlns:p14="http://schemas.microsoft.com/office/powerpoint/2010/main" val="11374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417DD-1FF3-BD4D-8265-B310C2CF8F65}" type="slidenum">
              <a:rPr lang="en-US" smtClean="0"/>
              <a:t>3</a:t>
            </a:fld>
            <a:endParaRPr lang="en-US"/>
          </a:p>
        </p:txBody>
      </p:sp>
    </p:spTree>
    <p:extLst>
      <p:ext uri="{BB962C8B-B14F-4D97-AF65-F5344CB8AC3E}">
        <p14:creationId xmlns:p14="http://schemas.microsoft.com/office/powerpoint/2010/main" val="34163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get</a:t>
            </a:r>
            <a:r>
              <a:rPr lang="en-US" altLang="zh-CN" baseline="0" dirty="0"/>
              <a:t> started from a toy example. </a:t>
            </a:r>
            <a:r>
              <a:rPr lang="en-US" altLang="zh-CN" sz="1200" kern="1200" dirty="0">
                <a:solidFill>
                  <a:schemeClr val="tx1"/>
                </a:solidFill>
                <a:effectLst/>
                <a:latin typeface="+mn-lt"/>
                <a:ea typeface="+mn-ea"/>
                <a:cs typeface="+mn-cs"/>
              </a:rPr>
              <a:t>As we all know, deep neural network are vulnerable to adversarial attacks. Here we have a picture of panda x, which is correctly classified as panda by the convolutional network. However, if we add some small adversarial noise, epsilon, to picture, although to us humans, this is still a panda. But the neural network is fooled and classifies the picture as gibbon. So the goal of adversarial attack can be formulated as follows, we try to find x’ satisfying the difference between x’ and x is smaller than delta, such that the predicted class of x’ is no longer the true label.</a:t>
            </a:r>
            <a:endParaRPr lang="zh-CN"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C8DAD2BE-DB80-8043-BD6F-CE9EA20DEE74}" type="slidenum">
              <a:rPr lang="en-US" smtClean="0"/>
              <a:pPr/>
              <a:t>136</a:t>
            </a:fld>
            <a:endParaRPr lang="en-US"/>
          </a:p>
        </p:txBody>
      </p:sp>
    </p:spTree>
    <p:extLst>
      <p:ext uri="{BB962C8B-B14F-4D97-AF65-F5344CB8AC3E}">
        <p14:creationId xmlns:p14="http://schemas.microsoft.com/office/powerpoint/2010/main" val="4024170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the question comes, since graph neural network is an extension of convolutional neural network, does it face the same problem? </a:t>
            </a:r>
            <a:endParaRPr lang="zh-CN" altLang="en-US" dirty="0"/>
          </a:p>
        </p:txBody>
      </p:sp>
      <p:sp>
        <p:nvSpPr>
          <p:cNvPr id="4" name="Slide Number Placeholder 3"/>
          <p:cNvSpPr>
            <a:spLocks noGrp="1"/>
          </p:cNvSpPr>
          <p:nvPr>
            <p:ph type="sldNum" sz="quarter" idx="5"/>
          </p:nvPr>
        </p:nvSpPr>
        <p:spPr/>
        <p:txBody>
          <a:bodyPr/>
          <a:lstStyle/>
          <a:p>
            <a:fld id="{C8DAD2BE-DB80-8043-BD6F-CE9EA20DEE74}" type="slidenum">
              <a:rPr lang="en-US" smtClean="0"/>
              <a:pPr/>
              <a:t>137</a:t>
            </a:fld>
            <a:endParaRPr lang="en-US"/>
          </a:p>
        </p:txBody>
      </p:sp>
    </p:spTree>
    <p:extLst>
      <p:ext uri="{BB962C8B-B14F-4D97-AF65-F5344CB8AC3E}">
        <p14:creationId xmlns:p14="http://schemas.microsoft.com/office/powerpoint/2010/main" val="1982852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answer is Yes. Here we have a graph, which contains 6 blue nodes and 2 green nodes. And the GNN successfully predicted node 7 as green. But if we add some adversarial noise to the graph, that is we connect node 8 with a blue node 5, It is a small change on the graph. But we find that the GCN gives the wrong prediction. Which means GNN are also vulnerable to adversarial attacks.</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138</a:t>
            </a:fld>
            <a:endParaRPr lang="zh-CN" altLang="en-US"/>
          </a:p>
        </p:txBody>
      </p:sp>
    </p:spTree>
    <p:extLst>
      <p:ext uri="{BB962C8B-B14F-4D97-AF65-F5344CB8AC3E}">
        <p14:creationId xmlns:p14="http://schemas.microsoft.com/office/powerpoint/2010/main" val="1899683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Then you may ask why is this problem important? Yeah, actually we don’t care about this toy example. But what if the graph is a credit card transaction graph and node 7 and 8 are the fraudsters. The GNN model aims to find which nodes are fraudsters. However, the fraudster can connect with some other high-credit users to disguise himself and escape from the detection of the </a:t>
            </a:r>
            <a:r>
              <a:rPr lang="en-US" altLang="zh-CN" sz="1200" kern="1200" dirty="0" err="1">
                <a:solidFill>
                  <a:schemeClr val="tx1"/>
                </a:solidFill>
                <a:effectLst/>
                <a:latin typeface="+mn-lt"/>
                <a:ea typeface="+mn-ea"/>
                <a:cs typeface="+mn-cs"/>
              </a:rPr>
              <a:t>gnn</a:t>
            </a:r>
            <a:r>
              <a:rPr lang="en-US" altLang="zh-CN" sz="1200" kern="1200" dirty="0">
                <a:solidFill>
                  <a:schemeClr val="tx1"/>
                </a:solidFill>
                <a:effectLst/>
                <a:latin typeface="+mn-lt"/>
                <a:ea typeface="+mn-ea"/>
                <a:cs typeface="+mn-cs"/>
              </a:rPr>
              <a:t> model.</a:t>
            </a: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adversarial attacks can also harm recommender systems, like social recommendation,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product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recommendation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etc. In the rest of the presentation, I will divide the speech into two parts, the popular attacking methods and how do we defend against the attacks. For developing attacking methods, you might wonder if we can directly apply existing methods of adversarial attacks on image domain. The answer is no. </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139</a:t>
            </a:fld>
            <a:endParaRPr lang="zh-CN" altLang="en-US"/>
          </a:p>
        </p:txBody>
      </p:sp>
    </p:spTree>
    <p:extLst>
      <p:ext uri="{BB962C8B-B14F-4D97-AF65-F5344CB8AC3E}">
        <p14:creationId xmlns:p14="http://schemas.microsoft.com/office/powerpoint/2010/main" val="3372784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For the attacking methods, there are already a lot of work studying adversarial attacks on image data, can we directly apply the existing solutions to generate attacks?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Unfortunately, we cannot. There are several main differences between graph data and image data.</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first one is discreteness. We know the pixel values in image data are continuous, 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here the adjacency matrix which represent the graph is discrete,</a:t>
            </a:r>
            <a:r>
              <a:rPr lang="en-US" altLang="zh-CN" sz="1200" kern="1200" baseline="0" dirty="0">
                <a:solidFill>
                  <a:schemeClr val="tx1"/>
                </a:solidFill>
                <a:effectLst/>
                <a:latin typeface="+mn-lt"/>
                <a:ea typeface="+mn-ea"/>
                <a:cs typeface="+mn-cs"/>
              </a:rPr>
              <a:t> which makes it hard to directly apply continuous methods, such as gradient decedent.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second difference is perturbation measure. Adversarial attacks should be small</a:t>
            </a:r>
            <a:r>
              <a:rPr lang="en-US" altLang="zh-CN" sz="1200" kern="1200" baseline="0" dirty="0">
                <a:solidFill>
                  <a:schemeClr val="tx1"/>
                </a:solidFill>
                <a:effectLst/>
                <a:latin typeface="+mn-lt"/>
                <a:ea typeface="+mn-ea"/>
                <a:cs typeface="+mn-cs"/>
              </a:rPr>
              <a:t> and </a:t>
            </a:r>
            <a:r>
              <a:rPr lang="en-US" altLang="zh-CN" sz="1200" kern="1200" dirty="0">
                <a:solidFill>
                  <a:schemeClr val="tx1"/>
                </a:solidFill>
                <a:effectLst/>
                <a:latin typeface="+mn-lt"/>
                <a:ea typeface="+mn-ea"/>
                <a:cs typeface="+mn-cs"/>
              </a:rPr>
              <a:t>unnoticeable.</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 image data, we human can easily define</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if two images are similar or not. But for graphs, the comparison is much</a:t>
            </a:r>
            <a:r>
              <a:rPr lang="en-US" altLang="zh-CN" sz="1200" kern="1200" baseline="0" dirty="0">
                <a:solidFill>
                  <a:schemeClr val="tx1"/>
                </a:solidFill>
                <a:effectLst/>
                <a:latin typeface="+mn-lt"/>
                <a:ea typeface="+mn-ea"/>
                <a:cs typeface="+mn-cs"/>
              </a:rPr>
              <a:t> more difficult. Both the graph</a:t>
            </a:r>
            <a:r>
              <a:rPr lang="en-US" altLang="zh-CN" sz="1200" kern="1200" dirty="0">
                <a:solidFill>
                  <a:schemeClr val="tx1"/>
                </a:solidFill>
                <a:effectLst/>
                <a:latin typeface="+mn-lt"/>
                <a:ea typeface="+mn-ea"/>
                <a:cs typeface="+mn-cs"/>
              </a:rPr>
              <a:t> structure and node features can vary. it is hard to define whether two graphs are similar or not.</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Last but</a:t>
            </a:r>
            <a:r>
              <a:rPr lang="en-US" altLang="zh-CN" sz="1200" kern="1200" baseline="0" dirty="0">
                <a:solidFill>
                  <a:schemeClr val="tx1"/>
                </a:solidFill>
                <a:effectLst/>
                <a:latin typeface="+mn-lt"/>
                <a:ea typeface="+mn-ea"/>
                <a:cs typeface="+mn-cs"/>
              </a:rPr>
              <a:t> not least, in graph, there are much more perturbation types than that in </a:t>
            </a:r>
            <a:r>
              <a:rPr lang="en-US" altLang="zh-CN" sz="1200" kern="1200" baseline="0" dirty="0" err="1">
                <a:solidFill>
                  <a:schemeClr val="tx1"/>
                </a:solidFill>
                <a:effectLst/>
                <a:latin typeface="+mn-lt"/>
                <a:ea typeface="+mn-ea"/>
                <a:cs typeface="+mn-cs"/>
              </a:rPr>
              <a:t>imgae</a:t>
            </a:r>
            <a:r>
              <a:rPr lang="en-US" altLang="zh-CN" sz="1200" kern="1200" baseline="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417DD-1FF3-BD4D-8265-B310C2CF8F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805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en-US" altLang="zh-CN" baseline="0" dirty="0"/>
              <a:t> a graph, we can easily add an new edge between two disconnected nodes; likewise, we can also delete an existing edge between two connected nodes. This perturbation type is called adding or deleting an edge. In addition, we can delete one existing edge between two nodes, and then connect one of them with the third node. This is called “rewiring”. Another common perturbation type is </a:t>
            </a:r>
            <a:r>
              <a:rPr lang="zh-CN" altLang="en-US" baseline="0" dirty="0"/>
              <a:t>“</a:t>
            </a:r>
            <a:r>
              <a:rPr lang="en-US" altLang="zh-CN" baseline="0" dirty="0"/>
              <a:t>node injection</a:t>
            </a:r>
            <a:r>
              <a:rPr lang="zh-CN" altLang="en-US" baseline="0" dirty="0"/>
              <a:t>”</a:t>
            </a:r>
            <a:r>
              <a:rPr lang="en-US" altLang="zh-CN" baseline="0" dirty="0"/>
              <a:t>, where we create a new node in a graph, and connect it with other nodes. It’s like that we create an new user account in social network, such as </a:t>
            </a:r>
            <a:r>
              <a:rPr lang="en-US" altLang="zh-CN" baseline="0" dirty="0" err="1"/>
              <a:t>facebook</a:t>
            </a:r>
            <a:r>
              <a:rPr lang="en-US" altLang="zh-CN" baseline="0" dirty="0"/>
              <a:t> or twitter, and connect this fake user with other users to perturb the whole social network. The operations we mentioned so far are all perturbations related to graph structure. Actually we can also perturb a graph by modifying node features.</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141</a:t>
            </a:fld>
            <a:endParaRPr lang="en-US"/>
          </a:p>
        </p:txBody>
      </p:sp>
    </p:spTree>
    <p:extLst>
      <p:ext uri="{BB962C8B-B14F-4D97-AF65-F5344CB8AC3E}">
        <p14:creationId xmlns:p14="http://schemas.microsoft.com/office/powerpoint/2010/main" val="605651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Except</a:t>
            </a:r>
            <a:r>
              <a:rPr lang="en-US" altLang="zh-CN" baseline="0" dirty="0"/>
              <a:t> for perturbation types, </a:t>
            </a:r>
            <a:r>
              <a:rPr lang="en-US" altLang="zh-CN" dirty="0"/>
              <a:t>we can also have some other</a:t>
            </a:r>
            <a:r>
              <a:rPr lang="en-US" altLang="zh-CN" baseline="0" dirty="0"/>
              <a:t> categories on graph attacks. Here we can also divide graph attacks into evasion attack and poisoning attack based on the attacker ‘capacity. If the attacker is only capable of inserting adversarial perturbation in the test stage, which in other words, the attacker is not capable of changing the model parameters or structures, the attack is called evasion attack; However, if the attack happens before the training process</a:t>
            </a:r>
            <a:r>
              <a:rPr lang="zh-CN" altLang="en-US" baseline="0" dirty="0"/>
              <a:t>，</a:t>
            </a:r>
            <a:r>
              <a:rPr lang="en-US" altLang="zh-CN" baseline="0" dirty="0"/>
              <a:t>as shown in the right part of the picture, it is called a poisoning attack.</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417DD-1FF3-BD4D-8265-B310C2CF8F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52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Also, we can divide</a:t>
            </a:r>
            <a:r>
              <a:rPr kumimoji="1" lang="en-US" altLang="zh-CN" baseline="0" dirty="0"/>
              <a:t> the attacks into two groups based on whether the attacker has specific targeted nodes. As shown in the slide, for targets attack, the attackers target on misclassifying a given small set of test nodes. While for non-targets attack, the attackers aim to reduce the overall performance of of the trained model on the whole test set. </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143</a:t>
            </a:fld>
            <a:endParaRPr lang="zh-CN" altLang="en-US"/>
          </a:p>
        </p:txBody>
      </p:sp>
    </p:spTree>
    <p:extLst>
      <p:ext uri="{BB962C8B-B14F-4D97-AF65-F5344CB8AC3E}">
        <p14:creationId xmlns:p14="http://schemas.microsoft.com/office/powerpoint/2010/main" val="4290854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Since we have covered the categories of different attack, we list some representative algorithms and categorize them into this table. Due to the time constraint, we only choose four of them to elaborate.</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144</a:t>
            </a:fld>
            <a:endParaRPr lang="zh-CN" altLang="en-US"/>
          </a:p>
        </p:txBody>
      </p:sp>
    </p:spTree>
    <p:extLst>
      <p:ext uri="{BB962C8B-B14F-4D97-AF65-F5344CB8AC3E}">
        <p14:creationId xmlns:p14="http://schemas.microsoft.com/office/powerpoint/2010/main" val="976379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a:t>
            </a:r>
            <a:r>
              <a:rPr kumimoji="1" lang="zh-CN" altLang="en-US" dirty="0"/>
              <a:t> </a:t>
            </a:r>
            <a:r>
              <a:rPr kumimoji="1" lang="en-US" altLang="zh-CN" dirty="0"/>
              <a:t>of all, Let’s take a look at the</a:t>
            </a:r>
            <a:r>
              <a:rPr kumimoji="1" lang="en-US" altLang="zh-CN" baseline="0" dirty="0"/>
              <a:t> Grad-</a:t>
            </a:r>
            <a:r>
              <a:rPr kumimoji="1" lang="en-US" altLang="zh-CN" baseline="0" dirty="0" err="1"/>
              <a:t>argmax</a:t>
            </a:r>
            <a:r>
              <a:rPr kumimoji="1" lang="en-US" altLang="zh-CN" baseline="0" dirty="0"/>
              <a:t> algorithm.</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145</a:t>
            </a:fld>
            <a:endParaRPr lang="zh-CN" altLang="en-US"/>
          </a:p>
        </p:txBody>
      </p:sp>
    </p:spTree>
    <p:extLst>
      <p:ext uri="{BB962C8B-B14F-4D97-AF65-F5344CB8AC3E}">
        <p14:creationId xmlns:p14="http://schemas.microsoft.com/office/powerpoint/2010/main" val="1423603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Implicit </a:t>
            </a:r>
            <a:r>
              <a:rPr lang="en-US" baseline="0" dirty="0">
                <a:sym typeface="Wingdings"/>
              </a:rPr>
              <a:t> graph (image)</a:t>
            </a:r>
          </a:p>
          <a:p>
            <a:endParaRPr lang="en-US" baseline="0" dirty="0">
              <a:sym typeface="Wingdings"/>
            </a:endParaRPr>
          </a:p>
          <a:p>
            <a:endParaRPr lang="en-US" baseline="0" dirty="0">
              <a:sym typeface="Wingdings"/>
            </a:endParaRPr>
          </a:p>
          <a:p>
            <a:r>
              <a:rPr lang="en-US" baseline="0" dirty="0"/>
              <a:t>lattice graph</a:t>
            </a:r>
          </a:p>
          <a:p>
            <a:endParaRPr lang="en-US" baseline="0" dirty="0"/>
          </a:p>
          <a:p>
            <a:r>
              <a:rPr lang="en-US" baseline="0" dirty="0"/>
              <a:t>Feature/representation learning is the key. Not necessary can achieve the performance as traditional methods </a:t>
            </a:r>
          </a:p>
        </p:txBody>
      </p:sp>
      <p:sp>
        <p:nvSpPr>
          <p:cNvPr id="4" name="Slide Number Placeholder 3"/>
          <p:cNvSpPr>
            <a:spLocks noGrp="1"/>
          </p:cNvSpPr>
          <p:nvPr>
            <p:ph type="sldNum" sz="quarter" idx="10"/>
          </p:nvPr>
        </p:nvSpPr>
        <p:spPr/>
        <p:txBody>
          <a:bodyPr/>
          <a:lstStyle/>
          <a:p>
            <a:fld id="{C8DAD2BE-DB80-8043-BD6F-CE9EA20DEE74}" type="slidenum">
              <a:rPr lang="en-US" smtClean="0"/>
              <a:t>4</a:t>
            </a:fld>
            <a:endParaRPr lang="en-US"/>
          </a:p>
        </p:txBody>
      </p:sp>
    </p:spTree>
    <p:extLst>
      <p:ext uri="{BB962C8B-B14F-4D97-AF65-F5344CB8AC3E}">
        <p14:creationId xmlns:p14="http://schemas.microsoft.com/office/powerpoint/2010/main" val="2887577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en-US" altLang="zh-CN" baseline="0" dirty="0"/>
              <a:t> basic idea of </a:t>
            </a:r>
            <a:r>
              <a:rPr lang="en-US" altLang="zh-CN" sz="1200" kern="1200" dirty="0" err="1">
                <a:solidFill>
                  <a:schemeClr val="tx1"/>
                </a:solidFill>
                <a:effectLst/>
                <a:latin typeface="+mn-lt"/>
                <a:ea typeface="+mn-ea"/>
                <a:cs typeface="+mn-cs"/>
              </a:rPr>
              <a:t>gradargmax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en-US" altLang="zh-CN" sz="1200" kern="1200" baseline="0" dirty="0">
                <a:solidFill>
                  <a:schemeClr val="tx1"/>
                </a:solidFill>
                <a:effectLst/>
                <a:latin typeface="+mn-lt"/>
                <a:ea typeface="+mn-ea"/>
                <a:cs typeface="+mn-cs"/>
              </a:rPr>
              <a:t> to find the perturbation on adjacent matrix and feature matrix to maximize the difference between the predicted label of targeted nodes and the corresponding ground truth label, while the perturbation changes are constrained to be smaller that delta. Here theta star denotes the optimized parameters of GNN trained on A prime and X prime, where the A prime and X prime can be the original adjacent matrix and feature matrix</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or the perturbed adjacent matrix and feature matrix.</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146</a:t>
            </a:fld>
            <a:endParaRPr lang="en-US"/>
          </a:p>
        </p:txBody>
      </p:sp>
    </p:spTree>
    <p:extLst>
      <p:ext uri="{BB962C8B-B14F-4D97-AF65-F5344CB8AC3E}">
        <p14:creationId xmlns:p14="http://schemas.microsoft.com/office/powerpoint/2010/main" val="3218439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According to the attack category</a:t>
            </a:r>
            <a:r>
              <a:rPr lang="en-US" altLang="zh-CN" baseline="0" dirty="0"/>
              <a:t> we have just introduced, we can adjust </a:t>
            </a:r>
            <a:r>
              <a:rPr lang="en-US" altLang="zh-CN" dirty="0" err="1"/>
              <a:t>GradArgmax</a:t>
            </a:r>
            <a:r>
              <a:rPr lang="en-US" altLang="zh-CN" dirty="0"/>
              <a:t> into different categories</a:t>
            </a:r>
            <a:r>
              <a:rPr lang="en-US" altLang="zh-CN" baseline="0" dirty="0"/>
              <a:t> with different implementations. Specifically we can perform perturbations only on A or X if we want to only change either the graph structure or the node features.</a:t>
            </a:r>
          </a:p>
          <a:p>
            <a:endParaRPr lang="en-US" altLang="zh-CN" baseline="0" dirty="0"/>
          </a:p>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147</a:t>
            </a:fld>
            <a:endParaRPr lang="en-US"/>
          </a:p>
        </p:txBody>
      </p:sp>
    </p:spTree>
    <p:extLst>
      <p:ext uri="{BB962C8B-B14F-4D97-AF65-F5344CB8AC3E}">
        <p14:creationId xmlns:p14="http://schemas.microsoft.com/office/powerpoint/2010/main" val="1475894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Furthermore,</a:t>
            </a:r>
            <a:r>
              <a:rPr kumimoji="1" lang="en-US" altLang="zh-CN" baseline="0" dirty="0"/>
              <a:t> if we set A’ as A and </a:t>
            </a:r>
            <a:r>
              <a:rPr kumimoji="1" lang="en-US" altLang="zh-CN" baseline="0" dirty="0" err="1"/>
              <a:t>X’as</a:t>
            </a:r>
            <a:r>
              <a:rPr kumimoji="1" lang="en-US" altLang="zh-CN" baseline="0" dirty="0"/>
              <a:t> X, then the attack belongs to evasion attack. Otherwise, if we change set A’ as A hat and </a:t>
            </a:r>
            <a:r>
              <a:rPr kumimoji="1" lang="en-US" altLang="zh-CN" baseline="0" dirty="0" err="1"/>
              <a:t>X’as</a:t>
            </a:r>
            <a:r>
              <a:rPr kumimoji="1" lang="en-US" altLang="zh-CN" baseline="0" dirty="0"/>
              <a:t> X hat, then the attack becomes </a:t>
            </a:r>
            <a:r>
              <a:rPr kumimoji="1" lang="en-US" altLang="zh-CN" baseline="0" dirty="0" err="1"/>
              <a:t>poisoing</a:t>
            </a:r>
            <a:r>
              <a:rPr kumimoji="1" lang="en-US" altLang="zh-CN" baseline="0" dirty="0"/>
              <a:t> attack.</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148</a:t>
            </a:fld>
            <a:endParaRPr lang="zh-CN" altLang="en-US"/>
          </a:p>
        </p:txBody>
      </p:sp>
    </p:spTree>
    <p:extLst>
      <p:ext uri="{BB962C8B-B14F-4D97-AF65-F5344CB8AC3E}">
        <p14:creationId xmlns:p14="http://schemas.microsoft.com/office/powerpoint/2010/main" val="3877074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Last,</a:t>
            </a:r>
            <a:r>
              <a:rPr kumimoji="1" lang="en-US" altLang="zh-CN" baseline="0" dirty="0"/>
              <a:t> we can make </a:t>
            </a:r>
            <a:r>
              <a:rPr kumimoji="1" lang="en-US" altLang="zh-CN" baseline="0" dirty="0" err="1"/>
              <a:t>GradArgmax</a:t>
            </a:r>
            <a:r>
              <a:rPr kumimoji="1" lang="en-US" altLang="zh-CN" baseline="0" dirty="0"/>
              <a:t> an non-targeted attack by setting targeted nodes as the whole test set. We can also make </a:t>
            </a:r>
            <a:r>
              <a:rPr kumimoji="1" lang="en-US" altLang="zh-CN" baseline="0" dirty="0" err="1"/>
              <a:t>GradArgmax</a:t>
            </a:r>
            <a:r>
              <a:rPr kumimoji="1" lang="en-US" altLang="zh-CN" baseline="0" dirty="0"/>
              <a:t> a targeted attack by setting target nodes as s small subset of test set.</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149</a:t>
            </a:fld>
            <a:endParaRPr lang="zh-CN" altLang="en-US"/>
          </a:p>
        </p:txBody>
      </p:sp>
    </p:spTree>
    <p:extLst>
      <p:ext uri="{BB962C8B-B14F-4D97-AF65-F5344CB8AC3E}">
        <p14:creationId xmlns:p14="http://schemas.microsoft.com/office/powerpoint/2010/main" val="2508029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a:t>
            </a:r>
            <a:r>
              <a:rPr kumimoji="1" lang="en-US" altLang="zh-CN" baseline="0" dirty="0"/>
              <a:t> optimize the objective function, a natural method is to do the gradient ascent. However, since the adjacent matrix and feature matrix usually are discrete, it is hard to directly apply gradient ascent. Here </a:t>
            </a:r>
            <a:r>
              <a:rPr lang="en-US" altLang="zh-CN" dirty="0" err="1"/>
              <a:t>GradArgmax</a:t>
            </a:r>
            <a:r>
              <a:rPr lang="en-US" altLang="zh-CN" dirty="0"/>
              <a:t> proposed to use</a:t>
            </a:r>
            <a:r>
              <a:rPr lang="en-US" altLang="zh-CN" baseline="0" dirty="0"/>
              <a:t> a greedy method to do perturbation selection. To be specific, the algorithm would iterate to choose </a:t>
            </a:r>
            <a:r>
              <a:rPr lang="en-US" altLang="zh-CN" dirty="0">
                <a:solidFill>
                  <a:schemeClr val="tx1"/>
                </a:solidFill>
              </a:rPr>
              <a:t>the perturbation with maximum gradient </a:t>
            </a:r>
            <a:r>
              <a:rPr lang="en-US" altLang="zh-CN" baseline="0" dirty="0"/>
              <a:t>in each step, </a:t>
            </a:r>
            <a:r>
              <a:rPr kumimoji="1" lang="en-US" altLang="zh-CN" baseline="0" dirty="0">
                <a:solidFill>
                  <a:schemeClr val="tx1"/>
                </a:solidFill>
              </a:rPr>
              <a:t> till the ideal perturbed graph was found.</a:t>
            </a:r>
            <a:endParaRPr lang="en-US" altLang="zh-CN" dirty="0">
              <a:solidFill>
                <a:schemeClr val="tx1"/>
              </a:solidFill>
            </a:endParaRPr>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150</a:t>
            </a:fld>
            <a:endParaRPr lang="zh-CN" altLang="en-US"/>
          </a:p>
        </p:txBody>
      </p:sp>
    </p:spTree>
    <p:extLst>
      <p:ext uri="{BB962C8B-B14F-4D97-AF65-F5344CB8AC3E}">
        <p14:creationId xmlns:p14="http://schemas.microsoft.com/office/powerpoint/2010/main" val="29335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a:t>
            </a:r>
            <a:r>
              <a:rPr kumimoji="1" lang="en-US" altLang="zh-CN" baseline="0" dirty="0"/>
              <a:t> we are going to introduce the second attack</a:t>
            </a:r>
            <a:r>
              <a:rPr kumimoji="1" lang="zh-CN" altLang="en-US" baseline="0" dirty="0"/>
              <a:t> </a:t>
            </a:r>
            <a:r>
              <a:rPr kumimoji="1" lang="en-US" altLang="zh-CN" baseline="0" dirty="0"/>
              <a:t>method</a:t>
            </a:r>
            <a:r>
              <a:rPr kumimoji="1" lang="zh-CN" altLang="en-US" baseline="0" dirty="0"/>
              <a:t>，</a:t>
            </a:r>
            <a:r>
              <a:rPr kumimoji="1" lang="en-US" altLang="zh-CN" baseline="0" dirty="0" err="1"/>
              <a:t>Nettack</a:t>
            </a:r>
            <a:r>
              <a:rPr kumimoji="1" lang="en-US" altLang="zh-CN" baseline="0" dirty="0"/>
              <a:t>.</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151</a:t>
            </a:fld>
            <a:endParaRPr lang="zh-CN" altLang="en-US"/>
          </a:p>
        </p:txBody>
      </p:sp>
    </p:spTree>
    <p:extLst>
      <p:ext uri="{BB962C8B-B14F-4D97-AF65-F5344CB8AC3E}">
        <p14:creationId xmlns:p14="http://schemas.microsoft.com/office/powerpoint/2010/main" val="2499413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There are two main shortcomings</a:t>
            </a:r>
            <a:r>
              <a:rPr kumimoji="1" lang="en-US" altLang="zh-CN" baseline="0" dirty="0"/>
              <a:t> of </a:t>
            </a:r>
            <a:r>
              <a:rPr kumimoji="1" lang="en-US" altLang="zh-CN" baseline="0" dirty="0" err="1"/>
              <a:t>GradArgmax</a:t>
            </a:r>
            <a:r>
              <a:rPr kumimoji="1" lang="zh-CN" altLang="en-US" baseline="0" dirty="0"/>
              <a:t>：</a:t>
            </a:r>
            <a:r>
              <a:rPr kumimoji="1" lang="en-US" altLang="zh-CN" baseline="0" dirty="0"/>
              <a:t>the first one is </a:t>
            </a:r>
            <a:r>
              <a:rPr kumimoji="1" lang="en-US" altLang="zh-CN" baseline="0" dirty="0" err="1"/>
              <a:t>GradArgmax</a:t>
            </a:r>
            <a:r>
              <a:rPr kumimoji="1" lang="en-US" altLang="zh-CN" baseline="0" dirty="0"/>
              <a:t> need gradient information to choose perturbation, which means it needs to access the model parameters. This is very impractical. Typically in the reality, attackers don’t have access to model parameters or gradient information. Second, the p</a:t>
            </a:r>
            <a:r>
              <a:rPr lang="en-US" altLang="zh-CN" sz="1200" dirty="0">
                <a:solidFill>
                  <a:schemeClr val="tx1"/>
                </a:solidFill>
              </a:rPr>
              <a:t>erturbation constraint is not enough for it to be unnoticeable,</a:t>
            </a:r>
            <a:r>
              <a:rPr lang="en-US" altLang="zh-CN" sz="1200" baseline="0" dirty="0">
                <a:solidFill>
                  <a:schemeClr val="tx1"/>
                </a:solidFill>
              </a:rPr>
              <a:t> since the constraint only limit the number of edge and feature changes. </a:t>
            </a:r>
            <a:endParaRPr lang="en-US" altLang="zh-CN" sz="1200" dirty="0">
              <a:solidFill>
                <a:schemeClr val="tx1"/>
              </a:solidFill>
            </a:endParaRPr>
          </a:p>
          <a:p>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152</a:t>
            </a:fld>
            <a:endParaRPr lang="zh-CN" altLang="en-US"/>
          </a:p>
        </p:txBody>
      </p:sp>
    </p:spTree>
    <p:extLst>
      <p:ext uri="{BB962C8B-B14F-4D97-AF65-F5344CB8AC3E}">
        <p14:creationId xmlns:p14="http://schemas.microsoft.com/office/powerpoint/2010/main" val="3149483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overcome</a:t>
            </a:r>
            <a:r>
              <a:rPr lang="en-US" altLang="zh-CN" baseline="0" dirty="0"/>
              <a:t> these two shortcomings, </a:t>
            </a:r>
            <a:r>
              <a:rPr lang="en-US" altLang="zh-CN" baseline="0" dirty="0" err="1"/>
              <a:t>Nettack</a:t>
            </a:r>
            <a:r>
              <a:rPr lang="en-US" altLang="zh-CN" baseline="0" dirty="0"/>
              <a:t> has been proposed. There two intuitions under </a:t>
            </a:r>
            <a:r>
              <a:rPr lang="en-US" altLang="zh-CN" baseline="0" dirty="0" err="1"/>
              <a:t>Nettack</a:t>
            </a:r>
            <a:r>
              <a:rPr lang="en-US" altLang="zh-CN" baseline="0" dirty="0"/>
              <a:t>. The first one is to train a surrogate model to guide the perturbation selection. In this way, attackers can directly use the gradient information from the surrogate model, instead of the attacked model. Second, </a:t>
            </a:r>
            <a:r>
              <a:rPr lang="en-US" altLang="zh-CN" dirty="0" err="1"/>
              <a:t>Nettack</a:t>
            </a:r>
            <a:r>
              <a:rPr lang="en-US" altLang="zh-CN" dirty="0"/>
              <a:t> proposed that,</a:t>
            </a:r>
            <a:r>
              <a:rPr lang="en-US" altLang="zh-CN" baseline="0" dirty="0"/>
              <a:t> besides the constraint used in </a:t>
            </a:r>
            <a:r>
              <a:rPr lang="en-US" altLang="zh-CN" baseline="0" dirty="0" err="1"/>
              <a:t>GradArgmax</a:t>
            </a:r>
            <a:r>
              <a:rPr lang="en-US" altLang="zh-CN" baseline="0" dirty="0"/>
              <a:t>, the degree distribution and feature co-occurrence of nodes in the original graph should also be preserved in the attacked graph, so that the perturbation won’t be easily noticed.</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153</a:t>
            </a:fld>
            <a:endParaRPr lang="en-US"/>
          </a:p>
        </p:txBody>
      </p:sp>
    </p:spTree>
    <p:extLst>
      <p:ext uri="{BB962C8B-B14F-4D97-AF65-F5344CB8AC3E}">
        <p14:creationId xmlns:p14="http://schemas.microsoft.com/office/powerpoint/2010/main" val="2128292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Next, let’s take a look</a:t>
            </a:r>
            <a:r>
              <a:rPr lang="en-US" altLang="zh-CN" baseline="0" dirty="0"/>
              <a:t> at the overall framework of </a:t>
            </a:r>
            <a:r>
              <a:rPr lang="en-US" altLang="zh-CN" baseline="0" dirty="0" err="1"/>
              <a:t>Nettack</a:t>
            </a:r>
            <a:r>
              <a:rPr lang="en-US" altLang="zh-CN" baseline="0" dirty="0"/>
              <a:t>. First, we generate a bunch of perturbations which satisfy the three constraints we discussed before. </a:t>
            </a:r>
            <a:endParaRPr lang="en-US" altLang="zh-CN" dirty="0"/>
          </a:p>
        </p:txBody>
      </p:sp>
      <p:sp>
        <p:nvSpPr>
          <p:cNvPr id="4" name="Slide Number Placeholder 3"/>
          <p:cNvSpPr>
            <a:spLocks noGrp="1"/>
          </p:cNvSpPr>
          <p:nvPr>
            <p:ph type="sldNum" sz="quarter" idx="5"/>
          </p:nvPr>
        </p:nvSpPr>
        <p:spPr/>
        <p:txBody>
          <a:bodyPr/>
          <a:lstStyle/>
          <a:p>
            <a:fld id="{41B417DD-1FF3-BD4D-8265-B310C2CF8F65}" type="slidenum">
              <a:rPr lang="en-US" smtClean="0"/>
              <a:t>154</a:t>
            </a:fld>
            <a:endParaRPr lang="en-US"/>
          </a:p>
        </p:txBody>
      </p:sp>
    </p:spTree>
    <p:extLst>
      <p:ext uri="{BB962C8B-B14F-4D97-AF65-F5344CB8AC3E}">
        <p14:creationId xmlns:p14="http://schemas.microsoft.com/office/powerpoint/2010/main" val="3580667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Then, we choose the perturbation that can maximize the score. Here the score is the classification margin of other labels and the ground truth label. The larger the score is, the more effective the corresponding perturbation is. The perturbation process repeats until the constraint is reached. When the process ends, we can get the perturbed graph to attack the GNN model.</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155</a:t>
            </a:fld>
            <a:endParaRPr lang="en-US"/>
          </a:p>
        </p:txBody>
      </p:sp>
    </p:spTree>
    <p:extLst>
      <p:ext uri="{BB962C8B-B14F-4D97-AF65-F5344CB8AC3E}">
        <p14:creationId xmlns:p14="http://schemas.microsoft.com/office/powerpoint/2010/main" val="1598529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6</a:t>
            </a:fld>
            <a:endParaRPr lang="en-US"/>
          </a:p>
        </p:txBody>
      </p:sp>
    </p:spTree>
    <p:extLst>
      <p:ext uri="{BB962C8B-B14F-4D97-AF65-F5344CB8AC3E}">
        <p14:creationId xmlns:p14="http://schemas.microsoft.com/office/powerpoint/2010/main" val="961645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a:t>
            </a:r>
            <a:r>
              <a:rPr kumimoji="1" lang="en-US" altLang="zh-CN" baseline="0" dirty="0"/>
              <a:t> we are going to introduction Graph Filter Attack.</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156</a:t>
            </a:fld>
            <a:endParaRPr lang="zh-CN" altLang="en-US"/>
          </a:p>
        </p:txBody>
      </p:sp>
    </p:spTree>
    <p:extLst>
      <p:ext uri="{BB962C8B-B14F-4D97-AF65-F5344CB8AC3E}">
        <p14:creationId xmlns:p14="http://schemas.microsoft.com/office/powerpoint/2010/main" val="434227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key idea behind</a:t>
            </a:r>
            <a:r>
              <a:rPr lang="en-US" altLang="zh-CN" baseline="0" dirty="0"/>
              <a:t> Graph Filter attack is to damage the quality of the output embedding extracted by the graph filters. Specifically, the </a:t>
            </a:r>
            <a:r>
              <a:rPr lang="en-US" altLang="zh-CN" dirty="0"/>
              <a:t>output </a:t>
            </a:r>
            <a:r>
              <a:rPr lang="en-US" altLang="zh-CN" dirty="0" err="1"/>
              <a:t>embeddings</a:t>
            </a:r>
            <a:r>
              <a:rPr lang="en-US" altLang="zh-CN" dirty="0"/>
              <a:t> of graph embedding models are demonstrated to have </a:t>
            </a:r>
            <a:r>
              <a:rPr lang="en-US" altLang="zh-CN" b="1" dirty="0"/>
              <a:t>very low-rank </a:t>
            </a:r>
            <a:r>
              <a:rPr lang="en-US" altLang="zh-CN" dirty="0"/>
              <a:t>property,</a:t>
            </a:r>
            <a:r>
              <a:rPr lang="en-US" altLang="zh-CN" baseline="0" dirty="0"/>
              <a:t> the goal of Graph Filter attack is to damage this l</a:t>
            </a:r>
            <a:r>
              <a:rPr lang="en-US" altLang="zh-CN" b="1" dirty="0"/>
              <a:t>ow-rank </a:t>
            </a:r>
            <a:r>
              <a:rPr lang="en-US" altLang="zh-CN" dirty="0"/>
              <a:t>property.</a:t>
            </a:r>
          </a:p>
          <a:p>
            <a:endParaRPr lang="en-US" altLang="zh-CN" dirty="0"/>
          </a:p>
          <a:p>
            <a:r>
              <a:rPr lang="en-US" altLang="zh-CN" baseline="0" dirty="0"/>
              <a:t>Graph Filter attack is a general framework, which can be applied to various graph embedding models, such as  graph convolutional networks and sampling-based graph embedding methods. it treats a graph embedding model as a combination of </a:t>
            </a:r>
            <a:r>
              <a:rPr lang="en-US" altLang="zh-CN" dirty="0"/>
              <a:t>graph filter and</a:t>
            </a:r>
            <a:r>
              <a:rPr lang="en-US" altLang="zh-CN" baseline="0" dirty="0"/>
              <a:t> </a:t>
            </a:r>
            <a:r>
              <a:rPr lang="en-US" altLang="zh-CN" dirty="0"/>
              <a:t>feature transformation.</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157</a:t>
            </a:fld>
            <a:endParaRPr lang="en-US"/>
          </a:p>
        </p:txBody>
      </p:sp>
    </p:spTree>
    <p:extLst>
      <p:ext uri="{BB962C8B-B14F-4D97-AF65-F5344CB8AC3E}">
        <p14:creationId xmlns:p14="http://schemas.microsoft.com/office/powerpoint/2010/main" val="2085072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The specific goal of GF-attack is to damage the </a:t>
                </a:r>
                <a:r>
                  <a:rPr lang="en-US" altLang="zh-CN" b="1" dirty="0"/>
                  <a:t>low-rank </a:t>
                </a:r>
                <a:r>
                  <a:rPr lang="en-US" altLang="zh-CN" dirty="0"/>
                  <a:t>property of the </a:t>
                </a:r>
                <a:r>
                  <a:rPr lang="en-US" altLang="zh-CN" dirty="0" err="1"/>
                  <a:t>embeddings</a:t>
                </a:r>
                <a:r>
                  <a:rPr lang="en-US" altLang="zh-CN" dirty="0"/>
                  <a:t> extracted by the graph</a:t>
                </a:r>
                <a:r>
                  <a:rPr lang="en-US" altLang="zh-CN" baseline="0" dirty="0"/>
                  <a:t> filter,  </a:t>
                </a:r>
              </a:p>
              <a:p>
                <a:endParaRPr lang="en-US" altLang="zh-CN" baseline="0" dirty="0"/>
              </a:p>
              <a:p>
                <a:r>
                  <a:rPr lang="en-US" altLang="zh-CN" baseline="0" dirty="0"/>
                  <a:t>We can formulate this property as </a:t>
                </a:r>
                <a14:m>
                  <m:oMath xmlns:m="http://schemas.openxmlformats.org/officeDocument/2006/math">
                    <m:r>
                      <a:rPr lang="en-US" altLang="zh-CN" i="1" smtClean="0">
                        <a:solidFill>
                          <a:srgbClr val="000000"/>
                        </a:solidFill>
                        <a:latin typeface="Cambria Math" panose="02040503050406030204" pitchFamily="18" charset="0"/>
                        <a:ea typeface="宋体" charset="-122"/>
                        <a:cs typeface="Arial" charset="0"/>
                      </a:rPr>
                      <m:t>𝑇</m:t>
                    </m:r>
                  </m:oMath>
                </a14:m>
                <a:r>
                  <a:rPr lang="en-US" altLang="zh-CN" dirty="0">
                    <a:solidFill>
                      <a:srgbClr val="000000"/>
                    </a:solidFill>
                    <a:latin typeface="Calibri" panose="020F0502020204030204" pitchFamily="34" charset="0"/>
                    <a:ea typeface="宋体" charset="-122"/>
                    <a:cs typeface="Arial" charset="0"/>
                  </a:rPr>
                  <a:t>-rank approximation problem.</a:t>
                </a:r>
                <a:r>
                  <a:rPr lang="en-US" altLang="zh-CN" baseline="0" dirty="0">
                    <a:solidFill>
                      <a:srgbClr val="000000"/>
                    </a:solidFill>
                    <a:latin typeface="Calibri" panose="020F0502020204030204" pitchFamily="34" charset="0"/>
                    <a:ea typeface="宋体" charset="-122"/>
                    <a:cs typeface="Arial" charset="0"/>
                  </a:rPr>
                  <a:t> Specifically, </a:t>
                </a:r>
                <a:r>
                  <a:rPr lang="en-US" altLang="zh-CN" baseline="0" dirty="0" err="1">
                    <a:solidFill>
                      <a:srgbClr val="000000"/>
                    </a:solidFill>
                    <a:latin typeface="Calibri" panose="020F0502020204030204" pitchFamily="34" charset="0"/>
                    <a:ea typeface="宋体" charset="-122"/>
                    <a:cs typeface="Arial" charset="0"/>
                  </a:rPr>
                  <a:t>S’denotes</a:t>
                </a:r>
                <a:r>
                  <a:rPr lang="en-US" altLang="zh-CN" baseline="0" dirty="0">
                    <a:solidFill>
                      <a:srgbClr val="000000"/>
                    </a:solidFill>
                    <a:latin typeface="Calibri" panose="020F0502020204030204" pitchFamily="34" charset="0"/>
                    <a:ea typeface="宋体" charset="-122"/>
                    <a:cs typeface="Arial" charset="0"/>
                  </a:rPr>
                  <a:t> the graph shift filter constructed from the </a:t>
                </a:r>
                <a:r>
                  <a:rPr lang="en-US" altLang="zh-CN" baseline="0" dirty="0" err="1">
                    <a:solidFill>
                      <a:srgbClr val="000000"/>
                    </a:solidFill>
                    <a:latin typeface="Calibri" panose="020F0502020204030204" pitchFamily="34" charset="0"/>
                    <a:ea typeface="宋体" charset="-122"/>
                    <a:cs typeface="Arial" charset="0"/>
                  </a:rPr>
                  <a:t>pertubed</a:t>
                </a:r>
                <a:r>
                  <a:rPr lang="en-US" altLang="zh-CN" baseline="0" dirty="0">
                    <a:solidFill>
                      <a:srgbClr val="000000"/>
                    </a:solidFill>
                    <a:latin typeface="Calibri" panose="020F0502020204030204" pitchFamily="34" charset="0"/>
                    <a:ea typeface="宋体" charset="-122"/>
                    <a:cs typeface="Arial" charset="0"/>
                  </a:rPr>
                  <a:t> adjacency matrix A’, h(S’)is the graph filter. Under the adversarial attack setting, we want to maximum the difference denoted by L, which is equivalent to optimize the problem below. </a:t>
                </a:r>
                <a:endParaRPr lang="zh-CN" altLang="en-US" dirty="0"/>
              </a:p>
            </p:txBody>
          </p:sp>
        </mc:Choice>
        <mc:Fallback xmlns="">
          <p:sp>
            <p:nvSpPr>
              <p:cNvPr id="3" name="Notes Placeholder 2"/>
              <p:cNvSpPr>
                <a:spLocks noGrp="1"/>
              </p:cNvSpPr>
              <p:nvPr>
                <p:ph type="body" idx="1"/>
              </p:nvPr>
            </p:nvSpPr>
            <p:spPr/>
            <p:txBody>
              <a:bodyPr/>
              <a:lstStyle/>
              <a:p>
                <a:r>
                  <a:rPr lang="en-US" altLang="zh-CN" dirty="0" smtClean="0"/>
                  <a:t>The specific goal of GF-attack is to damage the </a:t>
                </a:r>
                <a:r>
                  <a:rPr lang="en-US" altLang="zh-CN" b="1" dirty="0" smtClean="0"/>
                  <a:t>low-rank </a:t>
                </a:r>
                <a:r>
                  <a:rPr lang="en-US" altLang="zh-CN" dirty="0" smtClean="0"/>
                  <a:t>property of the </a:t>
                </a:r>
                <a:r>
                  <a:rPr lang="en-US" altLang="zh-CN" dirty="0" err="1" smtClean="0"/>
                  <a:t>embeddings</a:t>
                </a:r>
                <a:r>
                  <a:rPr lang="en-US" altLang="zh-CN" dirty="0" smtClean="0"/>
                  <a:t> extracted by the graph</a:t>
                </a:r>
                <a:r>
                  <a:rPr lang="en-US" altLang="zh-CN" baseline="0" dirty="0" smtClean="0"/>
                  <a:t> filter,  </a:t>
                </a:r>
              </a:p>
              <a:p>
                <a:endParaRPr lang="en-US" altLang="zh-CN" baseline="0" dirty="0" smtClean="0"/>
              </a:p>
              <a:p>
                <a:r>
                  <a:rPr lang="en-US" altLang="zh-CN" baseline="0" dirty="0" smtClean="0"/>
                  <a:t>We can formulate this property as </a:t>
                </a:r>
                <a:r>
                  <a:rPr lang="en-US" altLang="zh-CN" i="0" smtClean="0">
                    <a:solidFill>
                      <a:srgbClr val="000000"/>
                    </a:solidFill>
                    <a:latin typeface="Cambria Math" panose="02040503050406030204" pitchFamily="18" charset="0"/>
                    <a:ea typeface="宋体" charset="-122"/>
                    <a:cs typeface="Arial" charset="0"/>
                  </a:rPr>
                  <a:t>𝑇</a:t>
                </a:r>
                <a:r>
                  <a:rPr lang="en-US" altLang="zh-CN" dirty="0">
                    <a:solidFill>
                      <a:srgbClr val="000000"/>
                    </a:solidFill>
                    <a:latin typeface="Calibri" panose="020F0502020204030204" pitchFamily="34" charset="0"/>
                    <a:ea typeface="宋体" charset="-122"/>
                    <a:cs typeface="Arial" charset="0"/>
                  </a:rPr>
                  <a:t>-rank approximation </a:t>
                </a:r>
                <a:r>
                  <a:rPr lang="en-US" altLang="zh-CN" dirty="0" smtClean="0">
                    <a:solidFill>
                      <a:srgbClr val="000000"/>
                    </a:solidFill>
                    <a:latin typeface="Calibri" panose="020F0502020204030204" pitchFamily="34" charset="0"/>
                    <a:ea typeface="宋体" charset="-122"/>
                    <a:cs typeface="Arial" charset="0"/>
                  </a:rPr>
                  <a:t>problem.</a:t>
                </a:r>
                <a:r>
                  <a:rPr lang="en-US" altLang="zh-CN" baseline="0" dirty="0" smtClean="0">
                    <a:solidFill>
                      <a:srgbClr val="000000"/>
                    </a:solidFill>
                    <a:latin typeface="Calibri" panose="020F0502020204030204" pitchFamily="34" charset="0"/>
                    <a:ea typeface="宋体" charset="-122"/>
                    <a:cs typeface="Arial" charset="0"/>
                  </a:rPr>
                  <a:t> Specifically, </a:t>
                </a:r>
                <a:r>
                  <a:rPr lang="en-US" altLang="zh-CN" baseline="0" dirty="0" err="1" smtClean="0">
                    <a:solidFill>
                      <a:srgbClr val="000000"/>
                    </a:solidFill>
                    <a:latin typeface="Calibri" panose="020F0502020204030204" pitchFamily="34" charset="0"/>
                    <a:ea typeface="宋体" charset="-122"/>
                    <a:cs typeface="Arial" charset="0"/>
                  </a:rPr>
                  <a:t>S’denotes</a:t>
                </a:r>
                <a:r>
                  <a:rPr lang="en-US" altLang="zh-CN" baseline="0" dirty="0" smtClean="0">
                    <a:solidFill>
                      <a:srgbClr val="000000"/>
                    </a:solidFill>
                    <a:latin typeface="Calibri" panose="020F0502020204030204" pitchFamily="34" charset="0"/>
                    <a:ea typeface="宋体" charset="-122"/>
                    <a:cs typeface="Arial" charset="0"/>
                  </a:rPr>
                  <a:t> the graph shift filter constructed from the </a:t>
                </a:r>
                <a:r>
                  <a:rPr lang="en-US" altLang="zh-CN" baseline="0" dirty="0" err="1" smtClean="0">
                    <a:solidFill>
                      <a:srgbClr val="000000"/>
                    </a:solidFill>
                    <a:latin typeface="Calibri" panose="020F0502020204030204" pitchFamily="34" charset="0"/>
                    <a:ea typeface="宋体" charset="-122"/>
                    <a:cs typeface="Arial" charset="0"/>
                  </a:rPr>
                  <a:t>pertubed</a:t>
                </a:r>
                <a:r>
                  <a:rPr lang="en-US" altLang="zh-CN" baseline="0" dirty="0" smtClean="0">
                    <a:solidFill>
                      <a:srgbClr val="000000"/>
                    </a:solidFill>
                    <a:latin typeface="Calibri" panose="020F0502020204030204" pitchFamily="34" charset="0"/>
                    <a:ea typeface="宋体" charset="-122"/>
                    <a:cs typeface="Arial" charset="0"/>
                  </a:rPr>
                  <a:t> adjacency matrix A’, h(S’)is the graph filter. Under the adversarial attack setting, we want to maximum the difference denoted by L, which is equivalent to optimize the problem below. </a:t>
                </a:r>
                <a:endParaRPr lang="zh-CN" altLang="en-US" dirty="0"/>
              </a:p>
            </p:txBody>
          </p:sp>
        </mc:Fallback>
      </mc:AlternateContent>
      <p:sp>
        <p:nvSpPr>
          <p:cNvPr id="4" name="Slide Number Placeholder 3"/>
          <p:cNvSpPr>
            <a:spLocks noGrp="1"/>
          </p:cNvSpPr>
          <p:nvPr>
            <p:ph type="sldNum" sz="quarter" idx="5"/>
          </p:nvPr>
        </p:nvSpPr>
        <p:spPr/>
        <p:txBody>
          <a:bodyPr/>
          <a:lstStyle/>
          <a:p>
            <a:fld id="{41B417DD-1FF3-BD4D-8265-B310C2CF8F65}" type="slidenum">
              <a:rPr lang="en-US" smtClean="0"/>
              <a:t>158</a:t>
            </a:fld>
            <a:endParaRPr lang="en-US"/>
          </a:p>
        </p:txBody>
      </p:sp>
    </p:spTree>
    <p:extLst>
      <p:ext uri="{BB962C8B-B14F-4D97-AF65-F5344CB8AC3E}">
        <p14:creationId xmlns:p14="http://schemas.microsoft.com/office/powerpoint/2010/main" val="1564094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en-US" altLang="zh-CN" baseline="0" dirty="0"/>
              <a:t> we are going to talk about the last attack method, </a:t>
            </a:r>
            <a:r>
              <a:rPr lang="en-US" altLang="zh-CN" baseline="0" dirty="0" err="1"/>
              <a:t>ReWatt</a:t>
            </a:r>
            <a:r>
              <a:rPr lang="en-US" altLang="zh-CN" baseline="0" dirty="0"/>
              <a:t>, which aims at attack the graph via rewiring, instead of simply adding/deleting edges. </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159</a:t>
            </a:fld>
            <a:endParaRPr lang="zh-CN" altLang="en-US"/>
          </a:p>
        </p:txBody>
      </p:sp>
    </p:spTree>
    <p:extLst>
      <p:ext uri="{BB962C8B-B14F-4D97-AF65-F5344CB8AC3E}">
        <p14:creationId xmlns:p14="http://schemas.microsoft.com/office/powerpoint/2010/main" val="1892214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The motivation behind this algorithm is that adding/deleting edges can make remarkable changes on the eigenvalues and eigenvectors of graph </a:t>
            </a:r>
            <a:r>
              <a:rPr lang="en-US" altLang="zh-CN" baseline="0" dirty="0" err="1"/>
              <a:t>laplacian</a:t>
            </a:r>
            <a:r>
              <a:rPr lang="en-US" altLang="zh-CN" baseline="0" dirty="0"/>
              <a:t>, which can affect many important graph properties, while rewiring can preserve these properties better.</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160</a:t>
            </a:fld>
            <a:endParaRPr lang="en-US"/>
          </a:p>
        </p:txBody>
      </p:sp>
    </p:spTree>
    <p:extLst>
      <p:ext uri="{BB962C8B-B14F-4D97-AF65-F5344CB8AC3E}">
        <p14:creationId xmlns:p14="http://schemas.microsoft.com/office/powerpoint/2010/main" val="2302690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Like</a:t>
            </a:r>
            <a:r>
              <a:rPr kumimoji="1" lang="en-US" altLang="zh-CN" baseline="0" dirty="0"/>
              <a:t> we have introduced before, a rewiring operation is to delete one existing edge between two connected nodes and then connect one of the nodes with the third nodes. There are some obvious advantages of rewiring: First, the number of nodes and edges of graph remain the same after rewiring. Also, rewiring affects less on some of important graph properties based on graph </a:t>
            </a:r>
            <a:r>
              <a:rPr kumimoji="1" lang="en-US" altLang="zh-CN" baseline="0" dirty="0" err="1"/>
              <a:t>laplacian</a:t>
            </a:r>
            <a:r>
              <a:rPr kumimoji="1" lang="en-US" altLang="zh-CN" baseline="0" dirty="0"/>
              <a:t>, such as algebraic connectivity and graph resistance. </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161</a:t>
            </a:fld>
            <a:endParaRPr lang="zh-CN" altLang="en-US"/>
          </a:p>
        </p:txBody>
      </p:sp>
    </p:spTree>
    <p:extLst>
      <p:ext uri="{BB962C8B-B14F-4D97-AF65-F5344CB8AC3E}">
        <p14:creationId xmlns:p14="http://schemas.microsoft.com/office/powerpoint/2010/main" val="3147623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Having</a:t>
            </a:r>
            <a:r>
              <a:rPr kumimoji="1" lang="en-US" altLang="zh-CN" baseline="0" dirty="0"/>
              <a:t> known rewiring is a good attack operation, then comes the question how to generate a reasonable rewiring operation? </a:t>
            </a:r>
            <a:r>
              <a:rPr kumimoji="1" lang="en-US" altLang="zh-CN" baseline="0" dirty="0" err="1"/>
              <a:t>ReWatt</a:t>
            </a:r>
            <a:r>
              <a:rPr kumimoji="1" lang="en-US" altLang="zh-CN" baseline="0" dirty="0"/>
              <a:t> applies reinforcement learning to generate the rewiring operation. It first use GCN to get a node embedding and edge </a:t>
            </a:r>
            <a:r>
              <a:rPr kumimoji="1" lang="en-US" altLang="zh-CN" baseline="0" dirty="0" err="1"/>
              <a:t>embeddings</a:t>
            </a:r>
            <a:r>
              <a:rPr kumimoji="1" lang="en-US" altLang="zh-CN" baseline="0" dirty="0"/>
              <a:t>, and then through a policy network, it would output the selected node to be rewired. Based on the perturbed graph, the reinforcement learning agent will receive a reward. By optimizing this reward, we can get the final perturbed graph.  </a:t>
            </a:r>
          </a:p>
          <a:p>
            <a:endParaRPr kumimoji="1" lang="en-US" altLang="zh-CN" baseline="0" dirty="0"/>
          </a:p>
          <a:p>
            <a:endParaRPr kumimoji="1" lang="en-US" altLang="zh-CN" baseline="0" dirty="0"/>
          </a:p>
          <a:p>
            <a:r>
              <a:rPr kumimoji="1" lang="en-US" altLang="zh-CN" baseline="0" dirty="0"/>
              <a:t>These are all the attack methods we would discuss today. Next, Let’s move to defending methods against these attacks.</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162</a:t>
            </a:fld>
            <a:endParaRPr lang="zh-CN" altLang="en-US"/>
          </a:p>
        </p:txBody>
      </p:sp>
    </p:spTree>
    <p:extLst>
      <p:ext uri="{BB962C8B-B14F-4D97-AF65-F5344CB8AC3E}">
        <p14:creationId xmlns:p14="http://schemas.microsoft.com/office/powerpoint/2010/main" val="121068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Basically,</a:t>
            </a:r>
            <a:r>
              <a:rPr kumimoji="1" lang="en-US" altLang="zh-CN" baseline="0" dirty="0"/>
              <a:t> there are 3 ways to do defend: adversarial training, graph purifying and attention mechanism. </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163</a:t>
            </a:fld>
            <a:endParaRPr lang="zh-CN" altLang="en-US"/>
          </a:p>
        </p:txBody>
      </p:sp>
    </p:spTree>
    <p:extLst>
      <p:ext uri="{BB962C8B-B14F-4D97-AF65-F5344CB8AC3E}">
        <p14:creationId xmlns:p14="http://schemas.microsoft.com/office/powerpoint/2010/main" val="3483507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dirty="0"/>
              <a:t>Let’s first talk about adversarial</a:t>
            </a:r>
            <a:r>
              <a:rPr lang="en-US" altLang="zh-CN" baseline="0" dirty="0"/>
              <a:t> training. The motivation of adversarial training is to</a:t>
            </a:r>
            <a:r>
              <a:rPr lang="zh-CN" altLang="en-US" baseline="0" dirty="0"/>
              <a:t> </a:t>
            </a:r>
            <a:r>
              <a:rPr lang="en-US" altLang="zh-CN" sz="1200" baseline="0" dirty="0">
                <a:solidFill>
                  <a:schemeClr val="tx1"/>
                </a:solidFill>
              </a:rPr>
              <a:t>a</a:t>
            </a:r>
            <a:r>
              <a:rPr lang="en-US" altLang="zh-CN" sz="1200" dirty="0">
                <a:solidFill>
                  <a:schemeClr val="tx1"/>
                </a:solidFill>
              </a:rPr>
              <a:t>ugment the training set with</a:t>
            </a:r>
            <a:r>
              <a:rPr lang="en-US" altLang="zh-CN" sz="1200" baseline="0" dirty="0">
                <a:solidFill>
                  <a:schemeClr val="tx1"/>
                </a:solidFill>
              </a:rPr>
              <a:t> </a:t>
            </a:r>
            <a:r>
              <a:rPr lang="en-US" altLang="zh-CN" sz="1200" dirty="0">
                <a:solidFill>
                  <a:schemeClr val="tx1"/>
                </a:solidFill>
              </a:rPr>
              <a:t>adversarial data. The main idea of it</a:t>
            </a:r>
            <a:r>
              <a:rPr lang="en-US" altLang="zh-CN" sz="1200" baseline="0" dirty="0">
                <a:solidFill>
                  <a:schemeClr val="tx1"/>
                </a:solidFill>
              </a:rPr>
              <a:t> is first to find the perturbation delta a and delta x that can maximize the GNN training loss, and then minimize the training loss on the perturbed graph to train the GNN.</a:t>
            </a:r>
            <a:endParaRPr lang="en-US" altLang="zh-CN" sz="1200" dirty="0">
              <a:solidFill>
                <a:schemeClr val="tx1"/>
              </a:solidFill>
            </a:endParaRPr>
          </a:p>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164</a:t>
            </a:fld>
            <a:endParaRPr lang="en-US"/>
          </a:p>
        </p:txBody>
      </p:sp>
    </p:spTree>
    <p:extLst>
      <p:ext uri="{BB962C8B-B14F-4D97-AF65-F5344CB8AC3E}">
        <p14:creationId xmlns:p14="http://schemas.microsoft.com/office/powerpoint/2010/main" val="2489202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However,there</a:t>
            </a:r>
            <a:r>
              <a:rPr lang="en-US" altLang="zh-CN" dirty="0"/>
              <a:t> are some obstacles</a:t>
            </a:r>
            <a:r>
              <a:rPr lang="en-US" altLang="zh-CN" baseline="0" dirty="0"/>
              <a:t> existing in this methods, that both the adjacency matrix and feature matrix are typically discrete, making it hard to do the optimization. An  alternative methods is to apply adversarial training on the hidden layer, where the </a:t>
            </a:r>
            <a:r>
              <a:rPr lang="en-US" altLang="zh-CN" baseline="0" dirty="0" err="1"/>
              <a:t>embeddings</a:t>
            </a:r>
            <a:r>
              <a:rPr lang="en-US" altLang="zh-CN" baseline="0" dirty="0"/>
              <a:t> are continuous.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165</a:t>
            </a:fld>
            <a:endParaRPr lang="en-US"/>
          </a:p>
        </p:txBody>
      </p:sp>
    </p:spTree>
    <p:extLst>
      <p:ext uri="{BB962C8B-B14F-4D97-AF65-F5344CB8AC3E}">
        <p14:creationId xmlns:p14="http://schemas.microsoft.com/office/powerpoint/2010/main" val="234968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DAD2BE-DB80-8043-BD6F-CE9EA20DEE74}" type="slidenum">
              <a:rPr lang="en-US" smtClean="0"/>
              <a:t>7</a:t>
            </a:fld>
            <a:endParaRPr lang="en-US"/>
          </a:p>
        </p:txBody>
      </p:sp>
    </p:spTree>
    <p:extLst>
      <p:ext uri="{BB962C8B-B14F-4D97-AF65-F5344CB8AC3E}">
        <p14:creationId xmlns:p14="http://schemas.microsoft.com/office/powerpoint/2010/main" val="2763302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Another</a:t>
            </a:r>
            <a:r>
              <a:rPr kumimoji="1" lang="en-US" altLang="zh-CN" baseline="0" dirty="0"/>
              <a:t> defense method is graph purifying. One common technique for graph purifying is preprocessing, where we try to purify the poisoned graph to get a clean graph, and then train GNN on the purified graph, as shown in the picture.</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166</a:t>
            </a:fld>
            <a:endParaRPr lang="zh-CN" altLang="en-US"/>
          </a:p>
        </p:txBody>
      </p:sp>
    </p:spTree>
    <p:extLst>
      <p:ext uri="{BB962C8B-B14F-4D97-AF65-F5344CB8AC3E}">
        <p14:creationId xmlns:p14="http://schemas.microsoft.com/office/powerpoint/2010/main" val="3156301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learn how to reasonably</a:t>
            </a:r>
            <a:r>
              <a:rPr lang="en-US" altLang="zh-CN" baseline="0" dirty="0"/>
              <a:t> do preprocessing, r</a:t>
            </a:r>
            <a:r>
              <a:rPr lang="en-US" altLang="zh-CN" dirty="0"/>
              <a:t>esearchers have got two</a:t>
            </a:r>
            <a:r>
              <a:rPr lang="en-US" altLang="zh-CN" baseline="0" dirty="0"/>
              <a:t> observations about the adversarial attacks. First, attackers prefer adding edges than removing edges. Second, if we plot the frequency of edges with respect to the </a:t>
            </a:r>
            <a:r>
              <a:rPr lang="en-US" altLang="zh-CN" baseline="0" dirty="0" err="1"/>
              <a:t>jaccard</a:t>
            </a:r>
            <a:r>
              <a:rPr lang="en-US" altLang="zh-CN" baseline="0" dirty="0"/>
              <a:t> similarity between the connected nodes, we can observe that, in clean graph, most of the connected nodes hold a similarity around 0.1, while in attacked graph, most of them hold a similarity around 0.01. This demonstrates that attackers tend to connect dissimilar nodes. These two observations can give us helpful hints on how to preprocess the perturbed graph.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167</a:t>
            </a:fld>
            <a:endParaRPr lang="en-US"/>
          </a:p>
        </p:txBody>
      </p:sp>
    </p:spTree>
    <p:extLst>
      <p:ext uri="{BB962C8B-B14F-4D97-AF65-F5344CB8AC3E}">
        <p14:creationId xmlns:p14="http://schemas.microsoft.com/office/powerpoint/2010/main" val="726259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preprocessing</a:t>
            </a:r>
            <a:r>
              <a:rPr kumimoji="1" lang="en-US" altLang="zh-CN" baseline="0" dirty="0"/>
              <a:t> is not enough in most graph purification cases, since we may mistakenly remove some important edges based only on some heuristic methods. Another popular graph purifying method is graph learning. Pro-GNN is one of the typical methods. It proposed to jointly optimize the graph structure and GNN parameters. Here an important question is how to guide this joint learning process.  </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168</a:t>
            </a:fld>
            <a:endParaRPr lang="zh-CN" altLang="en-US"/>
          </a:p>
        </p:txBody>
      </p:sp>
    </p:spTree>
    <p:extLst>
      <p:ext uri="{BB962C8B-B14F-4D97-AF65-F5344CB8AC3E}">
        <p14:creationId xmlns:p14="http://schemas.microsoft.com/office/powerpoint/2010/main" val="1599635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Pro-GNN studied</a:t>
            </a:r>
            <a:r>
              <a:rPr lang="en-US" altLang="zh-CN" baseline="0" dirty="0"/>
              <a:t> three important graph properties, which are demonstrated to be effective in guiding the joint training process. </a:t>
            </a:r>
          </a:p>
          <a:p>
            <a:r>
              <a:rPr lang="en-US" altLang="zh-CN" baseline="0" dirty="0"/>
              <a:t>First, Pro-GNN observed that graph perturbation can increase the rank of the adjacency matrix. As shown in the picture, the rank of the adjacency matrix of the perturbed graph increases with the increase of the perturbation rate on all of the three datasets.</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169</a:t>
            </a:fld>
            <a:endParaRPr lang="en-US"/>
          </a:p>
        </p:txBody>
      </p:sp>
    </p:spTree>
    <p:extLst>
      <p:ext uri="{BB962C8B-B14F-4D97-AF65-F5344CB8AC3E}">
        <p14:creationId xmlns:p14="http://schemas.microsoft.com/office/powerpoint/2010/main" val="3264623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Second,</a:t>
            </a:r>
            <a:r>
              <a:rPr lang="en-US" altLang="zh-CN" baseline="0" dirty="0"/>
              <a:t> adversarial attack would also increase the non-zero entries in the adjacency matrix, which damage the matrix </a:t>
            </a:r>
            <a:r>
              <a:rPr lang="en-US" altLang="zh-CN" baseline="0" dirty="0" err="1"/>
              <a:t>sparsity</a:t>
            </a:r>
            <a:r>
              <a:rPr lang="en-US" altLang="zh-CN" baseline="0" dirty="0"/>
              <a:t>.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170</a:t>
            </a:fld>
            <a:endParaRPr lang="en-US"/>
          </a:p>
        </p:txBody>
      </p:sp>
    </p:spTree>
    <p:extLst>
      <p:ext uri="{BB962C8B-B14F-4D97-AF65-F5344CB8AC3E}">
        <p14:creationId xmlns:p14="http://schemas.microsoft.com/office/powerpoint/2010/main" val="2603554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Last but not least, adversarial</a:t>
            </a:r>
            <a:r>
              <a:rPr lang="en-US" altLang="zh-CN" baseline="0" dirty="0"/>
              <a:t> attacks tend to increase the feature difference between connected nodes, which damages the feature smoothness of the original clean graph.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171</a:t>
            </a:fld>
            <a:endParaRPr lang="en-US"/>
          </a:p>
        </p:txBody>
      </p:sp>
    </p:spTree>
    <p:extLst>
      <p:ext uri="{BB962C8B-B14F-4D97-AF65-F5344CB8AC3E}">
        <p14:creationId xmlns:p14="http://schemas.microsoft.com/office/powerpoint/2010/main" val="3799740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Based on these three</a:t>
            </a:r>
            <a:r>
              <a:rPr lang="en-US" altLang="zh-CN" baseline="0" dirty="0"/>
              <a:t> important properties, the framework of Pro-GNN is developed as shown in the slide. It can jointly learn the graph structure and GNN parameters. At each epoch, Pro-GNN first update the graph structure to get a cleaner graph, and then train the GNN model based on this clean graph. By repeating these two processes, Pro-GNN can finally get both the clean graph and the GNN model.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172</a:t>
            </a:fld>
            <a:endParaRPr lang="en-US"/>
          </a:p>
        </p:txBody>
      </p:sp>
    </p:spTree>
    <p:extLst>
      <p:ext uri="{BB962C8B-B14F-4D97-AF65-F5344CB8AC3E}">
        <p14:creationId xmlns:p14="http://schemas.microsoft.com/office/powerpoint/2010/main" val="2504613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Another</a:t>
            </a:r>
            <a:r>
              <a:rPr lang="en-US" altLang="zh-CN" baseline="0" dirty="0"/>
              <a:t> popular defending method is attention mechanism. The basic motivation is to reduce the impact of adversarial edges by giving less attention to the adversarial edges.</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173</a:t>
            </a:fld>
            <a:endParaRPr lang="en-US"/>
          </a:p>
        </p:txBody>
      </p:sp>
    </p:spTree>
    <p:extLst>
      <p:ext uri="{BB962C8B-B14F-4D97-AF65-F5344CB8AC3E}">
        <p14:creationId xmlns:p14="http://schemas.microsoft.com/office/powerpoint/2010/main" val="2777546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One of the representative</a:t>
            </a:r>
            <a:r>
              <a:rPr kumimoji="1" lang="en-US" altLang="zh-CN" baseline="0" dirty="0"/>
              <a:t> method is RGCN, which assumes attacked nodes should have high uncertainty in terms of node features, and these nodes should be given less attention to reduce their impact.</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174</a:t>
            </a:fld>
            <a:endParaRPr lang="zh-CN" altLang="en-US"/>
          </a:p>
        </p:txBody>
      </p:sp>
    </p:spTree>
    <p:extLst>
      <p:ext uri="{BB962C8B-B14F-4D97-AF65-F5344CB8AC3E}">
        <p14:creationId xmlns:p14="http://schemas.microsoft.com/office/powerpoint/2010/main" val="2161566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RCGN employs</a:t>
            </a:r>
            <a:r>
              <a:rPr kumimoji="1" lang="en-US" altLang="zh-CN" baseline="0" dirty="0"/>
              <a:t> </a:t>
            </a:r>
            <a:r>
              <a:rPr lang="en-US" altLang="zh-CN" dirty="0"/>
              <a:t>Gaussian distributions to capture</a:t>
            </a:r>
            <a:r>
              <a:rPr lang="en-US" altLang="zh-CN" baseline="0" dirty="0"/>
              <a:t> the uncertainty of node features, and perform feature aggregation based on these distributions.</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175</a:t>
            </a:fld>
            <a:endParaRPr lang="zh-CN" altLang="en-US"/>
          </a:p>
        </p:txBody>
      </p:sp>
    </p:spTree>
    <p:extLst>
      <p:ext uri="{BB962C8B-B14F-4D97-AF65-F5344CB8AC3E}">
        <p14:creationId xmlns:p14="http://schemas.microsoft.com/office/powerpoint/2010/main" val="398707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8</a:t>
            </a:fld>
            <a:endParaRPr lang="en-US"/>
          </a:p>
        </p:txBody>
      </p:sp>
    </p:spTree>
    <p:extLst>
      <p:ext uri="{BB962C8B-B14F-4D97-AF65-F5344CB8AC3E}">
        <p14:creationId xmlns:p14="http://schemas.microsoft.com/office/powerpoint/2010/main" val="3864018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each node</a:t>
            </a:r>
            <a:r>
              <a:rPr kumimoji="1" lang="en-US" altLang="zh-CN" baseline="0" dirty="0"/>
              <a:t> </a:t>
            </a:r>
            <a:r>
              <a:rPr kumimoji="1" lang="en-US" altLang="zh-CN" baseline="0" dirty="0" err="1"/>
              <a:t>embdeddings</a:t>
            </a:r>
            <a:r>
              <a:rPr kumimoji="1" lang="en-US" altLang="zh-CN" baseline="0" dirty="0"/>
              <a:t>, there would be an attention score applied on it, which is computed based on the variance of the </a:t>
            </a:r>
            <a:r>
              <a:rPr kumimoji="1" lang="en-US" altLang="zh-CN" baseline="0" dirty="0" err="1"/>
              <a:t>embeddings</a:t>
            </a:r>
            <a:r>
              <a:rPr kumimoji="1" lang="en-US" altLang="zh-CN" baseline="0" dirty="0"/>
              <a:t>. The final </a:t>
            </a:r>
            <a:r>
              <a:rPr kumimoji="1" lang="en-US" altLang="zh-CN" baseline="0" dirty="0" err="1"/>
              <a:t>embeddings</a:t>
            </a:r>
            <a:r>
              <a:rPr kumimoji="1" lang="en-US" altLang="zh-CN" baseline="0" dirty="0"/>
              <a:t> learned by the model demonstrate that the </a:t>
            </a:r>
            <a:r>
              <a:rPr lang="en-US" altLang="zh-CN" dirty="0"/>
              <a:t>Attacked nodes do have higher variance, as shown</a:t>
            </a:r>
            <a:r>
              <a:rPr lang="en-US" altLang="zh-CN" baseline="0" dirty="0"/>
              <a:t> in the right part of this slide.</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176</a:t>
            </a:fld>
            <a:endParaRPr lang="zh-CN" altLang="en-US"/>
          </a:p>
        </p:txBody>
      </p:sp>
    </p:spTree>
    <p:extLst>
      <p:ext uri="{BB962C8B-B14F-4D97-AF65-F5344CB8AC3E}">
        <p14:creationId xmlns:p14="http://schemas.microsoft.com/office/powerpoint/2010/main" val="3737686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Another example</a:t>
            </a:r>
            <a:r>
              <a:rPr lang="en-US" altLang="zh-CN" baseline="0" dirty="0"/>
              <a:t> model of applying attention mechanism is PA-GNN. The motivation behind it is that </a:t>
            </a:r>
            <a:r>
              <a:rPr lang="en-US" altLang="zh-CN" sz="1200" baseline="0" dirty="0">
                <a:solidFill>
                  <a:schemeClr val="tx1"/>
                </a:solidFill>
              </a:rPr>
              <a:t>o</a:t>
            </a:r>
            <a:r>
              <a:rPr lang="en-US" altLang="zh-CN" sz="1200" dirty="0">
                <a:solidFill>
                  <a:schemeClr val="tx1"/>
                </a:solidFill>
              </a:rPr>
              <a:t>nly relying on perturbed graph to learn attention coefficients is not enough. Instead,</a:t>
            </a:r>
            <a:r>
              <a:rPr lang="en-US" altLang="zh-CN" sz="1200" baseline="0" dirty="0">
                <a:solidFill>
                  <a:schemeClr val="tx1"/>
                </a:solidFill>
              </a:rPr>
              <a:t> more clean graph from the similar domain should be exploited. One of the intuitions behind this idea is that there do exist tons of clean graph in the similar domain. For example, there exist tons of similar social networks from Facebook and Twitter, and lots of </a:t>
            </a:r>
            <a:r>
              <a:rPr lang="en-US" altLang="zh-CN" sz="1200" baseline="0" dirty="0" err="1">
                <a:solidFill>
                  <a:schemeClr val="tx1"/>
                </a:solidFill>
              </a:rPr>
              <a:t>rievew</a:t>
            </a:r>
            <a:r>
              <a:rPr lang="en-US" altLang="zh-CN" sz="1200" baseline="0" dirty="0">
                <a:solidFill>
                  <a:schemeClr val="tx1"/>
                </a:solidFill>
              </a:rPr>
              <a:t> graphs from yelp and foursquare. With so many similar clean graphs, it is very natural for us to turn to transfer learning and meta learning to leverage these information.</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177</a:t>
            </a:fld>
            <a:endParaRPr lang="en-US"/>
          </a:p>
        </p:txBody>
      </p:sp>
    </p:spTree>
    <p:extLst>
      <p:ext uri="{BB962C8B-B14F-4D97-AF65-F5344CB8AC3E}">
        <p14:creationId xmlns:p14="http://schemas.microsoft.com/office/powerpoint/2010/main" val="1631991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 take a closer look at the</a:t>
            </a:r>
            <a:r>
              <a:rPr kumimoji="1" lang="en-US" altLang="zh-CN" baseline="0" dirty="0"/>
              <a:t> framework of PA-GNN. Given a poisoned graph, PA-GNN first find some clean graphs from the similar domain, and then perturb them. Then a graph attention model is trained based on these perturbed graphs, Next, transfer leaning or meta-learning techniques are applied to transfer the knowledge from theses similar graphs to the poisoned graph G. Finally, a specific robust GNN for the poisoned graph can be </a:t>
            </a:r>
            <a:r>
              <a:rPr kumimoji="1" lang="en-US" altLang="zh-CN" baseline="0" dirty="0" err="1"/>
              <a:t>fintuned</a:t>
            </a:r>
            <a:r>
              <a:rPr kumimoji="1" lang="en-US" altLang="zh-CN" baseline="0" dirty="0"/>
              <a:t> from the general graph attention model.</a:t>
            </a:r>
          </a:p>
          <a:p>
            <a:endParaRPr kumimoji="1" lang="en-US" altLang="zh-CN" baseline="0" dirty="0"/>
          </a:p>
          <a:p>
            <a:r>
              <a:rPr kumimoji="1" lang="en-US" altLang="zh-CN" baseline="0" dirty="0"/>
              <a:t>This is the last algorithm we discussed today. </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178</a:t>
            </a:fld>
            <a:endParaRPr lang="zh-CN" altLang="en-US"/>
          </a:p>
        </p:txBody>
      </p:sp>
    </p:spTree>
    <p:extLst>
      <p:ext uri="{BB962C8B-B14F-4D97-AF65-F5344CB8AC3E}">
        <p14:creationId xmlns:p14="http://schemas.microsoft.com/office/powerpoint/2010/main" val="610893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for the robustness of GNNs. Next we will cover another advanced topic, deeper GNNs.</a:t>
            </a:r>
          </a:p>
        </p:txBody>
      </p:sp>
      <p:sp>
        <p:nvSpPr>
          <p:cNvPr id="4" name="Slide Number Placeholder 3"/>
          <p:cNvSpPr>
            <a:spLocks noGrp="1"/>
          </p:cNvSpPr>
          <p:nvPr>
            <p:ph type="sldNum" sz="quarter" idx="5"/>
          </p:nvPr>
        </p:nvSpPr>
        <p:spPr/>
        <p:txBody>
          <a:bodyPr/>
          <a:lstStyle/>
          <a:p>
            <a:fld id="{B66C7611-18C6-6349-AE9F-B0E5D90C45BA}" type="slidenum">
              <a:rPr lang="en-US" smtClean="0"/>
              <a:t>179</a:t>
            </a:fld>
            <a:endParaRPr lang="en-US"/>
          </a:p>
        </p:txBody>
      </p:sp>
    </p:spTree>
    <p:extLst>
      <p:ext uri="{BB962C8B-B14F-4D97-AF65-F5344CB8AC3E}">
        <p14:creationId xmlns:p14="http://schemas.microsoft.com/office/powerpoint/2010/main" val="1938278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that, you may have the question, why do we need to enable Deep GNNs. The reasons are twofold: first, deep GNNs can enable larger receptive field. If we apply one graph  convolutional layer on this graph, for the orange node, we can capture the information from its 1st-hop neighbors. If we apply two layers, we can capture the second-hop information; and if we apply more layers, we will get a more global information from the graph. And such information can be helpful for downstream tasks. The second motivation for developing deep GNNs is that we can have a larger model capacity which can learn a more complex function for the underlying data. However, developing deep GNNs is not easy.</a:t>
            </a:r>
          </a:p>
        </p:txBody>
      </p:sp>
      <p:sp>
        <p:nvSpPr>
          <p:cNvPr id="4" name="Slide Number Placeholder 3"/>
          <p:cNvSpPr>
            <a:spLocks noGrp="1"/>
          </p:cNvSpPr>
          <p:nvPr>
            <p:ph type="sldNum" sz="quarter" idx="5"/>
          </p:nvPr>
        </p:nvSpPr>
        <p:spPr/>
        <p:txBody>
          <a:bodyPr/>
          <a:lstStyle/>
          <a:p>
            <a:fld id="{B66C7611-18C6-6349-AE9F-B0E5D90C45BA}" type="slidenum">
              <a:rPr lang="en-US" smtClean="0"/>
              <a:t>180</a:t>
            </a:fld>
            <a:endParaRPr lang="en-US"/>
          </a:p>
        </p:txBody>
      </p:sp>
    </p:spTree>
    <p:extLst>
      <p:ext uri="{BB962C8B-B14F-4D97-AF65-F5344CB8AC3E}">
        <p14:creationId xmlns:p14="http://schemas.microsoft.com/office/powerpoint/2010/main" val="4161955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increase the number of depth in GNNs, we will find that the performance of vanilla GNNs without residual connection will drop rapidly. Even with residual connection, the best performance is achieved by the shallow GNNs. And usually the depth is 2 to 5.</a:t>
            </a:r>
          </a:p>
        </p:txBody>
      </p:sp>
      <p:sp>
        <p:nvSpPr>
          <p:cNvPr id="4" name="Slide Number Placeholder 3"/>
          <p:cNvSpPr>
            <a:spLocks noGrp="1"/>
          </p:cNvSpPr>
          <p:nvPr>
            <p:ph type="sldNum" sz="quarter" idx="5"/>
          </p:nvPr>
        </p:nvSpPr>
        <p:spPr/>
        <p:txBody>
          <a:bodyPr/>
          <a:lstStyle/>
          <a:p>
            <a:fld id="{B66C7611-18C6-6349-AE9F-B0E5D90C45BA}" type="slidenum">
              <a:rPr lang="en-US" smtClean="0"/>
              <a:t>181</a:t>
            </a:fld>
            <a:endParaRPr lang="en-US"/>
          </a:p>
        </p:txBody>
      </p:sp>
    </p:spTree>
    <p:extLst>
      <p:ext uri="{BB962C8B-B14F-4D97-AF65-F5344CB8AC3E}">
        <p14:creationId xmlns:p14="http://schemas.microsoft.com/office/powerpoint/2010/main" val="14946685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performance degradation, one important cause is called over-smoothing. Basically, if we stack many GNN layers, the node </a:t>
            </a:r>
            <a:r>
              <a:rPr lang="en-US" dirty="0" err="1"/>
              <a:t>represnetation</a:t>
            </a:r>
            <a:r>
              <a:rPr lang="en-US" dirty="0"/>
              <a:t> will finally become inseparable. As shown in this figure,  there are two classes with different colors. When the depth of GNN is 2, the representation are clearly </a:t>
            </a:r>
            <a:r>
              <a:rPr lang="en-US" dirty="0" err="1"/>
              <a:t>seperable</a:t>
            </a:r>
            <a:r>
              <a:rPr lang="en-US" dirty="0"/>
              <a:t>. </a:t>
            </a:r>
            <a:r>
              <a:rPr lang="en-US" dirty="0" err="1"/>
              <a:t>However,when</a:t>
            </a:r>
            <a:r>
              <a:rPr lang="en-US" dirty="0"/>
              <a:t> the depth goes to 5, the two classes have similar </a:t>
            </a:r>
            <a:r>
              <a:rPr lang="en-US" dirty="0" err="1"/>
              <a:t>represenations</a:t>
            </a:r>
            <a:r>
              <a:rPr lang="en-US" dirty="0"/>
              <a:t> and we cannot separate them any more.  And we call this </a:t>
            </a:r>
            <a:r>
              <a:rPr lang="en-US" dirty="0" err="1"/>
              <a:t>pheonoten</a:t>
            </a:r>
            <a:r>
              <a:rPr lang="en-US" dirty="0"/>
              <a:t>, the over-smoothing issue.</a:t>
            </a:r>
          </a:p>
        </p:txBody>
      </p:sp>
      <p:sp>
        <p:nvSpPr>
          <p:cNvPr id="4" name="Slide Number Placeholder 3"/>
          <p:cNvSpPr>
            <a:spLocks noGrp="1"/>
          </p:cNvSpPr>
          <p:nvPr>
            <p:ph type="sldNum" sz="quarter" idx="5"/>
          </p:nvPr>
        </p:nvSpPr>
        <p:spPr/>
        <p:txBody>
          <a:bodyPr/>
          <a:lstStyle/>
          <a:p>
            <a:fld id="{B66C7611-18C6-6349-AE9F-B0E5D90C45BA}" type="slidenum">
              <a:rPr lang="en-US" smtClean="0"/>
              <a:t>182</a:t>
            </a:fld>
            <a:endParaRPr lang="en-US"/>
          </a:p>
        </p:txBody>
      </p:sp>
    </p:spTree>
    <p:extLst>
      <p:ext uri="{BB962C8B-B14F-4D97-AF65-F5344CB8AC3E}">
        <p14:creationId xmlns:p14="http://schemas.microsoft.com/office/powerpoint/2010/main" val="40155003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cause of the </a:t>
            </a:r>
            <a:r>
              <a:rPr lang="en-US" dirty="0" err="1"/>
              <a:t>oversmoothing</a:t>
            </a:r>
            <a:r>
              <a:rPr lang="en-US" dirty="0"/>
              <a:t> issue is the propagation or </a:t>
            </a:r>
            <a:r>
              <a:rPr lang="en-US" dirty="0" err="1"/>
              <a:t>aggreagation</a:t>
            </a:r>
            <a:r>
              <a:rPr lang="en-US" dirty="0"/>
              <a:t> process of GNNs. We have the following the theorem to show that multiple </a:t>
            </a:r>
            <a:r>
              <a:rPr lang="en-US" dirty="0" err="1"/>
              <a:t>propgation</a:t>
            </a:r>
            <a:r>
              <a:rPr lang="en-US" dirty="0"/>
              <a:t> makes </a:t>
            </a:r>
            <a:r>
              <a:rPr lang="en-US" dirty="0" err="1"/>
              <a:t>represnetation</a:t>
            </a:r>
            <a:r>
              <a:rPr lang="en-US" dirty="0"/>
              <a:t> inseparable. Specifically, in a....given .. , if we apply the propagation process on the node features for K, when K is approaching , the resulted feature will always be propagational to the first eigenvector of the </a:t>
            </a:r>
            <a:r>
              <a:rPr lang="en-US" dirty="0" err="1"/>
              <a:t>propgation</a:t>
            </a:r>
            <a:r>
              <a:rPr lang="en-US" dirty="0"/>
              <a:t> matrix P.</a:t>
            </a:r>
          </a:p>
        </p:txBody>
      </p:sp>
      <p:sp>
        <p:nvSpPr>
          <p:cNvPr id="4" name="Slide Number Placeholder 3"/>
          <p:cNvSpPr>
            <a:spLocks noGrp="1"/>
          </p:cNvSpPr>
          <p:nvPr>
            <p:ph type="sldNum" sz="quarter" idx="5"/>
          </p:nvPr>
        </p:nvSpPr>
        <p:spPr/>
        <p:txBody>
          <a:bodyPr/>
          <a:lstStyle/>
          <a:p>
            <a:fld id="{B66C7611-18C6-6349-AE9F-B0E5D90C45BA}" type="slidenum">
              <a:rPr lang="en-US" smtClean="0"/>
              <a:t>183</a:t>
            </a:fld>
            <a:endParaRPr lang="en-US"/>
          </a:p>
        </p:txBody>
      </p:sp>
    </p:spTree>
    <p:extLst>
      <p:ext uri="{BB962C8B-B14F-4D97-AF65-F5344CB8AC3E}">
        <p14:creationId xmlns:p14="http://schemas.microsoft.com/office/powerpoint/2010/main" val="30207276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categorized the existing methods into four categories. They are normalization methods, </a:t>
            </a:r>
            <a:r>
              <a:rPr lang="en-US" dirty="0" err="1"/>
              <a:t>xxx,xxx,xx</a:t>
            </a:r>
            <a:r>
              <a:rPr lang="en-US" dirty="0"/>
              <a:t>. </a:t>
            </a:r>
          </a:p>
        </p:txBody>
      </p:sp>
      <p:sp>
        <p:nvSpPr>
          <p:cNvPr id="4" name="Slide Number Placeholder 3"/>
          <p:cNvSpPr>
            <a:spLocks noGrp="1"/>
          </p:cNvSpPr>
          <p:nvPr>
            <p:ph type="sldNum" sz="quarter" idx="5"/>
          </p:nvPr>
        </p:nvSpPr>
        <p:spPr/>
        <p:txBody>
          <a:bodyPr/>
          <a:lstStyle/>
          <a:p>
            <a:fld id="{B66C7611-18C6-6349-AE9F-B0E5D90C45BA}" type="slidenum">
              <a:rPr lang="en-US" smtClean="0"/>
              <a:t>184</a:t>
            </a:fld>
            <a:endParaRPr lang="en-US"/>
          </a:p>
        </p:txBody>
      </p:sp>
    </p:spTree>
    <p:extLst>
      <p:ext uri="{BB962C8B-B14F-4D97-AF65-F5344CB8AC3E}">
        <p14:creationId xmlns:p14="http://schemas.microsoft.com/office/powerpoint/2010/main" val="1615119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Keep the total pairwise distance (TPD) as a constant. The </a:t>
            </a:r>
            <a:r>
              <a:rPr lang="en-US" dirty="0" err="1">
                <a:solidFill>
                  <a:schemeClr val="tx1"/>
                </a:solidFill>
              </a:rPr>
              <a:t>totral</a:t>
            </a:r>
            <a:r>
              <a:rPr lang="en-US" dirty="0">
                <a:solidFill>
                  <a:schemeClr val="tx1"/>
                </a:solidFill>
              </a:rPr>
              <a:t> pairwise distance can be decomposed into two components in the following way. And what we need to do is make these two terms constant. For the first term, we can use the the sum of the l2 norm for all the </a:t>
            </a:r>
            <a:r>
              <a:rPr lang="en-US" dirty="0" err="1">
                <a:solidFill>
                  <a:schemeClr val="tx1"/>
                </a:solidFill>
              </a:rPr>
              <a:t>x_i</a:t>
            </a:r>
            <a:r>
              <a:rPr lang="en-US" dirty="0">
                <a:solidFill>
                  <a:schemeClr val="tx1"/>
                </a:solidFill>
              </a:rPr>
              <a:t> to divide </a:t>
            </a:r>
            <a:r>
              <a:rPr lang="en-US" dirty="0" err="1">
                <a:solidFill>
                  <a:schemeClr val="tx1"/>
                </a:solidFill>
              </a:rPr>
              <a:t>x_i</a:t>
            </a:r>
            <a:r>
              <a:rPr lang="en-US" dirty="0">
                <a:solidFill>
                  <a:schemeClr val="tx1"/>
                </a:solidFill>
              </a:rPr>
              <a:t>; for the second term, we can just subtract the mean value of </a:t>
            </a:r>
            <a:r>
              <a:rPr lang="en-US" dirty="0" err="1">
                <a:solidFill>
                  <a:schemeClr val="tx1"/>
                </a:solidFill>
              </a:rPr>
              <a:t>th</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B66C7611-18C6-6349-AE9F-B0E5D90C45BA}" type="slidenum">
              <a:rPr lang="en-US" smtClean="0"/>
              <a:t>185</a:t>
            </a:fld>
            <a:endParaRPr lang="en-US"/>
          </a:p>
        </p:txBody>
      </p:sp>
    </p:spTree>
    <p:extLst>
      <p:ext uri="{BB962C8B-B14F-4D97-AF65-F5344CB8AC3E}">
        <p14:creationId xmlns:p14="http://schemas.microsoft.com/office/powerpoint/2010/main" val="24952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11</a:t>
            </a:fld>
            <a:endParaRPr lang="en-US"/>
          </a:p>
        </p:txBody>
      </p:sp>
    </p:spTree>
    <p:extLst>
      <p:ext uri="{BB962C8B-B14F-4D97-AF65-F5344CB8AC3E}">
        <p14:creationId xmlns:p14="http://schemas.microsoft.com/office/powerpoint/2010/main" val="3641428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6C7611-18C6-6349-AE9F-B0E5D90C45BA}" type="slidenum">
              <a:rPr lang="en-US" smtClean="0"/>
              <a:t>186</a:t>
            </a:fld>
            <a:endParaRPr lang="en-US"/>
          </a:p>
        </p:txBody>
      </p:sp>
    </p:spTree>
    <p:extLst>
      <p:ext uri="{BB962C8B-B14F-4D97-AF65-F5344CB8AC3E}">
        <p14:creationId xmlns:p14="http://schemas.microsoft.com/office/powerpoint/2010/main" val="652153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performance of GCNII does not drop with the increase of depth. Instead, larger number of layers boost its performance. Which demonstrates the importance of enabling deep GNNs to have larger receptive filed and larger capacity.</a:t>
            </a:r>
          </a:p>
        </p:txBody>
      </p:sp>
      <p:sp>
        <p:nvSpPr>
          <p:cNvPr id="4" name="Slide Number Placeholder 3"/>
          <p:cNvSpPr>
            <a:spLocks noGrp="1"/>
          </p:cNvSpPr>
          <p:nvPr>
            <p:ph type="sldNum" sz="quarter" idx="5"/>
          </p:nvPr>
        </p:nvSpPr>
        <p:spPr/>
        <p:txBody>
          <a:bodyPr/>
          <a:lstStyle/>
          <a:p>
            <a:fld id="{B66C7611-18C6-6349-AE9F-B0E5D90C45BA}" type="slidenum">
              <a:rPr lang="en-US" smtClean="0"/>
              <a:t>190</a:t>
            </a:fld>
            <a:endParaRPr lang="en-US"/>
          </a:p>
        </p:txBody>
      </p:sp>
    </p:spTree>
    <p:extLst>
      <p:ext uri="{BB962C8B-B14F-4D97-AF65-F5344CB8AC3E}">
        <p14:creationId xmlns:p14="http://schemas.microsoft.com/office/powerpoint/2010/main" val="4201387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Till here, we have covered the important contents in deep GNN; next I will pass the baton to Tyler</a:t>
            </a:r>
            <a:r>
              <a:rPr lang="zh-CN" altLang="en-US" dirty="0"/>
              <a:t> </a:t>
            </a:r>
            <a:r>
              <a:rPr lang="en-US" altLang="zh-CN" dirty="0"/>
              <a:t>and he will introduce the topics on self-supervised and scalable GNNs.</a:t>
            </a:r>
            <a:endParaRPr lang="en-US" dirty="0"/>
          </a:p>
          <a:p>
            <a:endParaRPr lang="en-US" dirty="0"/>
          </a:p>
        </p:txBody>
      </p:sp>
      <p:sp>
        <p:nvSpPr>
          <p:cNvPr id="4" name="Slide Number Placeholder 3"/>
          <p:cNvSpPr>
            <a:spLocks noGrp="1"/>
          </p:cNvSpPr>
          <p:nvPr>
            <p:ph type="sldNum" sz="quarter" idx="5"/>
          </p:nvPr>
        </p:nvSpPr>
        <p:spPr/>
        <p:txBody>
          <a:bodyPr/>
          <a:lstStyle/>
          <a:p>
            <a:fld id="{B66C7611-18C6-6349-AE9F-B0E5D90C45BA}" type="slidenum">
              <a:rPr lang="en-US" smtClean="0"/>
              <a:t>192</a:t>
            </a:fld>
            <a:endParaRPr lang="en-US"/>
          </a:p>
        </p:txBody>
      </p:sp>
    </p:spTree>
    <p:extLst>
      <p:ext uri="{BB962C8B-B14F-4D97-AF65-F5344CB8AC3E}">
        <p14:creationId xmlns:p14="http://schemas.microsoft.com/office/powerpoint/2010/main" val="2687103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219</a:t>
            </a:fld>
            <a:endParaRPr lang="en-US"/>
          </a:p>
        </p:txBody>
      </p:sp>
    </p:spTree>
    <p:extLst>
      <p:ext uri="{BB962C8B-B14F-4D97-AF65-F5344CB8AC3E}">
        <p14:creationId xmlns:p14="http://schemas.microsoft.com/office/powerpoint/2010/main" val="3037137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220</a:t>
            </a:fld>
            <a:endParaRPr lang="en-US"/>
          </a:p>
        </p:txBody>
      </p:sp>
    </p:spTree>
    <p:extLst>
      <p:ext uri="{BB962C8B-B14F-4D97-AF65-F5344CB8AC3E}">
        <p14:creationId xmlns:p14="http://schemas.microsoft.com/office/powerpoint/2010/main" val="42755056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226</a:t>
            </a:fld>
            <a:endParaRPr lang="en-US"/>
          </a:p>
        </p:txBody>
      </p:sp>
    </p:spTree>
    <p:extLst>
      <p:ext uri="{BB962C8B-B14F-4D97-AF65-F5344CB8AC3E}">
        <p14:creationId xmlns:p14="http://schemas.microsoft.com/office/powerpoint/2010/main" val="7184295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227</a:t>
            </a:fld>
            <a:endParaRPr lang="en-US"/>
          </a:p>
        </p:txBody>
      </p:sp>
    </p:spTree>
    <p:extLst>
      <p:ext uri="{BB962C8B-B14F-4D97-AF65-F5344CB8AC3E}">
        <p14:creationId xmlns:p14="http://schemas.microsoft.com/office/powerpoint/2010/main" val="123406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228</a:t>
            </a:fld>
            <a:endParaRPr lang="en-US"/>
          </a:p>
        </p:txBody>
      </p:sp>
    </p:spTree>
    <p:extLst>
      <p:ext uri="{BB962C8B-B14F-4D97-AF65-F5344CB8AC3E}">
        <p14:creationId xmlns:p14="http://schemas.microsoft.com/office/powerpoint/2010/main" val="6533075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229</a:t>
            </a:fld>
            <a:endParaRPr lang="en-US"/>
          </a:p>
        </p:txBody>
      </p:sp>
    </p:spTree>
    <p:extLst>
      <p:ext uri="{BB962C8B-B14F-4D97-AF65-F5344CB8AC3E}">
        <p14:creationId xmlns:p14="http://schemas.microsoft.com/office/powerpoint/2010/main" val="13038797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230</a:t>
            </a:fld>
            <a:endParaRPr lang="en-US"/>
          </a:p>
        </p:txBody>
      </p:sp>
    </p:spTree>
    <p:extLst>
      <p:ext uri="{BB962C8B-B14F-4D97-AF65-F5344CB8AC3E}">
        <p14:creationId xmlns:p14="http://schemas.microsoft.com/office/powerpoint/2010/main" val="2882022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12</a:t>
            </a:fld>
            <a:endParaRPr lang="en-US"/>
          </a:p>
        </p:txBody>
      </p:sp>
    </p:spTree>
    <p:extLst>
      <p:ext uri="{BB962C8B-B14F-4D97-AF65-F5344CB8AC3E}">
        <p14:creationId xmlns:p14="http://schemas.microsoft.com/office/powerpoint/2010/main" val="6472029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231</a:t>
            </a:fld>
            <a:endParaRPr lang="en-US"/>
          </a:p>
        </p:txBody>
      </p:sp>
    </p:spTree>
    <p:extLst>
      <p:ext uri="{BB962C8B-B14F-4D97-AF65-F5344CB8AC3E}">
        <p14:creationId xmlns:p14="http://schemas.microsoft.com/office/powerpoint/2010/main" val="817772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232</a:t>
            </a:fld>
            <a:endParaRPr lang="en-US"/>
          </a:p>
        </p:txBody>
      </p:sp>
    </p:spTree>
    <p:extLst>
      <p:ext uri="{BB962C8B-B14F-4D97-AF65-F5344CB8AC3E}">
        <p14:creationId xmlns:p14="http://schemas.microsoft.com/office/powerpoint/2010/main" val="15960099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233</a:t>
            </a:fld>
            <a:endParaRPr lang="en-US"/>
          </a:p>
        </p:txBody>
      </p:sp>
    </p:spTree>
    <p:extLst>
      <p:ext uri="{BB962C8B-B14F-4D97-AF65-F5344CB8AC3E}">
        <p14:creationId xmlns:p14="http://schemas.microsoft.com/office/powerpoint/2010/main" val="33946651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234</a:t>
            </a:fld>
            <a:endParaRPr lang="en-US"/>
          </a:p>
        </p:txBody>
      </p:sp>
    </p:spTree>
    <p:extLst>
      <p:ext uri="{BB962C8B-B14F-4D97-AF65-F5344CB8AC3E}">
        <p14:creationId xmlns:p14="http://schemas.microsoft.com/office/powerpoint/2010/main" val="42404834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235</a:t>
            </a:fld>
            <a:endParaRPr lang="en-US"/>
          </a:p>
        </p:txBody>
      </p:sp>
    </p:spTree>
    <p:extLst>
      <p:ext uri="{BB962C8B-B14F-4D97-AF65-F5344CB8AC3E}">
        <p14:creationId xmlns:p14="http://schemas.microsoft.com/office/powerpoint/2010/main" val="17242360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238</a:t>
            </a:fld>
            <a:endParaRPr lang="en-US"/>
          </a:p>
        </p:txBody>
      </p:sp>
    </p:spTree>
    <p:extLst>
      <p:ext uri="{BB962C8B-B14F-4D97-AF65-F5344CB8AC3E}">
        <p14:creationId xmlns:p14="http://schemas.microsoft.com/office/powerpoint/2010/main" val="30357607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241</a:t>
            </a:fld>
            <a:endParaRPr lang="en-US"/>
          </a:p>
        </p:txBody>
      </p:sp>
    </p:spTree>
    <p:extLst>
      <p:ext uri="{BB962C8B-B14F-4D97-AF65-F5344CB8AC3E}">
        <p14:creationId xmlns:p14="http://schemas.microsoft.com/office/powerpoint/2010/main" val="25528960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244</a:t>
            </a:fld>
            <a:endParaRPr lang="en-US"/>
          </a:p>
        </p:txBody>
      </p:sp>
    </p:spTree>
    <p:extLst>
      <p:ext uri="{BB962C8B-B14F-4D97-AF65-F5344CB8AC3E}">
        <p14:creationId xmlns:p14="http://schemas.microsoft.com/office/powerpoint/2010/main" val="36654643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245</a:t>
            </a:fld>
            <a:endParaRPr lang="en-US"/>
          </a:p>
        </p:txBody>
      </p:sp>
    </p:spTree>
    <p:extLst>
      <p:ext uri="{BB962C8B-B14F-4D97-AF65-F5344CB8AC3E}">
        <p14:creationId xmlns:p14="http://schemas.microsoft.com/office/powerpoint/2010/main" val="42558574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246</a:t>
            </a:fld>
            <a:endParaRPr lang="en-US"/>
          </a:p>
        </p:txBody>
      </p:sp>
    </p:spTree>
    <p:extLst>
      <p:ext uri="{BB962C8B-B14F-4D97-AF65-F5344CB8AC3E}">
        <p14:creationId xmlns:p14="http://schemas.microsoft.com/office/powerpoint/2010/main" val="327091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37</a:t>
            </a:fld>
            <a:endParaRPr lang="en-US"/>
          </a:p>
        </p:txBody>
      </p:sp>
    </p:spTree>
    <p:extLst>
      <p:ext uri="{BB962C8B-B14F-4D97-AF65-F5344CB8AC3E}">
        <p14:creationId xmlns:p14="http://schemas.microsoft.com/office/powerpoint/2010/main" val="36497469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248</a:t>
            </a:fld>
            <a:endParaRPr lang="en-US"/>
          </a:p>
        </p:txBody>
      </p:sp>
    </p:spTree>
    <p:extLst>
      <p:ext uri="{BB962C8B-B14F-4D97-AF65-F5344CB8AC3E}">
        <p14:creationId xmlns:p14="http://schemas.microsoft.com/office/powerpoint/2010/main" val="18486002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249</a:t>
            </a:fld>
            <a:endParaRPr lang="en-US"/>
          </a:p>
        </p:txBody>
      </p:sp>
    </p:spTree>
    <p:extLst>
      <p:ext uri="{BB962C8B-B14F-4D97-AF65-F5344CB8AC3E}">
        <p14:creationId xmlns:p14="http://schemas.microsoft.com/office/powerpoint/2010/main" val="10111328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250</a:t>
            </a:fld>
            <a:endParaRPr lang="en-US"/>
          </a:p>
        </p:txBody>
      </p:sp>
    </p:spTree>
    <p:extLst>
      <p:ext uri="{BB962C8B-B14F-4D97-AF65-F5344CB8AC3E}">
        <p14:creationId xmlns:p14="http://schemas.microsoft.com/office/powerpoint/2010/main" val="3675459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273</a:t>
            </a:fld>
            <a:endParaRPr lang="en-US"/>
          </a:p>
        </p:txBody>
      </p:sp>
    </p:spTree>
    <p:extLst>
      <p:ext uri="{BB962C8B-B14F-4D97-AF65-F5344CB8AC3E}">
        <p14:creationId xmlns:p14="http://schemas.microsoft.com/office/powerpoint/2010/main" val="1250707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274</a:t>
            </a:fld>
            <a:endParaRPr lang="en-US"/>
          </a:p>
        </p:txBody>
      </p:sp>
    </p:spTree>
    <p:extLst>
      <p:ext uri="{BB962C8B-B14F-4D97-AF65-F5344CB8AC3E}">
        <p14:creationId xmlns:p14="http://schemas.microsoft.com/office/powerpoint/2010/main" val="15606587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275</a:t>
            </a:fld>
            <a:endParaRPr lang="en-US"/>
          </a:p>
        </p:txBody>
      </p:sp>
    </p:spTree>
    <p:extLst>
      <p:ext uri="{BB962C8B-B14F-4D97-AF65-F5344CB8AC3E}">
        <p14:creationId xmlns:p14="http://schemas.microsoft.com/office/powerpoint/2010/main" val="3802108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276</a:t>
            </a:fld>
            <a:endParaRPr lang="en-US"/>
          </a:p>
        </p:txBody>
      </p:sp>
    </p:spTree>
    <p:extLst>
      <p:ext uri="{BB962C8B-B14F-4D97-AF65-F5344CB8AC3E}">
        <p14:creationId xmlns:p14="http://schemas.microsoft.com/office/powerpoint/2010/main" val="4267804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277</a:t>
            </a:fld>
            <a:endParaRPr lang="en-US"/>
          </a:p>
        </p:txBody>
      </p:sp>
    </p:spTree>
    <p:extLst>
      <p:ext uri="{BB962C8B-B14F-4D97-AF65-F5344CB8AC3E}">
        <p14:creationId xmlns:p14="http://schemas.microsoft.com/office/powerpoint/2010/main" val="778622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B417DD-1FF3-BD4D-8265-B310C2CF8F65}" type="slidenum">
              <a:rPr lang="en-US" smtClean="0"/>
              <a:t>278</a:t>
            </a:fld>
            <a:endParaRPr lang="en-US"/>
          </a:p>
        </p:txBody>
      </p:sp>
    </p:spTree>
    <p:extLst>
      <p:ext uri="{BB962C8B-B14F-4D97-AF65-F5344CB8AC3E}">
        <p14:creationId xmlns:p14="http://schemas.microsoft.com/office/powerpoint/2010/main" val="36586517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287</a:t>
            </a:fld>
            <a:endParaRPr lang="en-US"/>
          </a:p>
        </p:txBody>
      </p:sp>
    </p:spTree>
    <p:extLst>
      <p:ext uri="{BB962C8B-B14F-4D97-AF65-F5344CB8AC3E}">
        <p14:creationId xmlns:p14="http://schemas.microsoft.com/office/powerpoint/2010/main" val="401165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Hi everyone,</a:t>
            </a:r>
            <a:r>
              <a:rPr kumimoji="1" lang="en-US" altLang="zh-CN" baseline="0" dirty="0"/>
              <a:t> I am </a:t>
            </a:r>
            <a:r>
              <a:rPr kumimoji="1" lang="en-US" altLang="zh-CN" baseline="0" dirty="0" err="1"/>
              <a:t>Yiqi</a:t>
            </a:r>
            <a:r>
              <a:rPr kumimoji="1" lang="en-US" altLang="zh-CN" baseline="0" dirty="0"/>
              <a:t>, a PhD student from Michigan State University. It’s my great pleasure to be here with you. My lab mate, Yao, has just given a great introduction about the foundation of Graph and Graph Neural Network. Next, I am going to talk about the robustness of GNN, a very  interesting topic which has drawn great attention in the field of data mining and machine learning. </a:t>
            </a:r>
            <a:endParaRPr kumimoji="1" lang="zh-CN" altLang="en-US" dirty="0"/>
          </a:p>
        </p:txBody>
      </p:sp>
      <p:sp>
        <p:nvSpPr>
          <p:cNvPr id="4" name="幻灯片编号占位符 3"/>
          <p:cNvSpPr>
            <a:spLocks noGrp="1"/>
          </p:cNvSpPr>
          <p:nvPr>
            <p:ph type="sldNum" sz="quarter" idx="10"/>
          </p:nvPr>
        </p:nvSpPr>
        <p:spPr/>
        <p:txBody>
          <a:bodyPr/>
          <a:lstStyle/>
          <a:p>
            <a:fld id="{7648331A-A77C-4FC3-99CF-1F81AD339A94}" type="slidenum">
              <a:rPr lang="zh-CN" altLang="en-US" smtClean="0"/>
              <a:t>135</a:t>
            </a:fld>
            <a:endParaRPr lang="zh-CN" altLang="en-US"/>
          </a:p>
        </p:txBody>
      </p:sp>
    </p:spTree>
    <p:extLst>
      <p:ext uri="{BB962C8B-B14F-4D97-AF65-F5344CB8AC3E}">
        <p14:creationId xmlns:p14="http://schemas.microsoft.com/office/powerpoint/2010/main" val="34906476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291</a:t>
            </a:fld>
            <a:endParaRPr lang="en-US"/>
          </a:p>
        </p:txBody>
      </p:sp>
    </p:spTree>
    <p:extLst>
      <p:ext uri="{BB962C8B-B14F-4D97-AF65-F5344CB8AC3E}">
        <p14:creationId xmlns:p14="http://schemas.microsoft.com/office/powerpoint/2010/main" val="2075478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59EA-096A-814F-9A58-51216FDC7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7F63B5-6E70-194A-9B1B-F050F6484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8AE6A7-C1A2-3444-9752-08049F120063}"/>
              </a:ext>
            </a:extLst>
          </p:cNvPr>
          <p:cNvSpPr>
            <a:spLocks noGrp="1"/>
          </p:cNvSpPr>
          <p:nvPr>
            <p:ph type="dt" sz="half" idx="10"/>
          </p:nvPr>
        </p:nvSpPr>
        <p:spPr/>
        <p:txBody>
          <a:bodyPr/>
          <a:lstStyle/>
          <a:p>
            <a:fld id="{652F1C41-EFE5-C44C-A999-1875C4A4AEC6}" type="datetime1">
              <a:rPr lang="en-US" smtClean="0"/>
              <a:t>1/29/21</a:t>
            </a:fld>
            <a:endParaRPr lang="en-US"/>
          </a:p>
        </p:txBody>
      </p:sp>
      <p:sp>
        <p:nvSpPr>
          <p:cNvPr id="5" name="Footer Placeholder 4">
            <a:extLst>
              <a:ext uri="{FF2B5EF4-FFF2-40B4-BE49-F238E27FC236}">
                <a16:creationId xmlns:a16="http://schemas.microsoft.com/office/drawing/2014/main" id="{4C5719F4-B024-5040-BEBB-B9BF92EDA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D28E9-973B-0B48-AB45-F87F7522A65D}"/>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398515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03DA-F0B8-F044-9802-59431565EA2F}"/>
              </a:ext>
            </a:extLst>
          </p:cNvPr>
          <p:cNvSpPr>
            <a:spLocks noGrp="1"/>
          </p:cNvSpPr>
          <p:nvPr>
            <p:ph type="title"/>
          </p:nvPr>
        </p:nvSpPr>
        <p:spPr>
          <a:xfrm>
            <a:off x="0" y="18255"/>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5070C0-D009-194F-877B-4FEFBE7FE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5D7AA-F153-9340-85A6-DD9FEAEB0FD8}"/>
              </a:ext>
            </a:extLst>
          </p:cNvPr>
          <p:cNvSpPr>
            <a:spLocks noGrp="1"/>
          </p:cNvSpPr>
          <p:nvPr>
            <p:ph type="dt" sz="half" idx="10"/>
          </p:nvPr>
        </p:nvSpPr>
        <p:spPr/>
        <p:txBody>
          <a:bodyPr/>
          <a:lstStyle/>
          <a:p>
            <a:fld id="{3217FD17-DB4B-9C44-8956-68F99BEEC6D3}" type="datetime1">
              <a:rPr lang="en-US" smtClean="0"/>
              <a:t>1/29/21</a:t>
            </a:fld>
            <a:endParaRPr lang="en-US"/>
          </a:p>
        </p:txBody>
      </p:sp>
      <p:sp>
        <p:nvSpPr>
          <p:cNvPr id="5" name="Footer Placeholder 4">
            <a:extLst>
              <a:ext uri="{FF2B5EF4-FFF2-40B4-BE49-F238E27FC236}">
                <a16:creationId xmlns:a16="http://schemas.microsoft.com/office/drawing/2014/main" id="{3CB794E3-5C3D-5446-ACFE-BB437363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BA0F1-E556-8047-8E94-71B726173F5F}"/>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87524857-39C5-F840-8A36-9C68BC297CBD}"/>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003460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93A61-CF7A-FD49-A0CC-5A9C15F8EA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463CE-086E-0746-A27C-71DD6957E5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786A0-60C2-3045-8450-A44D5AA1AD17}"/>
              </a:ext>
            </a:extLst>
          </p:cNvPr>
          <p:cNvSpPr>
            <a:spLocks noGrp="1"/>
          </p:cNvSpPr>
          <p:nvPr>
            <p:ph type="dt" sz="half" idx="10"/>
          </p:nvPr>
        </p:nvSpPr>
        <p:spPr/>
        <p:txBody>
          <a:bodyPr/>
          <a:lstStyle/>
          <a:p>
            <a:fld id="{E18EAB65-5FD3-1A41-9459-CE67F5BE913F}" type="datetime1">
              <a:rPr lang="en-US" smtClean="0"/>
              <a:t>1/29/21</a:t>
            </a:fld>
            <a:endParaRPr lang="en-US"/>
          </a:p>
        </p:txBody>
      </p:sp>
      <p:sp>
        <p:nvSpPr>
          <p:cNvPr id="5" name="Footer Placeholder 4">
            <a:extLst>
              <a:ext uri="{FF2B5EF4-FFF2-40B4-BE49-F238E27FC236}">
                <a16:creationId xmlns:a16="http://schemas.microsoft.com/office/drawing/2014/main" id="{F22C2F6D-239E-D64D-B787-766E40BB1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80546-228B-FB41-AD19-996E5191E594}"/>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9C951049-0109-8E4C-AEF7-C5057BB9B268}"/>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301420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3E9E-93C5-2D4A-B31E-AFCE224F80EF}"/>
              </a:ext>
            </a:extLst>
          </p:cNvPr>
          <p:cNvSpPr>
            <a:spLocks noGrp="1"/>
          </p:cNvSpPr>
          <p:nvPr>
            <p:ph type="title"/>
          </p:nvPr>
        </p:nvSpPr>
        <p:spPr>
          <a:xfrm>
            <a:off x="0" y="1825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B242FE7-478B-9C4E-B240-DA4352D82F3F}"/>
              </a:ext>
            </a:extLst>
          </p:cNvPr>
          <p:cNvSpPr>
            <a:spLocks noGrp="1"/>
          </p:cNvSpPr>
          <p:nvPr>
            <p:ph idx="1"/>
          </p:nvPr>
        </p:nvSpPr>
        <p:spPr/>
        <p:txBody>
          <a:bodyPr/>
          <a:lstStyle>
            <a:lvl1pPr marL="0" indent="0">
              <a:buNone/>
              <a:defRPr>
                <a:solidFill>
                  <a:srgbClr val="2665C5"/>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A11EFB-DDD3-4443-B311-07F2A995DF45}"/>
              </a:ext>
            </a:extLst>
          </p:cNvPr>
          <p:cNvSpPr>
            <a:spLocks noGrp="1"/>
          </p:cNvSpPr>
          <p:nvPr>
            <p:ph type="dt" sz="half" idx="10"/>
          </p:nvPr>
        </p:nvSpPr>
        <p:spPr/>
        <p:txBody>
          <a:bodyPr/>
          <a:lstStyle/>
          <a:p>
            <a:fld id="{F52010CB-6FCB-8B43-9374-1217DE8D5401}" type="datetime1">
              <a:rPr lang="en-US" smtClean="0"/>
              <a:t>1/29/21</a:t>
            </a:fld>
            <a:endParaRPr lang="en-US"/>
          </a:p>
        </p:txBody>
      </p:sp>
      <p:sp>
        <p:nvSpPr>
          <p:cNvPr id="5" name="Footer Placeholder 4">
            <a:extLst>
              <a:ext uri="{FF2B5EF4-FFF2-40B4-BE49-F238E27FC236}">
                <a16:creationId xmlns:a16="http://schemas.microsoft.com/office/drawing/2014/main" id="{9AB57E59-3549-4F4D-92E2-7F2C06889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69E22-6E6F-6643-BB3E-01ECCABF4220}"/>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307393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F1A2-7F7E-CA4E-A5D1-D2DC26B5BF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8080B0-7C45-1B4A-8130-5ECCA32679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C060ED-F6C4-7E40-8B1E-C5C43478C2AF}"/>
              </a:ext>
            </a:extLst>
          </p:cNvPr>
          <p:cNvSpPr>
            <a:spLocks noGrp="1"/>
          </p:cNvSpPr>
          <p:nvPr>
            <p:ph type="dt" sz="half" idx="10"/>
          </p:nvPr>
        </p:nvSpPr>
        <p:spPr/>
        <p:txBody>
          <a:bodyPr/>
          <a:lstStyle/>
          <a:p>
            <a:fld id="{134C4A62-096F-DF40-88B2-20949340E9A2}" type="datetime1">
              <a:rPr lang="en-US" smtClean="0"/>
              <a:t>1/29/21</a:t>
            </a:fld>
            <a:endParaRPr lang="en-US"/>
          </a:p>
        </p:txBody>
      </p:sp>
      <p:sp>
        <p:nvSpPr>
          <p:cNvPr id="5" name="Footer Placeholder 4">
            <a:extLst>
              <a:ext uri="{FF2B5EF4-FFF2-40B4-BE49-F238E27FC236}">
                <a16:creationId xmlns:a16="http://schemas.microsoft.com/office/drawing/2014/main" id="{5F12C29A-5FBC-5949-B1A0-7DE7589ED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9794A-4F13-1942-B9C3-930DDD04ECBB}"/>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E172EA2B-7403-CE4D-8E79-8A6413736A0C}"/>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76249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6B52-BFD3-1741-A364-E2334485A7EF}"/>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83B0774-A4D5-894C-A52F-DA63F5E61E62}"/>
              </a:ext>
            </a:extLst>
          </p:cNvPr>
          <p:cNvSpPr>
            <a:spLocks noGrp="1"/>
          </p:cNvSpPr>
          <p:nvPr>
            <p:ph sz="half" idx="1"/>
          </p:nvPr>
        </p:nvSpPr>
        <p:spPr>
          <a:xfrm>
            <a:off x="838200" y="1825625"/>
            <a:ext cx="5181600" cy="4351338"/>
          </a:xfrm>
        </p:spPr>
        <p:txBody>
          <a:bodyPr/>
          <a:lstStyle>
            <a:lvl1pPr marL="0" indent="0">
              <a:buNone/>
              <a:defRPr>
                <a:solidFill>
                  <a:schemeClr val="accent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E9F52A-BA0E-1C48-AC2E-DA32BA6EBDFD}"/>
              </a:ext>
            </a:extLst>
          </p:cNvPr>
          <p:cNvSpPr>
            <a:spLocks noGrp="1"/>
          </p:cNvSpPr>
          <p:nvPr>
            <p:ph sz="half" idx="2"/>
          </p:nvPr>
        </p:nvSpPr>
        <p:spPr>
          <a:xfrm>
            <a:off x="6172200" y="1825625"/>
            <a:ext cx="5181600" cy="4351338"/>
          </a:xfrm>
        </p:spPr>
        <p:txBody>
          <a:bodyPr/>
          <a:lstStyle>
            <a:lvl1pPr marL="0" indent="0">
              <a:buNone/>
              <a:defRPr>
                <a:solidFill>
                  <a:schemeClr val="accent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EDEA786-B02C-6B49-9FC1-64A350503F1A}"/>
              </a:ext>
            </a:extLst>
          </p:cNvPr>
          <p:cNvSpPr>
            <a:spLocks noGrp="1"/>
          </p:cNvSpPr>
          <p:nvPr>
            <p:ph type="dt" sz="half" idx="10"/>
          </p:nvPr>
        </p:nvSpPr>
        <p:spPr/>
        <p:txBody>
          <a:bodyPr/>
          <a:lstStyle/>
          <a:p>
            <a:fld id="{AAAB0130-22B4-CB4B-950E-B2B0D68EF3B4}" type="datetime1">
              <a:rPr lang="en-US" smtClean="0"/>
              <a:t>1/29/21</a:t>
            </a:fld>
            <a:endParaRPr lang="en-US"/>
          </a:p>
        </p:txBody>
      </p:sp>
      <p:sp>
        <p:nvSpPr>
          <p:cNvPr id="6" name="Footer Placeholder 5">
            <a:extLst>
              <a:ext uri="{FF2B5EF4-FFF2-40B4-BE49-F238E27FC236}">
                <a16:creationId xmlns:a16="http://schemas.microsoft.com/office/drawing/2014/main" id="{073C8B3A-3E9C-4A45-84CE-EDDD4089F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A617F-4C89-8548-9540-3FBB3E1E93B1}"/>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03E6BC11-01BA-6148-BB39-267D98C1B2DF}"/>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620388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D9BF-5FF0-5B4A-9D28-6429DC6B521F}"/>
              </a:ext>
            </a:extLst>
          </p:cNvPr>
          <p:cNvSpPr>
            <a:spLocks noGrp="1"/>
          </p:cNvSpPr>
          <p:nvPr>
            <p:ph type="title"/>
          </p:nvPr>
        </p:nvSpPr>
        <p:spPr>
          <a:xfrm>
            <a:off x="0" y="555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487589-4D7D-C643-AA8A-470488FC83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8ECA9B-693E-6744-9B87-CFEDD02509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4D4AF4-562A-2643-9895-C9D3692EA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AEB5C2-F521-2843-8528-C5A0E37C79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8AF60-4BBE-874D-928E-2848F2C668C7}"/>
              </a:ext>
            </a:extLst>
          </p:cNvPr>
          <p:cNvSpPr>
            <a:spLocks noGrp="1"/>
          </p:cNvSpPr>
          <p:nvPr>
            <p:ph type="dt" sz="half" idx="10"/>
          </p:nvPr>
        </p:nvSpPr>
        <p:spPr/>
        <p:txBody>
          <a:bodyPr/>
          <a:lstStyle/>
          <a:p>
            <a:fld id="{619611ED-0657-5A43-95D6-88C53B865543}" type="datetime1">
              <a:rPr lang="en-US" smtClean="0"/>
              <a:t>1/29/21</a:t>
            </a:fld>
            <a:endParaRPr lang="en-US"/>
          </a:p>
        </p:txBody>
      </p:sp>
      <p:sp>
        <p:nvSpPr>
          <p:cNvPr id="8" name="Footer Placeholder 7">
            <a:extLst>
              <a:ext uri="{FF2B5EF4-FFF2-40B4-BE49-F238E27FC236}">
                <a16:creationId xmlns:a16="http://schemas.microsoft.com/office/drawing/2014/main" id="{4B80D003-2DAC-C740-A384-0419DF9F97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76E68F-022D-894B-BAA7-8BF954489D35}"/>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10" name="TextBox 9">
            <a:extLst>
              <a:ext uri="{FF2B5EF4-FFF2-40B4-BE49-F238E27FC236}">
                <a16:creationId xmlns:a16="http://schemas.microsoft.com/office/drawing/2014/main" id="{4160BD1E-BE08-354F-8E2F-97D9B59366E6}"/>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142254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F4CF-B8B1-D14D-AD21-DC0A78CEFFC5}"/>
              </a:ext>
            </a:extLst>
          </p:cNvPr>
          <p:cNvSpPr>
            <a:spLocks noGrp="1"/>
          </p:cNvSpPr>
          <p:nvPr>
            <p:ph type="title"/>
          </p:nvPr>
        </p:nvSpPr>
        <p:spPr>
          <a:xfrm>
            <a:off x="0" y="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1E42B439-B378-A241-8BEA-4C8B01064204}"/>
              </a:ext>
            </a:extLst>
          </p:cNvPr>
          <p:cNvSpPr>
            <a:spLocks noGrp="1"/>
          </p:cNvSpPr>
          <p:nvPr>
            <p:ph type="dt" sz="half" idx="10"/>
          </p:nvPr>
        </p:nvSpPr>
        <p:spPr/>
        <p:txBody>
          <a:bodyPr/>
          <a:lstStyle/>
          <a:p>
            <a:fld id="{9C67915F-8F80-AD4D-8FE8-383465D02FC3}" type="datetime1">
              <a:rPr lang="en-US" smtClean="0"/>
              <a:t>1/29/21</a:t>
            </a:fld>
            <a:endParaRPr lang="en-US"/>
          </a:p>
        </p:txBody>
      </p:sp>
      <p:sp>
        <p:nvSpPr>
          <p:cNvPr id="4" name="Footer Placeholder 3">
            <a:extLst>
              <a:ext uri="{FF2B5EF4-FFF2-40B4-BE49-F238E27FC236}">
                <a16:creationId xmlns:a16="http://schemas.microsoft.com/office/drawing/2014/main" id="{6881CACC-ECF5-3B4E-97E0-8589CA8A50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FE26EC-6B13-754F-B3E3-C938AF1C4442}"/>
              </a:ext>
            </a:extLst>
          </p:cNvPr>
          <p:cNvSpPr>
            <a:spLocks noGrp="1"/>
          </p:cNvSpPr>
          <p:nvPr>
            <p:ph type="sldNum" sz="quarter" idx="12"/>
          </p:nvPr>
        </p:nvSpPr>
        <p:spPr/>
        <p:txBody>
          <a:bodyPr/>
          <a:lstStyle/>
          <a:p>
            <a:fld id="{4C15419E-54D6-8648-ABFB-BEF58E3E877E}" type="slidenum">
              <a:rPr lang="en-US" smtClean="0"/>
              <a:t>‹#›</a:t>
            </a:fld>
            <a:endParaRPr lang="en-US" dirty="0"/>
          </a:p>
        </p:txBody>
      </p:sp>
      <p:sp>
        <p:nvSpPr>
          <p:cNvPr id="6" name="TextBox 5">
            <a:extLst>
              <a:ext uri="{FF2B5EF4-FFF2-40B4-BE49-F238E27FC236}">
                <a16:creationId xmlns:a16="http://schemas.microsoft.com/office/drawing/2014/main" id="{8DF30AD3-C337-164E-BC69-65065B1E0599}"/>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5203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AEE66-E07A-EA40-B8C1-DF80A7156D40}"/>
              </a:ext>
            </a:extLst>
          </p:cNvPr>
          <p:cNvSpPr>
            <a:spLocks noGrp="1"/>
          </p:cNvSpPr>
          <p:nvPr>
            <p:ph type="dt" sz="half" idx="10"/>
          </p:nvPr>
        </p:nvSpPr>
        <p:spPr/>
        <p:txBody>
          <a:bodyPr/>
          <a:lstStyle/>
          <a:p>
            <a:fld id="{C6E5EF3B-3322-FC48-AF6D-650FC0D4E0A6}" type="datetime1">
              <a:rPr lang="en-US" smtClean="0"/>
              <a:t>1/29/21</a:t>
            </a:fld>
            <a:endParaRPr lang="en-US"/>
          </a:p>
        </p:txBody>
      </p:sp>
      <p:sp>
        <p:nvSpPr>
          <p:cNvPr id="3" name="Footer Placeholder 2">
            <a:extLst>
              <a:ext uri="{FF2B5EF4-FFF2-40B4-BE49-F238E27FC236}">
                <a16:creationId xmlns:a16="http://schemas.microsoft.com/office/drawing/2014/main" id="{CD913BBD-3952-4743-B914-94D43D7FE7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DAF15C-872F-1A41-8C51-5AD459A0F3A3}"/>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5" name="TextBox 4">
            <a:extLst>
              <a:ext uri="{FF2B5EF4-FFF2-40B4-BE49-F238E27FC236}">
                <a16:creationId xmlns:a16="http://schemas.microsoft.com/office/drawing/2014/main" id="{D027DD39-B3D0-FD40-9F05-FB63BA578DB2}"/>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194622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C08D-5381-8C4B-985C-F4C2742CE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49C1B9-3290-EC40-8921-DFAEA1542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7BFCC9-13AD-814D-8BB8-F091DA3BA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5AC4A-87E9-BF4C-AA94-C7C07D90E203}"/>
              </a:ext>
            </a:extLst>
          </p:cNvPr>
          <p:cNvSpPr>
            <a:spLocks noGrp="1"/>
          </p:cNvSpPr>
          <p:nvPr>
            <p:ph type="dt" sz="half" idx="10"/>
          </p:nvPr>
        </p:nvSpPr>
        <p:spPr/>
        <p:txBody>
          <a:bodyPr/>
          <a:lstStyle/>
          <a:p>
            <a:fld id="{03901729-8EEC-AE49-96A8-52BEF83BE0A5}" type="datetime1">
              <a:rPr lang="en-US" smtClean="0"/>
              <a:t>1/29/21</a:t>
            </a:fld>
            <a:endParaRPr lang="en-US"/>
          </a:p>
        </p:txBody>
      </p:sp>
      <p:sp>
        <p:nvSpPr>
          <p:cNvPr id="6" name="Footer Placeholder 5">
            <a:extLst>
              <a:ext uri="{FF2B5EF4-FFF2-40B4-BE49-F238E27FC236}">
                <a16:creationId xmlns:a16="http://schemas.microsoft.com/office/drawing/2014/main" id="{DF00F11B-9FF0-7D48-84B8-DFF47C1A67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5B3BF-1D87-8040-810B-2973048EE5D8}"/>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1E3D438C-758B-7F48-8DB7-8575382B3409}"/>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422360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A3BB-3274-DF4C-9096-90BAE3931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12D45A-0EDA-514F-8C82-864A2D944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BC6B607-F79B-9B4C-98AE-7D1C1945A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A5D89-4582-474A-9416-CDFB55FB1FFB}"/>
              </a:ext>
            </a:extLst>
          </p:cNvPr>
          <p:cNvSpPr>
            <a:spLocks noGrp="1"/>
          </p:cNvSpPr>
          <p:nvPr>
            <p:ph type="dt" sz="half" idx="10"/>
          </p:nvPr>
        </p:nvSpPr>
        <p:spPr/>
        <p:txBody>
          <a:bodyPr/>
          <a:lstStyle/>
          <a:p>
            <a:fld id="{5C915992-DD29-9145-AA6A-907D933DD615}" type="datetime1">
              <a:rPr lang="en-US" smtClean="0"/>
              <a:t>1/29/21</a:t>
            </a:fld>
            <a:endParaRPr lang="en-US"/>
          </a:p>
        </p:txBody>
      </p:sp>
      <p:sp>
        <p:nvSpPr>
          <p:cNvPr id="6" name="Footer Placeholder 5">
            <a:extLst>
              <a:ext uri="{FF2B5EF4-FFF2-40B4-BE49-F238E27FC236}">
                <a16:creationId xmlns:a16="http://schemas.microsoft.com/office/drawing/2014/main" id="{5625AAB5-2F5B-EC46-B9AC-00855A5EE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701EB-4F3D-E64C-A791-14CE529AE747}"/>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8234BFEC-A426-5F46-9135-67D487896F9C}"/>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391226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AB9A7-779C-5C4E-A489-1E839A0A0C16}"/>
              </a:ext>
            </a:extLst>
          </p:cNvPr>
          <p:cNvSpPr>
            <a:spLocks noGrp="1"/>
          </p:cNvSpPr>
          <p:nvPr>
            <p:ph type="title"/>
          </p:nvPr>
        </p:nvSpPr>
        <p:spPr>
          <a:xfrm>
            <a:off x="0" y="124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6DF664-811F-F948-AEF2-A5698B11A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1E7C58-AAD0-614C-8166-256D81E64E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08E4F-D12A-F841-ABE9-1B3AAD30A1BE}" type="datetime1">
              <a:rPr lang="en-US" smtClean="0"/>
              <a:t>1/29/21</a:t>
            </a:fld>
            <a:endParaRPr lang="en-US"/>
          </a:p>
        </p:txBody>
      </p:sp>
      <p:sp>
        <p:nvSpPr>
          <p:cNvPr id="5" name="Footer Placeholder 4">
            <a:extLst>
              <a:ext uri="{FF2B5EF4-FFF2-40B4-BE49-F238E27FC236}">
                <a16:creationId xmlns:a16="http://schemas.microsoft.com/office/drawing/2014/main" id="{CF48EC4A-B4FD-524A-AB6B-4A6F77CEA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611BFC-5662-D942-9EE2-E9FF495896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5419E-54D6-8648-ABFB-BEF58E3E877E}" type="slidenum">
              <a:rPr lang="en-US" smtClean="0"/>
              <a:t>‹#›</a:t>
            </a:fld>
            <a:endParaRPr lang="en-US"/>
          </a:p>
        </p:txBody>
      </p:sp>
      <p:grpSp>
        <p:nvGrpSpPr>
          <p:cNvPr id="12" name="Group 11">
            <a:extLst>
              <a:ext uri="{FF2B5EF4-FFF2-40B4-BE49-F238E27FC236}">
                <a16:creationId xmlns:a16="http://schemas.microsoft.com/office/drawing/2014/main" id="{EF8967E9-1610-3C4E-A17E-1F5204522C24}"/>
              </a:ext>
            </a:extLst>
          </p:cNvPr>
          <p:cNvGrpSpPr/>
          <p:nvPr userDrawn="1"/>
        </p:nvGrpSpPr>
        <p:grpSpPr>
          <a:xfrm>
            <a:off x="10700951" y="12449"/>
            <a:ext cx="1491049" cy="779876"/>
            <a:chOff x="9937195" y="0"/>
            <a:chExt cx="2254805" cy="1179350"/>
          </a:xfrm>
        </p:grpSpPr>
        <p:pic>
          <p:nvPicPr>
            <p:cNvPr id="10" name="Picture 9">
              <a:extLst>
                <a:ext uri="{FF2B5EF4-FFF2-40B4-BE49-F238E27FC236}">
                  <a16:creationId xmlns:a16="http://schemas.microsoft.com/office/drawing/2014/main" id="{C4600B66-4359-8349-9029-307D6B456B35}"/>
                </a:ext>
              </a:extLst>
            </p:cNvPr>
            <p:cNvPicPr>
              <a:picLocks noChangeAspect="1"/>
            </p:cNvPicPr>
            <p:nvPr userDrawn="1"/>
          </p:nvPicPr>
          <p:blipFill rotWithShape="1">
            <a:blip r:embed="rId13">
              <a:clrChange>
                <a:clrFrom>
                  <a:srgbClr val="FFFFFF"/>
                </a:clrFrom>
                <a:clrTo>
                  <a:srgbClr val="FFFFFF">
                    <a:alpha val="0"/>
                  </a:srgbClr>
                </a:clrTo>
              </a:clrChange>
            </a:blip>
            <a:srcRect l="19185" t="13947" r="18176" b="32474"/>
            <a:stretch/>
          </p:blipFill>
          <p:spPr>
            <a:xfrm>
              <a:off x="11052092" y="0"/>
              <a:ext cx="1139908" cy="1179350"/>
            </a:xfrm>
            <a:prstGeom prst="rect">
              <a:avLst/>
            </a:prstGeom>
          </p:spPr>
        </p:pic>
        <p:pic>
          <p:nvPicPr>
            <p:cNvPr id="11" name="Picture 10">
              <a:extLst>
                <a:ext uri="{FF2B5EF4-FFF2-40B4-BE49-F238E27FC236}">
                  <a16:creationId xmlns:a16="http://schemas.microsoft.com/office/drawing/2014/main" id="{F9DD229E-3B53-CE41-8565-5B4A3974DDB6}"/>
                </a:ext>
              </a:extLst>
            </p:cNvPr>
            <p:cNvPicPr>
              <a:picLocks noChangeAspect="1"/>
            </p:cNvPicPr>
            <p:nvPr userDrawn="1"/>
          </p:nvPicPr>
          <p:blipFill>
            <a:blip r:embed="rId14"/>
            <a:stretch>
              <a:fillRect/>
            </a:stretch>
          </p:blipFill>
          <p:spPr>
            <a:xfrm>
              <a:off x="9937195" y="63586"/>
              <a:ext cx="1114897" cy="1114897"/>
            </a:xfrm>
            <a:prstGeom prst="rect">
              <a:avLst/>
            </a:prstGeom>
          </p:spPr>
        </p:pic>
      </p:grpSp>
    </p:spTree>
    <p:extLst>
      <p:ext uri="{BB962C8B-B14F-4D97-AF65-F5344CB8AC3E}">
        <p14:creationId xmlns:p14="http://schemas.microsoft.com/office/powerpoint/2010/main" val="2630246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se.msu.edu/~mayao4/tutorials/aaai202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se.msu.edu/~mayao4/dlg_book/" TargetMode="External"/><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100.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86.emf"/></Relationships>
</file>

<file path=ppt/slides/_rels/slide101.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86.emf"/></Relationships>
</file>

<file path=ppt/slides/_rels/slide10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87.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8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87.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8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87.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8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8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8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20" Type="http://schemas.openxmlformats.org/officeDocument/2006/relationships/image" Target="../media/image91.emf"/><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9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7.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99.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03.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99.png"/><Relationship Id="rId3" Type="http://schemas.openxmlformats.org/officeDocument/2006/relationships/image" Target="../media/image185.png"/><Relationship Id="rId21" Type="http://schemas.openxmlformats.org/officeDocument/2006/relationships/image" Target="../media/image207.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20" Type="http://schemas.openxmlformats.org/officeDocument/2006/relationships/image" Target="../media/image206.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03.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 Id="rId22" Type="http://schemas.openxmlformats.org/officeDocument/2006/relationships/image" Target="../media/image208.png"/></Relationships>
</file>

<file path=ppt/slides/_rels/slide109.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4.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20" Type="http://schemas.openxmlformats.org/officeDocument/2006/relationships/image" Target="../media/image211.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05.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g"/></Relationships>
</file>

<file path=ppt/slides/_rels/slide11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1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1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23" Type="http://schemas.openxmlformats.org/officeDocument/2006/relationships/image" Target="../media/image221.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 Id="rId22" Type="http://schemas.openxmlformats.org/officeDocument/2006/relationships/image" Target="../media/image220.png"/></Relationships>
</file>

<file path=ppt/slides/_rels/slide11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26" Type="http://schemas.openxmlformats.org/officeDocument/2006/relationships/image" Target="../media/image224.png"/><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5" Type="http://schemas.openxmlformats.org/officeDocument/2006/relationships/image" Target="../media/image223.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24" Type="http://schemas.openxmlformats.org/officeDocument/2006/relationships/image" Target="../media/image222.png"/><Relationship Id="rId5" Type="http://schemas.openxmlformats.org/officeDocument/2006/relationships/image" Target="../media/image187.png"/><Relationship Id="rId15" Type="http://schemas.openxmlformats.org/officeDocument/2006/relationships/image" Target="../media/image171.png"/><Relationship Id="rId23" Type="http://schemas.openxmlformats.org/officeDocument/2006/relationships/image" Target="../media/image221.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 Id="rId22" Type="http://schemas.openxmlformats.org/officeDocument/2006/relationships/image" Target="../media/image220.png"/></Relationships>
</file>

<file path=ppt/slides/_rels/slide11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26" Type="http://schemas.openxmlformats.org/officeDocument/2006/relationships/image" Target="../media/image224.png"/><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5" Type="http://schemas.openxmlformats.org/officeDocument/2006/relationships/image" Target="../media/image223.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29" Type="http://schemas.openxmlformats.org/officeDocument/2006/relationships/image" Target="../media/image22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24" Type="http://schemas.openxmlformats.org/officeDocument/2006/relationships/image" Target="../media/image222.png"/><Relationship Id="rId5" Type="http://schemas.openxmlformats.org/officeDocument/2006/relationships/image" Target="../media/image187.png"/><Relationship Id="rId15" Type="http://schemas.openxmlformats.org/officeDocument/2006/relationships/image" Target="../media/image171.png"/><Relationship Id="rId23" Type="http://schemas.openxmlformats.org/officeDocument/2006/relationships/image" Target="../media/image221.png"/><Relationship Id="rId28" Type="http://schemas.openxmlformats.org/officeDocument/2006/relationships/image" Target="../media/image226.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 Id="rId22" Type="http://schemas.openxmlformats.org/officeDocument/2006/relationships/image" Target="../media/image220.png"/><Relationship Id="rId27" Type="http://schemas.openxmlformats.org/officeDocument/2006/relationships/image" Target="../media/image225.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18.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10.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09.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08.emf"/><Relationship Id="rId5" Type="http://schemas.openxmlformats.org/officeDocument/2006/relationships/image" Target="../media/image213.png"/><Relationship Id="rId15" Type="http://schemas.openxmlformats.org/officeDocument/2006/relationships/image" Target="../media/image231.png"/><Relationship Id="rId10" Type="http://schemas.openxmlformats.org/officeDocument/2006/relationships/image" Target="../media/image107.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s>
</file>

<file path=ppt/slides/_rels/slide119.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10.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09.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08.emf"/><Relationship Id="rId5" Type="http://schemas.openxmlformats.org/officeDocument/2006/relationships/image" Target="../media/image213.png"/><Relationship Id="rId15" Type="http://schemas.openxmlformats.org/officeDocument/2006/relationships/image" Target="../media/image231.png"/><Relationship Id="rId10" Type="http://schemas.openxmlformats.org/officeDocument/2006/relationships/image" Target="../media/image107.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 Id="rId22" Type="http://schemas.openxmlformats.org/officeDocument/2006/relationships/image" Target="../media/image1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13.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12.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08.emf"/><Relationship Id="rId5" Type="http://schemas.openxmlformats.org/officeDocument/2006/relationships/image" Target="../media/image213.png"/><Relationship Id="rId15" Type="http://schemas.openxmlformats.org/officeDocument/2006/relationships/image" Target="../media/image231.png"/><Relationship Id="rId10" Type="http://schemas.openxmlformats.org/officeDocument/2006/relationships/image" Target="../media/image107.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s>
</file>

<file path=ppt/slides/_rels/slide121.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13.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12.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08.emf"/><Relationship Id="rId5" Type="http://schemas.openxmlformats.org/officeDocument/2006/relationships/image" Target="../media/image213.png"/><Relationship Id="rId15" Type="http://schemas.openxmlformats.org/officeDocument/2006/relationships/image" Target="../media/image231.png"/><Relationship Id="rId23" Type="http://schemas.openxmlformats.org/officeDocument/2006/relationships/image" Target="../media/image114.emf"/><Relationship Id="rId10" Type="http://schemas.openxmlformats.org/officeDocument/2006/relationships/image" Target="../media/image107.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 Id="rId22" Type="http://schemas.openxmlformats.org/officeDocument/2006/relationships/image" Target="../media/image241.png"/></Relationships>
</file>

<file path=ppt/slides/_rels/slide122.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13.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5" Type="http://schemas.openxmlformats.org/officeDocument/2006/relationships/image" Target="../media/image115.emf"/><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12.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08.emf"/><Relationship Id="rId24" Type="http://schemas.openxmlformats.org/officeDocument/2006/relationships/image" Target="../media/image243.png"/><Relationship Id="rId5" Type="http://schemas.openxmlformats.org/officeDocument/2006/relationships/image" Target="../media/image213.png"/><Relationship Id="rId15" Type="http://schemas.openxmlformats.org/officeDocument/2006/relationships/image" Target="../media/image231.png"/><Relationship Id="rId23" Type="http://schemas.openxmlformats.org/officeDocument/2006/relationships/image" Target="../media/image114.emf"/><Relationship Id="rId10" Type="http://schemas.openxmlformats.org/officeDocument/2006/relationships/image" Target="../media/image107.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 Id="rId22" Type="http://schemas.openxmlformats.org/officeDocument/2006/relationships/image" Target="../media/image241.png"/></Relationships>
</file>

<file path=ppt/slides/_rels/slide12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3" Type="http://schemas.openxmlformats.org/officeDocument/2006/relationships/image" Target="../media/image185.png"/><Relationship Id="rId21" Type="http://schemas.openxmlformats.org/officeDocument/2006/relationships/image" Target="../media/image14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7.emf"/><Relationship Id="rId3" Type="http://schemas.openxmlformats.org/officeDocument/2006/relationships/image" Target="../media/image185.png"/><Relationship Id="rId21" Type="http://schemas.openxmlformats.org/officeDocument/2006/relationships/image" Target="../media/image14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0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7.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247.png"/><Relationship Id="rId7" Type="http://schemas.openxmlformats.org/officeDocument/2006/relationships/image" Target="../media/image250.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249.png"/><Relationship Id="rId4" Type="http://schemas.openxmlformats.org/officeDocument/2006/relationships/image" Target="../media/image248.png"/></Relationships>
</file>

<file path=ppt/slides/_rels/slide128.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10.png"/><Relationship Id="rId7" Type="http://schemas.openxmlformats.org/officeDocument/2006/relationships/image" Target="../media/image27.png"/><Relationship Id="rId12" Type="http://schemas.openxmlformats.org/officeDocument/2006/relationships/image" Target="../media/image26.emf"/><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25.emf"/><Relationship Id="rId5" Type="http://schemas.openxmlformats.org/officeDocument/2006/relationships/image" Target="../media/image25.png"/><Relationship Id="rId10" Type="http://schemas.openxmlformats.org/officeDocument/2006/relationships/image" Target="../media/image24.emf"/><Relationship Id="rId4" Type="http://schemas.openxmlformats.org/officeDocument/2006/relationships/image" Target="../media/image24.png"/><Relationship Id="rId9" Type="http://schemas.openxmlformats.org/officeDocument/2006/relationships/image" Target="../media/image29.png"/></Relationships>
</file>

<file path=ppt/slides/_rels/slide130.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6.xml"/><Relationship Id="rId4" Type="http://schemas.openxmlformats.org/officeDocument/2006/relationships/image" Target="../media/image119.tif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6.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3.png"/><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35.png"/><Relationship Id="rId7"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0.svg"/><Relationship Id="rId4" Type="http://schemas.openxmlformats.org/officeDocument/2006/relationships/image" Target="../media/image139.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81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10.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83.png"/></Relationships>
</file>

<file path=ppt/slides/_rels/slide148.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9.png"/></Relationships>
</file>

<file path=ppt/slides/_rels/slide149.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911.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6.emf"/></Relationships>
</file>

<file path=ppt/slides/_rels/slide150.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1800.png"/><Relationship Id="rId4" Type="http://schemas.openxmlformats.org/officeDocument/2006/relationships/image" Target="../media/image1700.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0.png"/><Relationship Id="rId7" Type="http://schemas.openxmlformats.org/officeDocument/2006/relationships/image" Target="../media/image190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54.emf"/><Relationship Id="rId5" Type="http://schemas.openxmlformats.org/officeDocument/2006/relationships/image" Target="../media/image153.emf"/><Relationship Id="rId4" Type="http://schemas.openxmlformats.org/officeDocument/2006/relationships/image" Target="../media/image152.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60.xml.rels><?xml version="1.0" encoding="UTF-8" standalone="yes"?>
<Relationships xmlns="http://schemas.openxmlformats.org/package/2006/relationships"><Relationship Id="rId3" Type="http://schemas.openxmlformats.org/officeDocument/2006/relationships/image" Target="../media/image1830.png"/><Relationship Id="rId7" Type="http://schemas.openxmlformats.org/officeDocument/2006/relationships/image" Target="../media/image20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010.png"/><Relationship Id="rId5" Type="http://schemas.openxmlformats.org/officeDocument/2006/relationships/image" Target="../media/image2000.png"/><Relationship Id="rId4" Type="http://schemas.openxmlformats.org/officeDocument/2006/relationships/image" Target="../media/image1990.png"/></Relationships>
</file>

<file path=ppt/slides/_rels/slide161.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10.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09.png"/><Relationship Id="rId5" Type="http://schemas.openxmlformats.org/officeDocument/2006/relationships/image" Target="../media/image205.png"/><Relationship Id="rId4" Type="http://schemas.openxmlformats.org/officeDocument/2006/relationships/image" Target="../media/image204.png"/></Relationships>
</file>

<file path=ppt/slides/_rels/slide16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155.png"/><Relationship Id="rId21" Type="http://schemas.openxmlformats.org/officeDocument/2006/relationships/image" Target="../media/image510.png"/><Relationship Id="rId7" Type="http://schemas.openxmlformats.org/officeDocument/2006/relationships/image" Target="../media/image20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6.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410.png"/><Relationship Id="rId5" Type="http://schemas.openxmlformats.org/officeDocument/2006/relationships/image" Target="../media/image158.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157.png"/><Relationship Id="rId9" Type="http://schemas.openxmlformats.org/officeDocument/2006/relationships/image" Target="../media/image390.png"/><Relationship Id="rId14" Type="http://schemas.openxmlformats.org/officeDocument/2006/relationships/image" Target="../media/image440.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10.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7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246.png"/><Relationship Id="rId5" Type="http://schemas.openxmlformats.org/officeDocument/2006/relationships/image" Target="../media/image244.png"/><Relationship Id="rId4" Type="http://schemas.openxmlformats.org/officeDocument/2006/relationships/image" Target="../media/image242.png"/></Relationships>
</file>

<file path=ppt/slides/_rels/slide176.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251.png"/><Relationship Id="rId4" Type="http://schemas.openxmlformats.org/officeDocument/2006/relationships/image" Target="../media/image1500.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2.png"/><Relationship Id="rId7" Type="http://schemas.openxmlformats.org/officeDocument/2006/relationships/image" Target="../media/image24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10" Type="http://schemas.openxmlformats.org/officeDocument/2006/relationships/image" Target="../media/image257.png"/><Relationship Id="rId4" Type="http://schemas.openxmlformats.org/officeDocument/2006/relationships/image" Target="../media/image253.png"/><Relationship Id="rId9" Type="http://schemas.openxmlformats.org/officeDocument/2006/relationships/image" Target="../media/image239.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2310.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emf"/><Relationship Id="rId4" Type="http://schemas.openxmlformats.org/officeDocument/2006/relationships/image" Target="../media/image24.png"/><Relationship Id="rId9" Type="http://schemas.openxmlformats.org/officeDocument/2006/relationships/image" Target="../media/image29.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2310.png"/><Relationship Id="rId7" Type="http://schemas.openxmlformats.org/officeDocument/2006/relationships/image" Target="../media/image27.png"/><Relationship Id="rId2" Type="http://schemas.openxmlformats.org/officeDocument/2006/relationships/image" Target="../media/image22.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emf"/><Relationship Id="rId5" Type="http://schemas.openxmlformats.org/officeDocument/2006/relationships/image" Target="../media/image25.png"/><Relationship Id="rId10" Type="http://schemas.openxmlformats.org/officeDocument/2006/relationships/image" Target="../media/image30.emf"/><Relationship Id="rId19" Type="http://schemas.openxmlformats.org/officeDocument/2006/relationships/image" Target="../media/image32.emf"/><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40.png"/></Relationships>
</file>

<file path=ppt/slides/_rels/slide19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image" Target="../media/image269.png"/><Relationship Id="rId1" Type="http://schemas.openxmlformats.org/officeDocument/2006/relationships/slideLayout" Target="../slideLayouts/slideLayout2.xml"/><Relationship Id="rId5" Type="http://schemas.openxmlformats.org/officeDocument/2006/relationships/image" Target="../media/image272.tiff"/><Relationship Id="rId4" Type="http://schemas.openxmlformats.org/officeDocument/2006/relationships/image" Target="../media/image271.png"/></Relationships>
</file>

<file path=ppt/slides/_rels/slide19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 Id="rId5" Type="http://schemas.openxmlformats.org/officeDocument/2006/relationships/image" Target="../media/image275.png"/><Relationship Id="rId4" Type="http://schemas.microsoft.com/office/2007/relationships/hdphoto" Target="../media/hdphoto1.wdp"/></Relationships>
</file>

<file path=ppt/slides/_rels/slide196.xml.rels><?xml version="1.0" encoding="UTF-8" standalone="yes"?>
<Relationships xmlns="http://schemas.openxmlformats.org/package/2006/relationships"><Relationship Id="rId3" Type="http://schemas.openxmlformats.org/officeDocument/2006/relationships/image" Target="../media/image277.tiff"/><Relationship Id="rId2" Type="http://schemas.openxmlformats.org/officeDocument/2006/relationships/image" Target="../media/image276.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9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2310.png"/><Relationship Id="rId7" Type="http://schemas.openxmlformats.org/officeDocument/2006/relationships/image" Target="../media/image27.png"/><Relationship Id="rId12" Type="http://schemas.openxmlformats.org/officeDocument/2006/relationships/image" Target="../media/image31.emf"/><Relationship Id="rId17" Type="http://schemas.openxmlformats.org/officeDocument/2006/relationships/image" Target="../media/image45.png"/><Relationship Id="rId2" Type="http://schemas.openxmlformats.org/officeDocument/2006/relationships/image" Target="../media/image22.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3.emf"/><Relationship Id="rId5" Type="http://schemas.openxmlformats.org/officeDocument/2006/relationships/image" Target="../media/image25.png"/><Relationship Id="rId15" Type="http://schemas.openxmlformats.org/officeDocument/2006/relationships/image" Target="../media/image43.png"/><Relationship Id="rId10" Type="http://schemas.openxmlformats.org/officeDocument/2006/relationships/image" Target="../media/image30.emf"/><Relationship Id="rId19" Type="http://schemas.openxmlformats.org/officeDocument/2006/relationships/image" Target="../media/image32.emf"/><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40.png"/></Relationships>
</file>

<file path=ppt/slides/_rels/slide20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04.xml.rels><?xml version="1.0" encoding="UTF-8" standalone="yes"?>
<Relationships xmlns="http://schemas.openxmlformats.org/package/2006/relationships"><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NULL"/></Relationships>
</file>

<file path=ppt/slides/_rels/slide205.xml.rels><?xml version="1.0" encoding="UTF-8" standalone="yes"?>
<Relationships xmlns="http://schemas.openxmlformats.org/package/2006/relationships"><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NULL"/></Relationships>
</file>

<file path=ppt/slides/_rels/slide206.xml.rels><?xml version="1.0" encoding="UTF-8" standalone="yes"?>
<Relationships xmlns="http://schemas.openxmlformats.org/package/2006/relationships"><Relationship Id="rId7" Type="http://schemas.openxmlformats.org/officeDocument/2006/relationships/image" Target="../media/image28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NULL"/></Relationships>
</file>

<file path=ppt/slides/_rels/slide20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20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2.xml"/><Relationship Id="rId4" Type="http://schemas.openxmlformats.org/officeDocument/2006/relationships/image" Target="../media/image290.tiff"/></Relationships>
</file>

<file path=ppt/slides/_rels/slide20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91.tiff"/><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91.tiff"/><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91.tiff"/><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91.tif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91.tif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91.tif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21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97.png"/><Relationship Id="rId4" Type="http://schemas.openxmlformats.org/officeDocument/2006/relationships/image" Target="../media/image296.png"/></Relationships>
</file>

<file path=ppt/slides/_rels/slide22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03.png"/><Relationship Id="rId4" Type="http://schemas.openxmlformats.org/officeDocument/2006/relationships/image" Target="../media/image30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NULL"/><Relationship Id="rId4" Type="http://schemas.openxmlformats.org/officeDocument/2006/relationships/image" Target="NUL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23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08.png"/></Relationships>
</file>

<file path=ppt/slides/_rels/slide23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11.png"/></Relationships>
</file>

<file path=ppt/slides/_rels/slide23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23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19.png"/></Relationships>
</file>

<file path=ppt/slides/_rels/slide23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36.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323.png"/><Relationship Id="rId4" Type="http://schemas.openxmlformats.org/officeDocument/2006/relationships/image" Target="NULL"/></Relationships>
</file>

<file path=ppt/slides/_rels/slide24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25.png"/></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36.emf"/></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36.emf"/></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327.emf"/><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328.emf"/><Relationship Id="rId2" Type="http://schemas.openxmlformats.org/officeDocument/2006/relationships/image" Target="../media/image327.emf"/><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image" Target="../media/image328.emf"/><Relationship Id="rId2" Type="http://schemas.openxmlformats.org/officeDocument/2006/relationships/image" Target="../media/image327.emf"/><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6.xml"/><Relationship Id="rId4" Type="http://schemas.openxmlformats.org/officeDocument/2006/relationships/image" Target="../media/image332.png"/></Relationships>
</file>

<file path=ppt/slides/_rels/slide26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6.xml"/><Relationship Id="rId5" Type="http://schemas.openxmlformats.org/officeDocument/2006/relationships/image" Target="../media/image333.png"/><Relationship Id="rId4" Type="http://schemas.openxmlformats.org/officeDocument/2006/relationships/image" Target="../media/image332.png"/></Relationships>
</file>

<file path=ppt/slides/_rels/slide26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6.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2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6.xml"/><Relationship Id="rId4" Type="http://schemas.openxmlformats.org/officeDocument/2006/relationships/image" Target="../media/image337.png"/></Relationships>
</file>

<file path=ppt/slides/_rels/slide272.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6.xml"/><Relationship Id="rId4" Type="http://schemas.openxmlformats.org/officeDocument/2006/relationships/image" Target="../media/image337.png"/></Relationships>
</file>

<file path=ppt/slides/_rels/slide273.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3" Type="http://schemas.openxmlformats.org/officeDocument/2006/relationships/image" Target="../media/image339.emf"/><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3" Type="http://schemas.openxmlformats.org/officeDocument/2006/relationships/image" Target="../media/image339.emf"/><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340.emf"/></Relationships>
</file>

<file path=ppt/slides/_rels/slide276.xml.rels><?xml version="1.0" encoding="UTF-8" standalone="yes"?>
<Relationships xmlns="http://schemas.openxmlformats.org/package/2006/relationships"><Relationship Id="rId3" Type="http://schemas.openxmlformats.org/officeDocument/2006/relationships/image" Target="../media/image339.emf"/><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image" Target="../media/image341.emf"/><Relationship Id="rId4" Type="http://schemas.openxmlformats.org/officeDocument/2006/relationships/image" Target="../media/image340.emf"/></Relationships>
</file>

<file path=ppt/slides/_rels/slide277.xml.rels><?xml version="1.0" encoding="UTF-8" standalone="yes"?>
<Relationships xmlns="http://schemas.openxmlformats.org/package/2006/relationships"><Relationship Id="rId3" Type="http://schemas.openxmlformats.org/officeDocument/2006/relationships/image" Target="../media/image339.emf"/><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342.emf"/><Relationship Id="rId5" Type="http://schemas.openxmlformats.org/officeDocument/2006/relationships/image" Target="../media/image341.emf"/><Relationship Id="rId4" Type="http://schemas.openxmlformats.org/officeDocument/2006/relationships/image" Target="../media/image340.emf"/></Relationships>
</file>

<file path=ppt/slides/_rels/slide278.xml.rels><?xml version="1.0" encoding="UTF-8" standalone="yes"?>
<Relationships xmlns="http://schemas.openxmlformats.org/package/2006/relationships"><Relationship Id="rId3" Type="http://schemas.openxmlformats.org/officeDocument/2006/relationships/image" Target="../media/image339.emf"/><Relationship Id="rId7" Type="http://schemas.openxmlformats.org/officeDocument/2006/relationships/image" Target="../media/image343.emf"/><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342.emf"/><Relationship Id="rId5" Type="http://schemas.openxmlformats.org/officeDocument/2006/relationships/image" Target="../media/image341.emf"/><Relationship Id="rId4" Type="http://schemas.openxmlformats.org/officeDocument/2006/relationships/image" Target="../media/image340.emf"/></Relationships>
</file>

<file path=ppt/slides/_rels/slide279.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6.xml"/><Relationship Id="rId4" Type="http://schemas.openxmlformats.org/officeDocument/2006/relationships/image" Target="../media/image346.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emf"/><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80.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4.png"/><Relationship Id="rId1" Type="http://schemas.openxmlformats.org/officeDocument/2006/relationships/slideLayout" Target="../slideLayouts/slideLayout6.xml"/><Relationship Id="rId5" Type="http://schemas.openxmlformats.org/officeDocument/2006/relationships/image" Target="../media/image349.png"/><Relationship Id="rId4" Type="http://schemas.openxmlformats.org/officeDocument/2006/relationships/image" Target="../media/image348.png"/></Relationships>
</file>

<file path=ppt/slides/_rels/slide28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4.png"/><Relationship Id="rId1" Type="http://schemas.openxmlformats.org/officeDocument/2006/relationships/slideLayout" Target="../slideLayouts/slideLayout6.xml"/><Relationship Id="rId4" Type="http://schemas.openxmlformats.org/officeDocument/2006/relationships/image" Target="../media/image351.png"/></Relationships>
</file>

<file path=ppt/slides/_rels/slide282.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image" Target="../media/image353.emf"/><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354.jpe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354.jpeg"/><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image" Target="../media/image354.jpeg"/><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0.xml.rels><?xml version="1.0" encoding="UTF-8" standalone="yes"?>
<Relationships xmlns="http://schemas.openxmlformats.org/package/2006/relationships"><Relationship Id="rId3" Type="http://schemas.openxmlformats.org/officeDocument/2006/relationships/hyperlink" Target="https://cse.msu.edu/~mayao4/dlg_book/" TargetMode="External"/><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29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39.png"/><Relationship Id="rId2" Type="http://schemas.openxmlformats.org/officeDocument/2006/relationships/image" Target="../media/image40.emf"/><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image" Target="../media/image40.emf"/><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7" Type="http://schemas.openxmlformats.org/officeDocument/2006/relationships/image" Target="../media/image392.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42.emf"/><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43.emf"/><Relationship Id="rId7" Type="http://schemas.openxmlformats.org/officeDocument/2006/relationships/image" Target="../media/image392.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42.emf"/><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47.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2.png"/><Relationship Id="rId5" Type="http://schemas.openxmlformats.org/officeDocument/2006/relationships/image" Target="../media/image65.png"/><Relationship Id="rId15" Type="http://schemas.openxmlformats.org/officeDocument/2006/relationships/image" Target="../media/image43.emf"/><Relationship Id="rId10" Type="http://schemas.openxmlformats.org/officeDocument/2006/relationships/image" Target="../media/image71.png"/><Relationship Id="rId9" Type="http://schemas.openxmlformats.org/officeDocument/2006/relationships/image" Target="../media/image70.png"/><Relationship Id="rId14" Type="http://schemas.openxmlformats.org/officeDocument/2006/relationships/image" Target="../media/image42.emf"/></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47.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6.png"/><Relationship Id="rId5" Type="http://schemas.openxmlformats.org/officeDocument/2006/relationships/image" Target="../media/image65.png"/><Relationship Id="rId15" Type="http://schemas.openxmlformats.org/officeDocument/2006/relationships/image" Target="../media/image43.emf"/><Relationship Id="rId10" Type="http://schemas.openxmlformats.org/officeDocument/2006/relationships/image" Target="../media/image75.png"/><Relationship Id="rId9" Type="http://schemas.openxmlformats.org/officeDocument/2006/relationships/image" Target="../media/image70.png"/><Relationship Id="rId14" Type="http://schemas.openxmlformats.org/officeDocument/2006/relationships/image" Target="../media/image42.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6.xml"/><Relationship Id="rId5" Type="http://schemas.openxmlformats.org/officeDocument/2006/relationships/image" Target="../media/image15.tiff"/><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50.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50.png"/><Relationship Id="rId3" Type="http://schemas.openxmlformats.org/officeDocument/2006/relationships/image" Target="../media/image84.png"/><Relationship Id="rId21" Type="http://schemas.openxmlformats.org/officeDocument/2006/relationships/image" Target="../media/image58.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5.png"/><Relationship Id="rId7" Type="http://schemas.openxmlformats.org/officeDocument/2006/relationships/image" Target="../media/image111.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10.png"/><Relationship Id="rId10" Type="http://schemas.openxmlformats.org/officeDocument/2006/relationships/image" Target="../media/image67.png"/><Relationship Id="rId4" Type="http://schemas.openxmlformats.org/officeDocument/2006/relationships/image" Target="../media/image108.png"/><Relationship Id="rId9"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18.png"/><Relationship Id="rId3" Type="http://schemas.openxmlformats.org/officeDocument/2006/relationships/image" Target="../media/image105.png"/><Relationship Id="rId7" Type="http://schemas.openxmlformats.org/officeDocument/2006/relationships/image" Target="../media/image111.png"/><Relationship Id="rId12" Type="http://schemas.openxmlformats.org/officeDocument/2006/relationships/image" Target="../media/image117.png"/><Relationship Id="rId17" Type="http://schemas.openxmlformats.org/officeDocument/2006/relationships/image" Target="../media/image67.png"/><Relationship Id="rId2" Type="http://schemas.openxmlformats.org/officeDocument/2006/relationships/image" Target="../media/image104.png"/><Relationship Id="rId16"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09.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06.png"/><Relationship Id="rId10" Type="http://schemas.openxmlformats.org/officeDocument/2006/relationships/image" Target="../media/image115.png"/><Relationship Id="rId4" Type="http://schemas.openxmlformats.org/officeDocument/2006/relationships/image" Target="../media/image108.png"/><Relationship Id="rId9" Type="http://schemas.openxmlformats.org/officeDocument/2006/relationships/image" Target="../media/image114.png"/><Relationship Id="rId14" Type="http://schemas.openxmlformats.org/officeDocument/2006/relationships/image" Target="../media/image119.png"/></Relationships>
</file>

<file path=ppt/slides/_rels/slide5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06.png"/><Relationship Id="rId2" Type="http://schemas.openxmlformats.org/officeDocument/2006/relationships/image" Target="../media/image104.png"/><Relationship Id="rId16"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image" Target="../media/image114.png"/><Relationship Id="rId5" Type="http://schemas.openxmlformats.org/officeDocument/2006/relationships/image" Target="../media/image110.png"/><Relationship Id="rId15" Type="http://schemas.openxmlformats.org/officeDocument/2006/relationships/image" Target="../media/image118.png"/><Relationship Id="rId10" Type="http://schemas.openxmlformats.org/officeDocument/2006/relationships/image" Target="../media/image57.png"/><Relationship Id="rId19" Type="http://schemas.openxmlformats.org/officeDocument/2006/relationships/image" Target="../media/image67.png"/><Relationship Id="rId4" Type="http://schemas.openxmlformats.org/officeDocument/2006/relationships/image" Target="../media/image108.png"/><Relationship Id="rId9" Type="http://schemas.openxmlformats.org/officeDocument/2006/relationships/image" Target="../media/image111.png"/><Relationship Id="rId1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06.png"/><Relationship Id="rId2" Type="http://schemas.openxmlformats.org/officeDocument/2006/relationships/image" Target="../media/image104.png"/><Relationship Id="rId16"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14.png"/><Relationship Id="rId5" Type="http://schemas.openxmlformats.org/officeDocument/2006/relationships/image" Target="../media/image123.png"/><Relationship Id="rId15" Type="http://schemas.openxmlformats.org/officeDocument/2006/relationships/image" Target="../media/image118.png"/><Relationship Id="rId10" Type="http://schemas.openxmlformats.org/officeDocument/2006/relationships/image" Target="../media/image57.png"/><Relationship Id="rId19" Type="http://schemas.openxmlformats.org/officeDocument/2006/relationships/image" Target="../media/image62.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17.png"/></Relationships>
</file>

<file path=ppt/slides/_rels/slide6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06.png"/><Relationship Id="rId2" Type="http://schemas.openxmlformats.org/officeDocument/2006/relationships/image" Target="../media/image104.png"/><Relationship Id="rId16" Type="http://schemas.openxmlformats.org/officeDocument/2006/relationships/image" Target="../media/image119.png"/><Relationship Id="rId20"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14.png"/><Relationship Id="rId5" Type="http://schemas.openxmlformats.org/officeDocument/2006/relationships/image" Target="../media/image123.png"/><Relationship Id="rId15" Type="http://schemas.openxmlformats.org/officeDocument/2006/relationships/image" Target="../media/image118.png"/><Relationship Id="rId10" Type="http://schemas.openxmlformats.org/officeDocument/2006/relationships/image" Target="../media/image57.png"/><Relationship Id="rId19" Type="http://schemas.openxmlformats.org/officeDocument/2006/relationships/image" Target="../media/image62.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17.png"/></Relationships>
</file>

<file path=ppt/slides/_rels/slide6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62.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07.png"/><Relationship Id="rId5" Type="http://schemas.openxmlformats.org/officeDocument/2006/relationships/image" Target="../media/image123.png"/><Relationship Id="rId15" Type="http://schemas.openxmlformats.org/officeDocument/2006/relationships/image" Target="../media/image129.png"/><Relationship Id="rId10" Type="http://schemas.openxmlformats.org/officeDocument/2006/relationships/image" Target="../media/image10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34.png"/><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34.png"/><Relationship Id="rId1" Type="http://schemas.openxmlformats.org/officeDocument/2006/relationships/slideLayout" Target="../slideLayouts/slideLayout6.xml"/><Relationship Id="rId5" Type="http://schemas.openxmlformats.org/officeDocument/2006/relationships/image" Target="../media/image137.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38.png"/><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38.png"/><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7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74.emf"/><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74.emf"/><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146.png"/><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8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146.png"/><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48.png"/></Relationships>
</file>

<file path=ppt/slides/_rels/slide8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80.emf"/><Relationship Id="rId5" Type="http://schemas.openxmlformats.org/officeDocument/2006/relationships/image" Target="../media/image102.png"/><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156.png"/></Relationships>
</file>

<file path=ppt/slides/_rels/slide92.xml.rels><?xml version="1.0" encoding="UTF-8" standalone="yes"?>
<Relationships xmlns="http://schemas.openxmlformats.org/package/2006/relationships"><Relationship Id="rId3" Type="http://schemas.openxmlformats.org/officeDocument/2006/relationships/image" Target="../media/image82.emf"/><Relationship Id="rId7" Type="http://schemas.openxmlformats.org/officeDocument/2006/relationships/image" Target="../media/image85.emf"/><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156.png"/></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 Id="rId4" Type="http://schemas.openxmlformats.org/officeDocument/2006/relationships/image" Target="../media/image162.png"/></Relationships>
</file>

<file path=ppt/slides/_rels/slide96.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image" Target="../media/image163.png"/><Relationship Id="rId16" Type="http://schemas.openxmlformats.org/officeDocument/2006/relationships/image" Target="../media/image177.png"/><Relationship Id="rId1" Type="http://schemas.openxmlformats.org/officeDocument/2006/relationships/slideLayout" Target="../slideLayouts/slideLayout6.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s>
</file>

<file path=ppt/slides/_rels/slide9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s>
</file>

<file path=ppt/slides/_rels/slide98.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s>
</file>

<file path=ppt/slides/_rels/slide9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8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480B-9E82-7643-9918-AB12550A2ACD}"/>
              </a:ext>
            </a:extLst>
          </p:cNvPr>
          <p:cNvSpPr>
            <a:spLocks noGrp="1"/>
          </p:cNvSpPr>
          <p:nvPr>
            <p:ph type="ctrTitle"/>
          </p:nvPr>
        </p:nvSpPr>
        <p:spPr/>
        <p:txBody>
          <a:bodyPr/>
          <a:lstStyle/>
          <a:p>
            <a:r>
              <a:rPr lang="en-US" dirty="0"/>
              <a:t>Graph Neural Networks: Models and Applications</a:t>
            </a:r>
          </a:p>
        </p:txBody>
      </p:sp>
      <p:sp>
        <p:nvSpPr>
          <p:cNvPr id="4" name="Slide Number Placeholder 3">
            <a:extLst>
              <a:ext uri="{FF2B5EF4-FFF2-40B4-BE49-F238E27FC236}">
                <a16:creationId xmlns:a16="http://schemas.microsoft.com/office/drawing/2014/main" id="{999691CB-7BEF-2C4E-A1D5-AA550F85E1A9}"/>
              </a:ext>
            </a:extLst>
          </p:cNvPr>
          <p:cNvSpPr>
            <a:spLocks noGrp="1"/>
          </p:cNvSpPr>
          <p:nvPr>
            <p:ph type="sldNum" sz="quarter" idx="12"/>
          </p:nvPr>
        </p:nvSpPr>
        <p:spPr/>
        <p:txBody>
          <a:bodyPr/>
          <a:lstStyle/>
          <a:p>
            <a:fld id="{4C15419E-54D6-8648-ABFB-BEF58E3E877E}" type="slidenum">
              <a:rPr lang="en-US" smtClean="0"/>
              <a:t>1</a:t>
            </a:fld>
            <a:endParaRPr lang="en-US" dirty="0"/>
          </a:p>
        </p:txBody>
      </p:sp>
      <p:sp>
        <p:nvSpPr>
          <p:cNvPr id="8" name="Subtitle 2">
            <a:extLst>
              <a:ext uri="{FF2B5EF4-FFF2-40B4-BE49-F238E27FC236}">
                <a16:creationId xmlns:a16="http://schemas.microsoft.com/office/drawing/2014/main" id="{78B40CF2-2E96-704D-A9B3-35A372ACB67C}"/>
              </a:ext>
            </a:extLst>
          </p:cNvPr>
          <p:cNvSpPr>
            <a:spLocks noGrp="1"/>
          </p:cNvSpPr>
          <p:nvPr>
            <p:ph type="subTitle" idx="1"/>
          </p:nvPr>
        </p:nvSpPr>
        <p:spPr>
          <a:xfrm>
            <a:off x="1524000" y="3727544"/>
            <a:ext cx="9144000" cy="1655762"/>
          </a:xfrm>
        </p:spPr>
        <p:txBody>
          <a:bodyPr>
            <a:normAutofit lnSpcReduction="10000"/>
          </a:bodyPr>
          <a:lstStyle/>
          <a:p>
            <a:r>
              <a:rPr lang="en-US" dirty="0"/>
              <a:t>Yao Ma, Wei </a:t>
            </a:r>
            <a:r>
              <a:rPr lang="en-US" dirty="0" err="1"/>
              <a:t>Jin</a:t>
            </a:r>
            <a:r>
              <a:rPr lang="en-US" dirty="0"/>
              <a:t>, </a:t>
            </a:r>
            <a:r>
              <a:rPr lang="en-US" dirty="0" err="1"/>
              <a:t>Yiqi</a:t>
            </a:r>
            <a:r>
              <a:rPr lang="en-US" dirty="0"/>
              <a:t> Wang and Jiliang Tang, Michigan State University</a:t>
            </a:r>
          </a:p>
          <a:p>
            <a:r>
              <a:rPr lang="en-US" dirty="0"/>
              <a:t>Tyler </a:t>
            </a:r>
            <a:r>
              <a:rPr lang="en-US" dirty="0" err="1"/>
              <a:t>Derr</a:t>
            </a:r>
            <a:r>
              <a:rPr lang="en-US" dirty="0"/>
              <a:t>, Vanderbilt University</a:t>
            </a:r>
          </a:p>
          <a:p>
            <a:endParaRPr lang="en-US" dirty="0"/>
          </a:p>
          <a:p>
            <a:r>
              <a:rPr lang="en-US" dirty="0"/>
              <a:t>Tutorial website: </a:t>
            </a:r>
            <a:r>
              <a:rPr lang="en-US" dirty="0">
                <a:hlinkClick r:id="rId2"/>
              </a:rPr>
              <a:t>http://cse.msu.edu/~mayao4/tutorials/aaai2021/</a:t>
            </a:r>
            <a:endParaRPr lang="en-US" dirty="0"/>
          </a:p>
        </p:txBody>
      </p:sp>
    </p:spTree>
    <p:extLst>
      <p:ext uri="{BB962C8B-B14F-4D97-AF65-F5344CB8AC3E}">
        <p14:creationId xmlns:p14="http://schemas.microsoft.com/office/powerpoint/2010/main" val="304300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C129-10EC-B540-A080-774D72A89F5C}"/>
              </a:ext>
            </a:extLst>
          </p:cNvPr>
          <p:cNvSpPr>
            <a:spLocks noGrp="1"/>
          </p:cNvSpPr>
          <p:nvPr>
            <p:ph type="title"/>
          </p:nvPr>
        </p:nvSpPr>
        <p:spPr/>
        <p:txBody>
          <a:bodyPr/>
          <a:lstStyle/>
          <a:p>
            <a:r>
              <a:rPr lang="en-US" dirty="0"/>
              <a:t>Book: Deep Learning on Graphs</a:t>
            </a:r>
          </a:p>
        </p:txBody>
      </p:sp>
      <p:sp>
        <p:nvSpPr>
          <p:cNvPr id="3" name="Slide Number Placeholder 2">
            <a:extLst>
              <a:ext uri="{FF2B5EF4-FFF2-40B4-BE49-F238E27FC236}">
                <a16:creationId xmlns:a16="http://schemas.microsoft.com/office/drawing/2014/main" id="{3C6C585B-5FA7-804C-80D4-6434A1B4EC72}"/>
              </a:ext>
            </a:extLst>
          </p:cNvPr>
          <p:cNvSpPr>
            <a:spLocks noGrp="1"/>
          </p:cNvSpPr>
          <p:nvPr>
            <p:ph type="sldNum" sz="quarter" idx="12"/>
          </p:nvPr>
        </p:nvSpPr>
        <p:spPr/>
        <p:txBody>
          <a:bodyPr/>
          <a:lstStyle/>
          <a:p>
            <a:fld id="{4C15419E-54D6-8648-ABFB-BEF58E3E877E}" type="slidenum">
              <a:rPr lang="en-US" smtClean="0"/>
              <a:t>10</a:t>
            </a:fld>
            <a:endParaRPr lang="en-US" dirty="0"/>
          </a:p>
        </p:txBody>
      </p:sp>
      <p:sp>
        <p:nvSpPr>
          <p:cNvPr id="4" name="Title 1">
            <a:extLst>
              <a:ext uri="{FF2B5EF4-FFF2-40B4-BE49-F238E27FC236}">
                <a16:creationId xmlns:a16="http://schemas.microsoft.com/office/drawing/2014/main" id="{4B4DF1E6-F8BF-A246-B239-B469D0FFB5AC}"/>
              </a:ext>
            </a:extLst>
          </p:cNvPr>
          <p:cNvSpPr txBox="1">
            <a:spLocks/>
          </p:cNvSpPr>
          <p:nvPr/>
        </p:nvSpPr>
        <p:spPr>
          <a:xfrm>
            <a:off x="838200" y="16906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6" name="Picture 5">
            <a:extLst>
              <a:ext uri="{FF2B5EF4-FFF2-40B4-BE49-F238E27FC236}">
                <a16:creationId xmlns:a16="http://schemas.microsoft.com/office/drawing/2014/main" id="{8FCB1B2F-95B8-334A-A325-6FE5987371BB}"/>
              </a:ext>
            </a:extLst>
          </p:cNvPr>
          <p:cNvPicPr>
            <a:picLocks noChangeAspect="1"/>
          </p:cNvPicPr>
          <p:nvPr/>
        </p:nvPicPr>
        <p:blipFill>
          <a:blip r:embed="rId2"/>
          <a:stretch>
            <a:fillRect/>
          </a:stretch>
        </p:blipFill>
        <p:spPr>
          <a:xfrm>
            <a:off x="8085095" y="958850"/>
            <a:ext cx="3759200" cy="5765800"/>
          </a:xfrm>
          <a:prstGeom prst="rect">
            <a:avLst/>
          </a:prstGeom>
        </p:spPr>
      </p:pic>
      <p:sp>
        <p:nvSpPr>
          <p:cNvPr id="7" name="Rectangle 6">
            <a:extLst>
              <a:ext uri="{FF2B5EF4-FFF2-40B4-BE49-F238E27FC236}">
                <a16:creationId xmlns:a16="http://schemas.microsoft.com/office/drawing/2014/main" id="{7525BF32-A611-7C41-8EF9-78ADF50DFC3D}"/>
              </a:ext>
            </a:extLst>
          </p:cNvPr>
          <p:cNvSpPr/>
          <p:nvPr/>
        </p:nvSpPr>
        <p:spPr>
          <a:xfrm>
            <a:off x="46252" y="5385680"/>
            <a:ext cx="8020334" cy="646331"/>
          </a:xfrm>
          <a:prstGeom prst="rect">
            <a:avLst/>
          </a:prstGeom>
        </p:spPr>
        <p:txBody>
          <a:bodyPr wrap="square">
            <a:spAutoFit/>
          </a:bodyPr>
          <a:lstStyle/>
          <a:p>
            <a:r>
              <a:rPr lang="en-US" sz="3600" dirty="0">
                <a:hlinkClick r:id="rId3"/>
              </a:rPr>
              <a:t>https://cse.msu.edu/~mayao4/dlg_book/</a:t>
            </a:r>
            <a:endParaRPr lang="en-US" sz="3600" dirty="0"/>
          </a:p>
        </p:txBody>
      </p:sp>
      <p:pic>
        <p:nvPicPr>
          <p:cNvPr id="9" name="Picture 8">
            <a:extLst>
              <a:ext uri="{FF2B5EF4-FFF2-40B4-BE49-F238E27FC236}">
                <a16:creationId xmlns:a16="http://schemas.microsoft.com/office/drawing/2014/main" id="{A3822E9F-D193-6642-8953-FCDA3BCD6D1D}"/>
              </a:ext>
            </a:extLst>
          </p:cNvPr>
          <p:cNvPicPr>
            <a:picLocks noChangeAspect="1"/>
          </p:cNvPicPr>
          <p:nvPr/>
        </p:nvPicPr>
        <p:blipFill>
          <a:blip r:embed="rId4"/>
          <a:stretch>
            <a:fillRect/>
          </a:stretch>
        </p:blipFill>
        <p:spPr>
          <a:xfrm>
            <a:off x="2101755" y="1901209"/>
            <a:ext cx="3192061" cy="3192061"/>
          </a:xfrm>
          <a:prstGeom prst="rect">
            <a:avLst/>
          </a:prstGeom>
        </p:spPr>
      </p:pic>
    </p:spTree>
    <p:extLst>
      <p:ext uri="{BB962C8B-B14F-4D97-AF65-F5344CB8AC3E}">
        <p14:creationId xmlns:p14="http://schemas.microsoft.com/office/powerpoint/2010/main" val="11014720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100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862951" y="4776321"/>
            <a:ext cx="1196161" cy="523220"/>
          </a:xfrm>
          <a:prstGeom prst="rect">
            <a:avLst/>
          </a:prstGeom>
          <a:noFill/>
        </p:spPr>
        <p:txBody>
          <a:bodyPr wrap="none" rtlCol="0">
            <a:spAutoFit/>
          </a:bodyPr>
          <a:lstStyle/>
          <a:p>
            <a:r>
              <a:rPr lang="en-US" sz="2800" dirty="0">
                <a:solidFill>
                  <a:schemeClr val="accent5">
                    <a:lumMod val="75000"/>
                  </a:schemeClr>
                </a:solidFill>
              </a:rPr>
              <a:t>Hence,</a:t>
            </a:r>
            <a:endParaRPr lang="en-US" sz="28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731938" y="5714938"/>
            <a:ext cx="4404983" cy="624159"/>
          </a:xfrm>
          <a:prstGeom prst="rect">
            <a:avLst/>
          </a:prstGeom>
        </p:spPr>
      </p:pic>
      <p:cxnSp>
        <p:nvCxnSpPr>
          <p:cNvPr id="43" name="Straight Connector 42">
            <a:extLst>
              <a:ext uri="{FF2B5EF4-FFF2-40B4-BE49-F238E27FC236}">
                <a16:creationId xmlns:a16="http://schemas.microsoft.com/office/drawing/2014/main" id="{3BC5ECAB-26C6-5E49-BA8F-DF05CDEF4DA3}"/>
              </a:ext>
            </a:extLst>
          </p:cNvPr>
          <p:cNvCxnSpPr>
            <a:cxnSpLocks/>
          </p:cNvCxnSpPr>
          <p:nvPr/>
        </p:nvCxnSpPr>
        <p:spPr>
          <a:xfrm>
            <a:off x="6046030" y="6101368"/>
            <a:ext cx="116565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9B88B8-BA0C-2D45-8206-5415047EEF09}"/>
              </a:ext>
            </a:extLst>
          </p:cNvPr>
          <p:cNvSpPr txBox="1"/>
          <p:nvPr/>
        </p:nvSpPr>
        <p:spPr>
          <a:xfrm>
            <a:off x="6271136" y="6084070"/>
            <a:ext cx="2609112" cy="400110"/>
          </a:xfrm>
          <a:prstGeom prst="rect">
            <a:avLst/>
          </a:prstGeom>
          <a:noFill/>
        </p:spPr>
        <p:txBody>
          <a:bodyPr wrap="none" rtlCol="0">
            <a:spAutoFit/>
          </a:bodyPr>
          <a:lstStyle/>
          <a:p>
            <a:r>
              <a:rPr lang="en-US" sz="2000" dirty="0">
                <a:solidFill>
                  <a:schemeClr val="accent6">
                    <a:lumMod val="50000"/>
                  </a:schemeClr>
                </a:solidFill>
              </a:rPr>
              <a:t>Feature transformation</a:t>
            </a:r>
            <a:endParaRPr lang="en-US" sz="1400" dirty="0">
              <a:solidFill>
                <a:schemeClr val="accent6">
                  <a:lumMod val="50000"/>
                </a:schemeClr>
              </a:solidFill>
            </a:endParaRPr>
          </a:p>
        </p:txBody>
      </p:sp>
    </p:spTree>
    <p:extLst>
      <p:ext uri="{BB962C8B-B14F-4D97-AF65-F5344CB8AC3E}">
        <p14:creationId xmlns:p14="http://schemas.microsoft.com/office/powerpoint/2010/main" val="1926269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101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862951" y="4776321"/>
            <a:ext cx="1196161" cy="523220"/>
          </a:xfrm>
          <a:prstGeom prst="rect">
            <a:avLst/>
          </a:prstGeom>
          <a:noFill/>
        </p:spPr>
        <p:txBody>
          <a:bodyPr wrap="none" rtlCol="0">
            <a:spAutoFit/>
          </a:bodyPr>
          <a:lstStyle/>
          <a:p>
            <a:r>
              <a:rPr lang="en-US" sz="2800" dirty="0">
                <a:solidFill>
                  <a:schemeClr val="accent5">
                    <a:lumMod val="75000"/>
                  </a:schemeClr>
                </a:solidFill>
              </a:rPr>
              <a:t>Hence,</a:t>
            </a:r>
            <a:endParaRPr lang="en-US" sz="28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731938" y="5714938"/>
            <a:ext cx="4404983" cy="624159"/>
          </a:xfrm>
          <a:prstGeom prst="rect">
            <a:avLst/>
          </a:prstGeom>
        </p:spPr>
      </p:pic>
      <p:cxnSp>
        <p:nvCxnSpPr>
          <p:cNvPr id="43" name="Straight Connector 42">
            <a:extLst>
              <a:ext uri="{FF2B5EF4-FFF2-40B4-BE49-F238E27FC236}">
                <a16:creationId xmlns:a16="http://schemas.microsoft.com/office/drawing/2014/main" id="{3BC5ECAB-26C6-5E49-BA8F-DF05CDEF4DA3}"/>
              </a:ext>
            </a:extLst>
          </p:cNvPr>
          <p:cNvCxnSpPr>
            <a:cxnSpLocks/>
          </p:cNvCxnSpPr>
          <p:nvPr/>
        </p:nvCxnSpPr>
        <p:spPr>
          <a:xfrm>
            <a:off x="6046030" y="6101368"/>
            <a:ext cx="116565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9B88B8-BA0C-2D45-8206-5415047EEF09}"/>
              </a:ext>
            </a:extLst>
          </p:cNvPr>
          <p:cNvSpPr txBox="1"/>
          <p:nvPr/>
        </p:nvSpPr>
        <p:spPr>
          <a:xfrm>
            <a:off x="6271136" y="6084070"/>
            <a:ext cx="2609112" cy="400110"/>
          </a:xfrm>
          <a:prstGeom prst="rect">
            <a:avLst/>
          </a:prstGeom>
          <a:noFill/>
        </p:spPr>
        <p:txBody>
          <a:bodyPr wrap="none" rtlCol="0">
            <a:spAutoFit/>
          </a:bodyPr>
          <a:lstStyle/>
          <a:p>
            <a:r>
              <a:rPr lang="en-US" sz="2000" dirty="0">
                <a:solidFill>
                  <a:schemeClr val="accent6">
                    <a:lumMod val="50000"/>
                  </a:schemeClr>
                </a:solidFill>
              </a:rPr>
              <a:t>Feature transformation</a:t>
            </a:r>
            <a:endParaRPr lang="en-US" sz="1400" dirty="0">
              <a:solidFill>
                <a:schemeClr val="accent6">
                  <a:lumMod val="50000"/>
                </a:schemeClr>
              </a:solidFill>
            </a:endParaRPr>
          </a:p>
        </p:txBody>
      </p:sp>
      <p:cxnSp>
        <p:nvCxnSpPr>
          <p:cNvPr id="46" name="Straight Connector 45">
            <a:extLst>
              <a:ext uri="{FF2B5EF4-FFF2-40B4-BE49-F238E27FC236}">
                <a16:creationId xmlns:a16="http://schemas.microsoft.com/office/drawing/2014/main" id="{FA976F1F-BD2B-8042-AB1B-CAAB50E6CDB4}"/>
              </a:ext>
            </a:extLst>
          </p:cNvPr>
          <p:cNvCxnSpPr>
            <a:cxnSpLocks/>
          </p:cNvCxnSpPr>
          <p:nvPr/>
        </p:nvCxnSpPr>
        <p:spPr>
          <a:xfrm>
            <a:off x="4001570" y="6414795"/>
            <a:ext cx="136981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Down Arrow 46">
            <a:extLst>
              <a:ext uri="{FF2B5EF4-FFF2-40B4-BE49-F238E27FC236}">
                <a16:creationId xmlns:a16="http://schemas.microsoft.com/office/drawing/2014/main" id="{7CE3016F-3142-3C45-97BC-699D70D410D6}"/>
              </a:ext>
            </a:extLst>
          </p:cNvPr>
          <p:cNvSpPr/>
          <p:nvPr/>
        </p:nvSpPr>
        <p:spPr>
          <a:xfrm rot="19915119">
            <a:off x="8692268" y="3583997"/>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1287A216-9162-5544-9537-9CB65D73EA81}"/>
              </a:ext>
            </a:extLst>
          </p:cNvPr>
          <p:cNvSpPr/>
          <p:nvPr/>
        </p:nvSpPr>
        <p:spPr>
          <a:xfrm rot="12226562">
            <a:off x="8812550" y="4308821"/>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6850124C-921D-2F40-952C-255746362242}"/>
              </a:ext>
            </a:extLst>
          </p:cNvPr>
          <p:cNvSpPr/>
          <p:nvPr/>
        </p:nvSpPr>
        <p:spPr>
          <a:xfrm rot="6535974">
            <a:off x="9266510" y="4086403"/>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61B4851-A5B7-8B49-AAE7-F5D0A3A23F36}"/>
              </a:ext>
            </a:extLst>
          </p:cNvPr>
          <p:cNvSpPr txBox="1"/>
          <p:nvPr/>
        </p:nvSpPr>
        <p:spPr>
          <a:xfrm>
            <a:off x="3991787" y="6374319"/>
            <a:ext cx="1442896" cy="400110"/>
          </a:xfrm>
          <a:prstGeom prst="rect">
            <a:avLst/>
          </a:prstGeom>
          <a:noFill/>
        </p:spPr>
        <p:txBody>
          <a:bodyPr wrap="none" rtlCol="0">
            <a:spAutoFit/>
          </a:bodyPr>
          <a:lstStyle/>
          <a:p>
            <a:r>
              <a:rPr lang="en-US" sz="2000" dirty="0">
                <a:solidFill>
                  <a:schemeClr val="accent6">
                    <a:lumMod val="50000"/>
                  </a:schemeClr>
                </a:solidFill>
              </a:rPr>
              <a:t>Aggregation</a:t>
            </a:r>
            <a:endParaRPr lang="en-US" sz="1400" dirty="0">
              <a:solidFill>
                <a:schemeClr val="accent6">
                  <a:lumMod val="50000"/>
                </a:schemeClr>
              </a:solidFill>
            </a:endParaRPr>
          </a:p>
        </p:txBody>
      </p:sp>
    </p:spTree>
    <p:extLst>
      <p:ext uri="{BB962C8B-B14F-4D97-AF65-F5344CB8AC3E}">
        <p14:creationId xmlns:p14="http://schemas.microsoft.com/office/powerpoint/2010/main" val="11417446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90AA-870E-9C4D-BA68-4740504E0734}"/>
              </a:ext>
            </a:extLst>
          </p:cNvPr>
          <p:cNvSpPr>
            <a:spLocks noGrp="1"/>
          </p:cNvSpPr>
          <p:nvPr>
            <p:ph type="title"/>
          </p:nvPr>
        </p:nvSpPr>
        <p:spPr/>
        <p:txBody>
          <a:bodyPr/>
          <a:lstStyle/>
          <a:p>
            <a:r>
              <a:rPr lang="en-US" dirty="0"/>
              <a:t>Filter in GCN VS Filter in the First GNN</a:t>
            </a:r>
          </a:p>
        </p:txBody>
      </p:sp>
      <p:sp>
        <p:nvSpPr>
          <p:cNvPr id="3" name="Slide Number Placeholder 2">
            <a:extLst>
              <a:ext uri="{FF2B5EF4-FFF2-40B4-BE49-F238E27FC236}">
                <a16:creationId xmlns:a16="http://schemas.microsoft.com/office/drawing/2014/main" id="{FBCBECD0-97E2-C04B-9FFE-C983BFC14FA8}"/>
              </a:ext>
            </a:extLst>
          </p:cNvPr>
          <p:cNvSpPr>
            <a:spLocks noGrp="1"/>
          </p:cNvSpPr>
          <p:nvPr>
            <p:ph type="sldNum" sz="quarter" idx="12"/>
          </p:nvPr>
        </p:nvSpPr>
        <p:spPr/>
        <p:txBody>
          <a:bodyPr/>
          <a:lstStyle/>
          <a:p>
            <a:fld id="{4C15419E-54D6-8648-ABFB-BEF58E3E877E}" type="slidenum">
              <a:rPr lang="en-US" smtClean="0"/>
              <a:t>102</a:t>
            </a:fld>
            <a:endParaRPr lang="en-US" dirty="0"/>
          </a:p>
        </p:txBody>
      </p:sp>
      <p:sp>
        <p:nvSpPr>
          <p:cNvPr id="4" name="Freeform 3">
            <a:extLst>
              <a:ext uri="{FF2B5EF4-FFF2-40B4-BE49-F238E27FC236}">
                <a16:creationId xmlns:a16="http://schemas.microsoft.com/office/drawing/2014/main" id="{561D65A9-BE14-C843-89AB-00A449C99CB7}"/>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4E94A7-E71C-5B40-AAA7-CAE75050D722}"/>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ADA44F-B3AA-684B-AB1D-6A933A55F682}"/>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C3BD01-C340-BB46-9030-9FAF37A3FC9C}"/>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A043852-1402-4B45-BC51-EC87EC638979}"/>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DDC2F54-AD95-6A48-9509-6EEA13F12D88}"/>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B393CD3-CF33-2644-B1E4-6A65149E936B}"/>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204CAF-EB8F-B742-A340-80BD4081DDFC}"/>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09D4B2D-0AE7-EB45-8074-7F28A29C0894}"/>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078B2E1-7A05-1943-9FC6-E9C51B8881E5}"/>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39DBD3-E109-CD49-9EF1-9D237FE72AF4}"/>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4184E-C305-894F-80D8-4F39843DAA2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323E300-A2EF-A64F-9CBD-58F03EE87EB3}"/>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0D86EFE-23EF-5D48-B1BC-F5F8F65638C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9E1748-6A56-8E4C-93C7-78CB8F6126D3}"/>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7CCD1ED-EB2B-984F-838A-24BD6D5BB18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72C7E9-BBF8-614B-863C-122CCE4BFB2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D172C7E9-BBF8-614B-863C-122CCE4BFB2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5634-5C3E-F34D-A66E-C431F2DB5360}"/>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65BB5634-5C3E-F34D-A66E-C431F2DB5360}"/>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939FCA-41A4-2845-8D8F-EFDBC3D6806B}"/>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54939FCA-41A4-2845-8D8F-EFDBC3D6806B}"/>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91D012-EF70-D644-B8D1-C666EF8F616F}"/>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3B91D012-EF70-D644-B8D1-C666EF8F616F}"/>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4380CE-6D93-C642-8741-339C85EA255B}"/>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814380CE-6D93-C642-8741-339C85EA255B}"/>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CB3F3E-9D2E-8042-BF11-DF6D2B3DC7AD}"/>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31CB3F3E-9D2E-8042-BF11-DF6D2B3DC7AD}"/>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40459-88D2-2B42-AF6A-02A2E511D119}"/>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B7340459-88D2-2B42-AF6A-02A2E511D119}"/>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08747C-6811-1143-83EF-1057D9144274}"/>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5308747C-6811-1143-83EF-1057D9144274}"/>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E6F98E-C98B-8C40-A838-016379FF1D7C}"/>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1DE6F98E-C98B-8C40-A838-016379FF1D7C}"/>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69796C-8068-C648-8484-17BAE4651F2E}"/>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9669796C-8068-C648-8484-17BAE4651F2E}"/>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B0DD5-8242-8642-9256-4529802BEF39}"/>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05B0DD5-8242-8642-9256-4529802BEF39}"/>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4A5D0F-8B9F-704D-84CF-13939E2CBDD3}"/>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194A5D0F-8B9F-704D-84CF-13939E2CBDD3}"/>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709E8E-B81E-D34F-9B5A-310ABCBE8C02}"/>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EF709E8E-B81E-D34F-9B5A-310ABCBE8C02}"/>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67BE06-3BF8-ED44-BFB4-75EF6D138F3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F67BE06-3BF8-ED44-BFB4-75EF6D138F3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A80B58-A3C9-774C-85F4-6B265420407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BA80B58-A3C9-774C-85F4-6B265420407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AE51B8-D633-DC4E-B1B6-74BAF0CE31A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58AE51B8-D633-DC4E-B1B6-74BAF0CE31A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D3E89AB6-3671-3A44-8C2A-B8FB5CAC732A}"/>
              </a:ext>
            </a:extLst>
          </p:cNvPr>
          <p:cNvPicPr>
            <a:picLocks noChangeAspect="1"/>
          </p:cNvPicPr>
          <p:nvPr/>
        </p:nvPicPr>
        <p:blipFill>
          <a:blip r:embed="rId18"/>
          <a:stretch>
            <a:fillRect/>
          </a:stretch>
        </p:blipFill>
        <p:spPr>
          <a:xfrm>
            <a:off x="6215388" y="2680572"/>
            <a:ext cx="5006076" cy="675483"/>
          </a:xfrm>
          <a:prstGeom prst="rect">
            <a:avLst/>
          </a:prstGeom>
        </p:spPr>
      </p:pic>
      <p:sp>
        <p:nvSpPr>
          <p:cNvPr id="41" name="TextBox 40">
            <a:extLst>
              <a:ext uri="{FF2B5EF4-FFF2-40B4-BE49-F238E27FC236}">
                <a16:creationId xmlns:a16="http://schemas.microsoft.com/office/drawing/2014/main" id="{34960CF7-5B47-E443-9548-9DEED0F77D13}"/>
              </a:ext>
            </a:extLst>
          </p:cNvPr>
          <p:cNvSpPr txBox="1"/>
          <p:nvPr/>
        </p:nvSpPr>
        <p:spPr>
          <a:xfrm>
            <a:off x="7712015" y="1771751"/>
            <a:ext cx="2370649" cy="523220"/>
          </a:xfrm>
          <a:prstGeom prst="rect">
            <a:avLst/>
          </a:prstGeom>
          <a:noFill/>
        </p:spPr>
        <p:txBody>
          <a:bodyPr wrap="none" rtlCol="0">
            <a:spAutoFit/>
          </a:bodyPr>
          <a:lstStyle/>
          <a:p>
            <a:r>
              <a:rPr lang="en-US" sz="2800" dirty="0">
                <a:solidFill>
                  <a:schemeClr val="accent5">
                    <a:lumMod val="75000"/>
                  </a:schemeClr>
                </a:solidFill>
              </a:rPr>
              <a:t>GCN: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pic>
        <p:nvPicPr>
          <p:cNvPr id="42" name="Picture 41">
            <a:extLst>
              <a:ext uri="{FF2B5EF4-FFF2-40B4-BE49-F238E27FC236}">
                <a16:creationId xmlns:a16="http://schemas.microsoft.com/office/drawing/2014/main" id="{AF9898E4-DF61-5046-AAFC-D8C6E939BB56}"/>
              </a:ext>
            </a:extLst>
          </p:cNvPr>
          <p:cNvPicPr>
            <a:picLocks noChangeAspect="1"/>
          </p:cNvPicPr>
          <p:nvPr/>
        </p:nvPicPr>
        <p:blipFill>
          <a:blip r:embed="rId19"/>
          <a:stretch>
            <a:fillRect/>
          </a:stretch>
        </p:blipFill>
        <p:spPr>
          <a:xfrm>
            <a:off x="6215388" y="4845378"/>
            <a:ext cx="4653895" cy="698084"/>
          </a:xfrm>
          <a:prstGeom prst="rect">
            <a:avLst/>
          </a:prstGeom>
        </p:spPr>
      </p:pic>
      <p:sp>
        <p:nvSpPr>
          <p:cNvPr id="43" name="TextBox 42">
            <a:extLst>
              <a:ext uri="{FF2B5EF4-FFF2-40B4-BE49-F238E27FC236}">
                <a16:creationId xmlns:a16="http://schemas.microsoft.com/office/drawing/2014/main" id="{554C3CAD-FF40-B347-AAF8-1B578D82CF58}"/>
              </a:ext>
            </a:extLst>
          </p:cNvPr>
          <p:cNvSpPr txBox="1"/>
          <p:nvPr/>
        </p:nvSpPr>
        <p:spPr>
          <a:xfrm>
            <a:off x="7151104" y="3905933"/>
            <a:ext cx="3684535" cy="523220"/>
          </a:xfrm>
          <a:prstGeom prst="rect">
            <a:avLst/>
          </a:prstGeom>
          <a:noFill/>
        </p:spPr>
        <p:txBody>
          <a:bodyPr wrap="none" rtlCol="0">
            <a:spAutoFit/>
          </a:bodyPr>
          <a:lstStyle/>
          <a:p>
            <a:r>
              <a:rPr lang="en-US" sz="2800" dirty="0">
                <a:solidFill>
                  <a:schemeClr val="accent5">
                    <a:lumMod val="75000"/>
                  </a:schemeClr>
                </a:solidFill>
              </a:rPr>
              <a:t>The first GNN: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spTree>
    <p:extLst>
      <p:ext uri="{BB962C8B-B14F-4D97-AF65-F5344CB8AC3E}">
        <p14:creationId xmlns:p14="http://schemas.microsoft.com/office/powerpoint/2010/main" val="1619480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90AA-870E-9C4D-BA68-4740504E0734}"/>
              </a:ext>
            </a:extLst>
          </p:cNvPr>
          <p:cNvSpPr>
            <a:spLocks noGrp="1"/>
          </p:cNvSpPr>
          <p:nvPr>
            <p:ph type="title"/>
          </p:nvPr>
        </p:nvSpPr>
        <p:spPr/>
        <p:txBody>
          <a:bodyPr/>
          <a:lstStyle/>
          <a:p>
            <a:r>
              <a:rPr lang="en-US" dirty="0"/>
              <a:t>Filter in GCN VS Filter in the First GNN</a:t>
            </a:r>
          </a:p>
        </p:txBody>
      </p:sp>
      <p:sp>
        <p:nvSpPr>
          <p:cNvPr id="3" name="Slide Number Placeholder 2">
            <a:extLst>
              <a:ext uri="{FF2B5EF4-FFF2-40B4-BE49-F238E27FC236}">
                <a16:creationId xmlns:a16="http://schemas.microsoft.com/office/drawing/2014/main" id="{FBCBECD0-97E2-C04B-9FFE-C983BFC14FA8}"/>
              </a:ext>
            </a:extLst>
          </p:cNvPr>
          <p:cNvSpPr>
            <a:spLocks noGrp="1"/>
          </p:cNvSpPr>
          <p:nvPr>
            <p:ph type="sldNum" sz="quarter" idx="12"/>
          </p:nvPr>
        </p:nvSpPr>
        <p:spPr/>
        <p:txBody>
          <a:bodyPr/>
          <a:lstStyle/>
          <a:p>
            <a:fld id="{4C15419E-54D6-8648-ABFB-BEF58E3E877E}" type="slidenum">
              <a:rPr lang="en-US" smtClean="0"/>
              <a:t>103</a:t>
            </a:fld>
            <a:endParaRPr lang="en-US" dirty="0"/>
          </a:p>
        </p:txBody>
      </p:sp>
      <p:sp>
        <p:nvSpPr>
          <p:cNvPr id="4" name="Freeform 3">
            <a:extLst>
              <a:ext uri="{FF2B5EF4-FFF2-40B4-BE49-F238E27FC236}">
                <a16:creationId xmlns:a16="http://schemas.microsoft.com/office/drawing/2014/main" id="{561D65A9-BE14-C843-89AB-00A449C99CB7}"/>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4E94A7-E71C-5B40-AAA7-CAE75050D722}"/>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ADA44F-B3AA-684B-AB1D-6A933A55F682}"/>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C3BD01-C340-BB46-9030-9FAF37A3FC9C}"/>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A043852-1402-4B45-BC51-EC87EC638979}"/>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DDC2F54-AD95-6A48-9509-6EEA13F12D88}"/>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B393CD3-CF33-2644-B1E4-6A65149E936B}"/>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204CAF-EB8F-B742-A340-80BD4081DDFC}"/>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09D4B2D-0AE7-EB45-8074-7F28A29C0894}"/>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078B2E1-7A05-1943-9FC6-E9C51B8881E5}"/>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39DBD3-E109-CD49-9EF1-9D237FE72AF4}"/>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4184E-C305-894F-80D8-4F39843DAA2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323E300-A2EF-A64F-9CBD-58F03EE87EB3}"/>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0D86EFE-23EF-5D48-B1BC-F5F8F65638C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9E1748-6A56-8E4C-93C7-78CB8F6126D3}"/>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7CCD1ED-EB2B-984F-838A-24BD6D5BB18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72C7E9-BBF8-614B-863C-122CCE4BFB2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D172C7E9-BBF8-614B-863C-122CCE4BFB2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5634-5C3E-F34D-A66E-C431F2DB5360}"/>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65BB5634-5C3E-F34D-A66E-C431F2DB5360}"/>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939FCA-41A4-2845-8D8F-EFDBC3D6806B}"/>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54939FCA-41A4-2845-8D8F-EFDBC3D6806B}"/>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91D012-EF70-D644-B8D1-C666EF8F616F}"/>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3B91D012-EF70-D644-B8D1-C666EF8F616F}"/>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4380CE-6D93-C642-8741-339C85EA255B}"/>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814380CE-6D93-C642-8741-339C85EA255B}"/>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CB3F3E-9D2E-8042-BF11-DF6D2B3DC7AD}"/>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31CB3F3E-9D2E-8042-BF11-DF6D2B3DC7AD}"/>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40459-88D2-2B42-AF6A-02A2E511D119}"/>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B7340459-88D2-2B42-AF6A-02A2E511D119}"/>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08747C-6811-1143-83EF-1057D9144274}"/>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5308747C-6811-1143-83EF-1057D9144274}"/>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E6F98E-C98B-8C40-A838-016379FF1D7C}"/>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1DE6F98E-C98B-8C40-A838-016379FF1D7C}"/>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69796C-8068-C648-8484-17BAE4651F2E}"/>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9669796C-8068-C648-8484-17BAE4651F2E}"/>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B0DD5-8242-8642-9256-4529802BEF39}"/>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05B0DD5-8242-8642-9256-4529802BEF39}"/>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4A5D0F-8B9F-704D-84CF-13939E2CBDD3}"/>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194A5D0F-8B9F-704D-84CF-13939E2CBDD3}"/>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709E8E-B81E-D34F-9B5A-310ABCBE8C02}"/>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EF709E8E-B81E-D34F-9B5A-310ABCBE8C02}"/>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67BE06-3BF8-ED44-BFB4-75EF6D138F3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F67BE06-3BF8-ED44-BFB4-75EF6D138F3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A80B58-A3C9-774C-85F4-6B265420407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BA80B58-A3C9-774C-85F4-6B265420407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AE51B8-D633-DC4E-B1B6-74BAF0CE31A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58AE51B8-D633-DC4E-B1B6-74BAF0CE31A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D3E89AB6-3671-3A44-8C2A-B8FB5CAC732A}"/>
              </a:ext>
            </a:extLst>
          </p:cNvPr>
          <p:cNvPicPr>
            <a:picLocks noChangeAspect="1"/>
          </p:cNvPicPr>
          <p:nvPr/>
        </p:nvPicPr>
        <p:blipFill>
          <a:blip r:embed="rId18"/>
          <a:stretch>
            <a:fillRect/>
          </a:stretch>
        </p:blipFill>
        <p:spPr>
          <a:xfrm>
            <a:off x="6215388" y="2680572"/>
            <a:ext cx="5006076" cy="675483"/>
          </a:xfrm>
          <a:prstGeom prst="rect">
            <a:avLst/>
          </a:prstGeom>
        </p:spPr>
      </p:pic>
      <p:sp>
        <p:nvSpPr>
          <p:cNvPr id="41" name="TextBox 40">
            <a:extLst>
              <a:ext uri="{FF2B5EF4-FFF2-40B4-BE49-F238E27FC236}">
                <a16:creationId xmlns:a16="http://schemas.microsoft.com/office/drawing/2014/main" id="{34960CF7-5B47-E443-9548-9DEED0F77D13}"/>
              </a:ext>
            </a:extLst>
          </p:cNvPr>
          <p:cNvSpPr txBox="1"/>
          <p:nvPr/>
        </p:nvSpPr>
        <p:spPr>
          <a:xfrm>
            <a:off x="7712015" y="1771751"/>
            <a:ext cx="2370649" cy="523220"/>
          </a:xfrm>
          <a:prstGeom prst="rect">
            <a:avLst/>
          </a:prstGeom>
          <a:noFill/>
        </p:spPr>
        <p:txBody>
          <a:bodyPr wrap="none" rtlCol="0">
            <a:spAutoFit/>
          </a:bodyPr>
          <a:lstStyle/>
          <a:p>
            <a:r>
              <a:rPr lang="en-US" sz="2800" dirty="0">
                <a:solidFill>
                  <a:schemeClr val="accent5">
                    <a:lumMod val="75000"/>
                  </a:schemeClr>
                </a:solidFill>
              </a:rPr>
              <a:t>GCN: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pic>
        <p:nvPicPr>
          <p:cNvPr id="42" name="Picture 41">
            <a:extLst>
              <a:ext uri="{FF2B5EF4-FFF2-40B4-BE49-F238E27FC236}">
                <a16:creationId xmlns:a16="http://schemas.microsoft.com/office/drawing/2014/main" id="{AF9898E4-DF61-5046-AAFC-D8C6E939BB56}"/>
              </a:ext>
            </a:extLst>
          </p:cNvPr>
          <p:cNvPicPr>
            <a:picLocks noChangeAspect="1"/>
          </p:cNvPicPr>
          <p:nvPr/>
        </p:nvPicPr>
        <p:blipFill>
          <a:blip r:embed="rId19"/>
          <a:stretch>
            <a:fillRect/>
          </a:stretch>
        </p:blipFill>
        <p:spPr>
          <a:xfrm>
            <a:off x="6215388" y="4845378"/>
            <a:ext cx="4653895" cy="698084"/>
          </a:xfrm>
          <a:prstGeom prst="rect">
            <a:avLst/>
          </a:prstGeom>
        </p:spPr>
      </p:pic>
      <p:sp>
        <p:nvSpPr>
          <p:cNvPr id="43" name="TextBox 42">
            <a:extLst>
              <a:ext uri="{FF2B5EF4-FFF2-40B4-BE49-F238E27FC236}">
                <a16:creationId xmlns:a16="http://schemas.microsoft.com/office/drawing/2014/main" id="{554C3CAD-FF40-B347-AAF8-1B578D82CF58}"/>
              </a:ext>
            </a:extLst>
          </p:cNvPr>
          <p:cNvSpPr txBox="1"/>
          <p:nvPr/>
        </p:nvSpPr>
        <p:spPr>
          <a:xfrm>
            <a:off x="7151104" y="3905933"/>
            <a:ext cx="3684535" cy="523220"/>
          </a:xfrm>
          <a:prstGeom prst="rect">
            <a:avLst/>
          </a:prstGeom>
          <a:noFill/>
        </p:spPr>
        <p:txBody>
          <a:bodyPr wrap="none" rtlCol="0">
            <a:spAutoFit/>
          </a:bodyPr>
          <a:lstStyle/>
          <a:p>
            <a:r>
              <a:rPr lang="en-US" sz="2800" dirty="0">
                <a:solidFill>
                  <a:schemeClr val="accent5">
                    <a:lumMod val="75000"/>
                  </a:schemeClr>
                </a:solidFill>
              </a:rPr>
              <a:t>The first GNN: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cxnSp>
        <p:nvCxnSpPr>
          <p:cNvPr id="44" name="Straight Connector 43">
            <a:extLst>
              <a:ext uri="{FF2B5EF4-FFF2-40B4-BE49-F238E27FC236}">
                <a16:creationId xmlns:a16="http://schemas.microsoft.com/office/drawing/2014/main" id="{21A5221B-C2C6-7A47-B6C0-6F31EE8B01D7}"/>
              </a:ext>
            </a:extLst>
          </p:cNvPr>
          <p:cNvCxnSpPr>
            <a:cxnSpLocks/>
          </p:cNvCxnSpPr>
          <p:nvPr/>
        </p:nvCxnSpPr>
        <p:spPr>
          <a:xfrm>
            <a:off x="9551595" y="3110966"/>
            <a:ext cx="713838"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1968D1-A340-804D-A162-671FAF5BA96A}"/>
              </a:ext>
            </a:extLst>
          </p:cNvPr>
          <p:cNvCxnSpPr>
            <a:cxnSpLocks/>
          </p:cNvCxnSpPr>
          <p:nvPr/>
        </p:nvCxnSpPr>
        <p:spPr>
          <a:xfrm>
            <a:off x="8392780" y="5289831"/>
            <a:ext cx="1418329"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778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90AA-870E-9C4D-BA68-4740504E0734}"/>
              </a:ext>
            </a:extLst>
          </p:cNvPr>
          <p:cNvSpPr>
            <a:spLocks noGrp="1"/>
          </p:cNvSpPr>
          <p:nvPr>
            <p:ph type="title"/>
          </p:nvPr>
        </p:nvSpPr>
        <p:spPr/>
        <p:txBody>
          <a:bodyPr/>
          <a:lstStyle/>
          <a:p>
            <a:r>
              <a:rPr lang="en-US" dirty="0"/>
              <a:t>Filter in GCN VS Filter in the First GNN</a:t>
            </a:r>
          </a:p>
        </p:txBody>
      </p:sp>
      <p:sp>
        <p:nvSpPr>
          <p:cNvPr id="3" name="Slide Number Placeholder 2">
            <a:extLst>
              <a:ext uri="{FF2B5EF4-FFF2-40B4-BE49-F238E27FC236}">
                <a16:creationId xmlns:a16="http://schemas.microsoft.com/office/drawing/2014/main" id="{FBCBECD0-97E2-C04B-9FFE-C983BFC14FA8}"/>
              </a:ext>
            </a:extLst>
          </p:cNvPr>
          <p:cNvSpPr>
            <a:spLocks noGrp="1"/>
          </p:cNvSpPr>
          <p:nvPr>
            <p:ph type="sldNum" sz="quarter" idx="12"/>
          </p:nvPr>
        </p:nvSpPr>
        <p:spPr/>
        <p:txBody>
          <a:bodyPr/>
          <a:lstStyle/>
          <a:p>
            <a:fld id="{4C15419E-54D6-8648-ABFB-BEF58E3E877E}" type="slidenum">
              <a:rPr lang="en-US" smtClean="0"/>
              <a:t>104</a:t>
            </a:fld>
            <a:endParaRPr lang="en-US" dirty="0"/>
          </a:p>
        </p:txBody>
      </p:sp>
      <p:sp>
        <p:nvSpPr>
          <p:cNvPr id="4" name="Freeform 3">
            <a:extLst>
              <a:ext uri="{FF2B5EF4-FFF2-40B4-BE49-F238E27FC236}">
                <a16:creationId xmlns:a16="http://schemas.microsoft.com/office/drawing/2014/main" id="{561D65A9-BE14-C843-89AB-00A449C99CB7}"/>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4E94A7-E71C-5B40-AAA7-CAE75050D722}"/>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ADA44F-B3AA-684B-AB1D-6A933A55F682}"/>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C3BD01-C340-BB46-9030-9FAF37A3FC9C}"/>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A043852-1402-4B45-BC51-EC87EC638979}"/>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DDC2F54-AD95-6A48-9509-6EEA13F12D88}"/>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B393CD3-CF33-2644-B1E4-6A65149E936B}"/>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204CAF-EB8F-B742-A340-80BD4081DDFC}"/>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09D4B2D-0AE7-EB45-8074-7F28A29C0894}"/>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078B2E1-7A05-1943-9FC6-E9C51B8881E5}"/>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39DBD3-E109-CD49-9EF1-9D237FE72AF4}"/>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4184E-C305-894F-80D8-4F39843DAA2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323E300-A2EF-A64F-9CBD-58F03EE87EB3}"/>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0D86EFE-23EF-5D48-B1BC-F5F8F65638C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9E1748-6A56-8E4C-93C7-78CB8F6126D3}"/>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7CCD1ED-EB2B-984F-838A-24BD6D5BB18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72C7E9-BBF8-614B-863C-122CCE4BFB2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D172C7E9-BBF8-614B-863C-122CCE4BFB2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5634-5C3E-F34D-A66E-C431F2DB5360}"/>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65BB5634-5C3E-F34D-A66E-C431F2DB5360}"/>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939FCA-41A4-2845-8D8F-EFDBC3D6806B}"/>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54939FCA-41A4-2845-8D8F-EFDBC3D6806B}"/>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91D012-EF70-D644-B8D1-C666EF8F616F}"/>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3B91D012-EF70-D644-B8D1-C666EF8F616F}"/>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4380CE-6D93-C642-8741-339C85EA255B}"/>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814380CE-6D93-C642-8741-339C85EA255B}"/>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CB3F3E-9D2E-8042-BF11-DF6D2B3DC7AD}"/>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31CB3F3E-9D2E-8042-BF11-DF6D2B3DC7AD}"/>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40459-88D2-2B42-AF6A-02A2E511D119}"/>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B7340459-88D2-2B42-AF6A-02A2E511D119}"/>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08747C-6811-1143-83EF-1057D9144274}"/>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5308747C-6811-1143-83EF-1057D9144274}"/>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E6F98E-C98B-8C40-A838-016379FF1D7C}"/>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1DE6F98E-C98B-8C40-A838-016379FF1D7C}"/>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69796C-8068-C648-8484-17BAE4651F2E}"/>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9669796C-8068-C648-8484-17BAE4651F2E}"/>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B0DD5-8242-8642-9256-4529802BEF39}"/>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05B0DD5-8242-8642-9256-4529802BEF39}"/>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4A5D0F-8B9F-704D-84CF-13939E2CBDD3}"/>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194A5D0F-8B9F-704D-84CF-13939E2CBDD3}"/>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709E8E-B81E-D34F-9B5A-310ABCBE8C02}"/>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EF709E8E-B81E-D34F-9B5A-310ABCBE8C02}"/>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67BE06-3BF8-ED44-BFB4-75EF6D138F3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F67BE06-3BF8-ED44-BFB4-75EF6D138F3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A80B58-A3C9-774C-85F4-6B265420407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BA80B58-A3C9-774C-85F4-6B265420407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AE51B8-D633-DC4E-B1B6-74BAF0CE31A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58AE51B8-D633-DC4E-B1B6-74BAF0CE31A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142AC29A-6804-F445-86A8-ABE3F093F905}"/>
              </a:ext>
            </a:extLst>
          </p:cNvPr>
          <p:cNvSpPr/>
          <p:nvPr/>
        </p:nvSpPr>
        <p:spPr>
          <a:xfrm rot="19915119">
            <a:off x="2014249" y="3284402"/>
            <a:ext cx="142445" cy="39379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C3A6AC08-25BF-4443-A611-BCBDA73D2A28}"/>
              </a:ext>
            </a:extLst>
          </p:cNvPr>
          <p:cNvSpPr/>
          <p:nvPr/>
        </p:nvSpPr>
        <p:spPr>
          <a:xfrm rot="12226562">
            <a:off x="2134531" y="4009226"/>
            <a:ext cx="142445" cy="39379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40D4557C-FD16-8948-970D-BA7D7C160565}"/>
              </a:ext>
            </a:extLst>
          </p:cNvPr>
          <p:cNvSpPr/>
          <p:nvPr/>
        </p:nvSpPr>
        <p:spPr>
          <a:xfrm rot="6535974">
            <a:off x="2588491" y="3786808"/>
            <a:ext cx="142445" cy="39379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D3E89AB6-3671-3A44-8C2A-B8FB5CAC732A}"/>
              </a:ext>
            </a:extLst>
          </p:cNvPr>
          <p:cNvPicPr>
            <a:picLocks noChangeAspect="1"/>
          </p:cNvPicPr>
          <p:nvPr/>
        </p:nvPicPr>
        <p:blipFill>
          <a:blip r:embed="rId18"/>
          <a:stretch>
            <a:fillRect/>
          </a:stretch>
        </p:blipFill>
        <p:spPr>
          <a:xfrm>
            <a:off x="6215388" y="2680572"/>
            <a:ext cx="5006076" cy="675483"/>
          </a:xfrm>
          <a:prstGeom prst="rect">
            <a:avLst/>
          </a:prstGeom>
        </p:spPr>
      </p:pic>
      <p:sp>
        <p:nvSpPr>
          <p:cNvPr id="41" name="TextBox 40">
            <a:extLst>
              <a:ext uri="{FF2B5EF4-FFF2-40B4-BE49-F238E27FC236}">
                <a16:creationId xmlns:a16="http://schemas.microsoft.com/office/drawing/2014/main" id="{34960CF7-5B47-E443-9548-9DEED0F77D13}"/>
              </a:ext>
            </a:extLst>
          </p:cNvPr>
          <p:cNvSpPr txBox="1"/>
          <p:nvPr/>
        </p:nvSpPr>
        <p:spPr>
          <a:xfrm>
            <a:off x="7712015" y="1771751"/>
            <a:ext cx="2370649" cy="523220"/>
          </a:xfrm>
          <a:prstGeom prst="rect">
            <a:avLst/>
          </a:prstGeom>
          <a:noFill/>
        </p:spPr>
        <p:txBody>
          <a:bodyPr wrap="none" rtlCol="0">
            <a:spAutoFit/>
          </a:bodyPr>
          <a:lstStyle/>
          <a:p>
            <a:r>
              <a:rPr lang="en-US" sz="2800" dirty="0">
                <a:solidFill>
                  <a:schemeClr val="accent5">
                    <a:lumMod val="75000"/>
                  </a:schemeClr>
                </a:solidFill>
              </a:rPr>
              <a:t>GCN: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pic>
        <p:nvPicPr>
          <p:cNvPr id="42" name="Picture 41">
            <a:extLst>
              <a:ext uri="{FF2B5EF4-FFF2-40B4-BE49-F238E27FC236}">
                <a16:creationId xmlns:a16="http://schemas.microsoft.com/office/drawing/2014/main" id="{AF9898E4-DF61-5046-AAFC-D8C6E939BB56}"/>
              </a:ext>
            </a:extLst>
          </p:cNvPr>
          <p:cNvPicPr>
            <a:picLocks noChangeAspect="1"/>
          </p:cNvPicPr>
          <p:nvPr/>
        </p:nvPicPr>
        <p:blipFill>
          <a:blip r:embed="rId19"/>
          <a:stretch>
            <a:fillRect/>
          </a:stretch>
        </p:blipFill>
        <p:spPr>
          <a:xfrm>
            <a:off x="6215388" y="4845378"/>
            <a:ext cx="4653895" cy="698084"/>
          </a:xfrm>
          <a:prstGeom prst="rect">
            <a:avLst/>
          </a:prstGeom>
        </p:spPr>
      </p:pic>
      <p:sp>
        <p:nvSpPr>
          <p:cNvPr id="43" name="TextBox 42">
            <a:extLst>
              <a:ext uri="{FF2B5EF4-FFF2-40B4-BE49-F238E27FC236}">
                <a16:creationId xmlns:a16="http://schemas.microsoft.com/office/drawing/2014/main" id="{554C3CAD-FF40-B347-AAF8-1B578D82CF58}"/>
              </a:ext>
            </a:extLst>
          </p:cNvPr>
          <p:cNvSpPr txBox="1"/>
          <p:nvPr/>
        </p:nvSpPr>
        <p:spPr>
          <a:xfrm>
            <a:off x="7151104" y="3905933"/>
            <a:ext cx="3684535" cy="523220"/>
          </a:xfrm>
          <a:prstGeom prst="rect">
            <a:avLst/>
          </a:prstGeom>
          <a:noFill/>
        </p:spPr>
        <p:txBody>
          <a:bodyPr wrap="none" rtlCol="0">
            <a:spAutoFit/>
          </a:bodyPr>
          <a:lstStyle/>
          <a:p>
            <a:r>
              <a:rPr lang="en-US" sz="2800" dirty="0">
                <a:solidFill>
                  <a:schemeClr val="accent5">
                    <a:lumMod val="75000"/>
                  </a:schemeClr>
                </a:solidFill>
              </a:rPr>
              <a:t>The first GNN: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cxnSp>
        <p:nvCxnSpPr>
          <p:cNvPr id="44" name="Straight Connector 43">
            <a:extLst>
              <a:ext uri="{FF2B5EF4-FFF2-40B4-BE49-F238E27FC236}">
                <a16:creationId xmlns:a16="http://schemas.microsoft.com/office/drawing/2014/main" id="{21A5221B-C2C6-7A47-B6C0-6F31EE8B01D7}"/>
              </a:ext>
            </a:extLst>
          </p:cNvPr>
          <p:cNvCxnSpPr>
            <a:cxnSpLocks/>
          </p:cNvCxnSpPr>
          <p:nvPr/>
        </p:nvCxnSpPr>
        <p:spPr>
          <a:xfrm>
            <a:off x="9551595" y="3110966"/>
            <a:ext cx="713838"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1968D1-A340-804D-A162-671FAF5BA96A}"/>
              </a:ext>
            </a:extLst>
          </p:cNvPr>
          <p:cNvCxnSpPr>
            <a:cxnSpLocks/>
          </p:cNvCxnSpPr>
          <p:nvPr/>
        </p:nvCxnSpPr>
        <p:spPr>
          <a:xfrm>
            <a:off x="8392780" y="5289831"/>
            <a:ext cx="1418329"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8C4B7-025D-B446-9527-36814B962919}"/>
              </a:ext>
            </a:extLst>
          </p:cNvPr>
          <p:cNvCxnSpPr>
            <a:cxnSpLocks/>
          </p:cNvCxnSpPr>
          <p:nvPr/>
        </p:nvCxnSpPr>
        <p:spPr>
          <a:xfrm>
            <a:off x="7320590" y="3413154"/>
            <a:ext cx="1432346"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45933F-02B8-184E-8AEE-985408FD744E}"/>
              </a:ext>
            </a:extLst>
          </p:cNvPr>
          <p:cNvCxnSpPr>
            <a:cxnSpLocks/>
          </p:cNvCxnSpPr>
          <p:nvPr/>
        </p:nvCxnSpPr>
        <p:spPr>
          <a:xfrm>
            <a:off x="7366598" y="5565428"/>
            <a:ext cx="909010"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234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1F20-B5F4-4C41-A9D3-2907787D3890}"/>
              </a:ext>
            </a:extLst>
          </p:cNvPr>
          <p:cNvSpPr>
            <a:spLocks noGrp="1"/>
          </p:cNvSpPr>
          <p:nvPr>
            <p:ph type="title"/>
          </p:nvPr>
        </p:nvSpPr>
        <p:spPr/>
        <p:txBody>
          <a:bodyPr/>
          <a:lstStyle/>
          <a:p>
            <a:r>
              <a:rPr lang="en-US" dirty="0"/>
              <a:t>Filter in </a:t>
            </a:r>
            <a:r>
              <a:rPr lang="en-US" dirty="0" err="1"/>
              <a:t>GraphSage</a:t>
            </a:r>
            <a:endParaRPr lang="en-US" dirty="0"/>
          </a:p>
        </p:txBody>
      </p:sp>
      <p:sp>
        <p:nvSpPr>
          <p:cNvPr id="3" name="Slide Number Placeholder 2">
            <a:extLst>
              <a:ext uri="{FF2B5EF4-FFF2-40B4-BE49-F238E27FC236}">
                <a16:creationId xmlns:a16="http://schemas.microsoft.com/office/drawing/2014/main" id="{68191BD6-B3CE-F64C-9090-359566D74C0B}"/>
              </a:ext>
            </a:extLst>
          </p:cNvPr>
          <p:cNvSpPr>
            <a:spLocks noGrp="1"/>
          </p:cNvSpPr>
          <p:nvPr>
            <p:ph type="sldNum" sz="quarter" idx="12"/>
          </p:nvPr>
        </p:nvSpPr>
        <p:spPr/>
        <p:txBody>
          <a:bodyPr/>
          <a:lstStyle/>
          <a:p>
            <a:fld id="{4C15419E-54D6-8648-ABFB-BEF58E3E877E}" type="slidenum">
              <a:rPr lang="en-US" smtClean="0"/>
              <a:t>105</a:t>
            </a:fld>
            <a:endParaRPr lang="en-US" dirty="0"/>
          </a:p>
        </p:txBody>
      </p:sp>
      <p:sp>
        <p:nvSpPr>
          <p:cNvPr id="73" name="TextBox 72">
            <a:extLst>
              <a:ext uri="{FF2B5EF4-FFF2-40B4-BE49-F238E27FC236}">
                <a16:creationId xmlns:a16="http://schemas.microsoft.com/office/drawing/2014/main" id="{31F0CB79-328F-354D-BBC2-610D7C8534B4}"/>
              </a:ext>
            </a:extLst>
          </p:cNvPr>
          <p:cNvSpPr txBox="1"/>
          <p:nvPr/>
        </p:nvSpPr>
        <p:spPr>
          <a:xfrm>
            <a:off x="7042479" y="1836491"/>
            <a:ext cx="2953053" cy="523220"/>
          </a:xfrm>
          <a:prstGeom prst="rect">
            <a:avLst/>
          </a:prstGeom>
          <a:noFill/>
        </p:spPr>
        <p:txBody>
          <a:bodyPr wrap="none" rtlCol="0">
            <a:spAutoFit/>
          </a:bodyPr>
          <a:lstStyle/>
          <a:p>
            <a:r>
              <a:rPr lang="en-US" sz="2800" dirty="0">
                <a:solidFill>
                  <a:schemeClr val="accent5">
                    <a:lumMod val="75000"/>
                  </a:schemeClr>
                </a:solidFill>
              </a:rPr>
              <a:t>Neighbor Sampling</a:t>
            </a:r>
            <a:endParaRPr lang="en-US" sz="2800" dirty="0">
              <a:solidFill>
                <a:srgbClr val="FF0000"/>
              </a:solidFill>
            </a:endParaRPr>
          </a:p>
        </p:txBody>
      </p:sp>
      <p:sp>
        <p:nvSpPr>
          <p:cNvPr id="74" name="Freeform 73">
            <a:extLst>
              <a:ext uri="{FF2B5EF4-FFF2-40B4-BE49-F238E27FC236}">
                <a16:creationId xmlns:a16="http://schemas.microsoft.com/office/drawing/2014/main" id="{82961496-5B3F-4C45-BE0D-1428A8FAE619}"/>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B3BC39C-5796-294E-ABC4-ACC7150DDED7}"/>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91993E58-682E-8144-855C-D9CD34308FBE}"/>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8555135-A6A1-6042-A8BF-95BE5C9DB9B5}"/>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FB643904-84BA-0140-9854-206808008674}"/>
              </a:ext>
            </a:extLst>
          </p:cNvPr>
          <p:cNvCxnSpPr>
            <a:cxnSpLocks/>
            <a:stCxn id="75" idx="5"/>
            <a:endCxn id="7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F2AED6B-1CA0-A64F-A68C-744CE0B74A53}"/>
              </a:ext>
            </a:extLst>
          </p:cNvPr>
          <p:cNvCxnSpPr>
            <a:cxnSpLocks/>
            <a:stCxn id="75" idx="4"/>
            <a:endCxn id="7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21F1D64C-8D2F-CE47-8980-0C03785BE8DE}"/>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75CB048-A6F8-0B40-9AD0-E1D33F6A3160}"/>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B3CDB7BE-E5AC-E243-9F39-EE0D243099F8}"/>
              </a:ext>
            </a:extLst>
          </p:cNvPr>
          <p:cNvCxnSpPr>
            <a:cxnSpLocks/>
            <a:stCxn id="75" idx="1"/>
            <a:endCxn id="8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48E6A77-7DB3-0B4F-94E7-1E1BE1A03281}"/>
              </a:ext>
            </a:extLst>
          </p:cNvPr>
          <p:cNvCxnSpPr>
            <a:cxnSpLocks/>
            <a:stCxn id="76" idx="2"/>
            <a:endCxn id="8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A7A8506F-0873-7D4E-B5AC-C91B137C4207}"/>
              </a:ext>
            </a:extLst>
          </p:cNvPr>
          <p:cNvCxnSpPr>
            <a:cxnSpLocks/>
            <a:stCxn id="80" idx="4"/>
            <a:endCxn id="7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344D02AF-D888-084C-BBB4-8690C212E7F7}"/>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673588F1-2E41-F846-A01D-D6E0D0A57CCF}"/>
              </a:ext>
            </a:extLst>
          </p:cNvPr>
          <p:cNvCxnSpPr>
            <a:cxnSpLocks/>
            <a:stCxn id="77" idx="4"/>
            <a:endCxn id="8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7" name="Oval 86">
            <a:extLst>
              <a:ext uri="{FF2B5EF4-FFF2-40B4-BE49-F238E27FC236}">
                <a16:creationId xmlns:a16="http://schemas.microsoft.com/office/drawing/2014/main" id="{D2588769-42E1-1545-B542-AB1F2EFCBEF6}"/>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1F3A65D4-0BCF-8541-8392-23561AD6E650}"/>
              </a:ext>
            </a:extLst>
          </p:cNvPr>
          <p:cNvCxnSpPr>
            <a:cxnSpLocks/>
            <a:stCxn id="89" idx="1"/>
            <a:endCxn id="7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67F42CE4-365A-564B-9BFA-A136C76BF07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8017A22-AA90-1947-A34C-50508ABBBC79}"/>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90" name="TextBox 89">
                <a:extLst>
                  <a:ext uri="{FF2B5EF4-FFF2-40B4-BE49-F238E27FC236}">
                    <a16:creationId xmlns:a16="http://schemas.microsoft.com/office/drawing/2014/main" id="{98017A22-AA90-1947-A34C-50508ABBBC79}"/>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701C14D-8694-B448-B9B1-A1383DDC19EF}"/>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91" name="TextBox 90">
                <a:extLst>
                  <a:ext uri="{FF2B5EF4-FFF2-40B4-BE49-F238E27FC236}">
                    <a16:creationId xmlns:a16="http://schemas.microsoft.com/office/drawing/2014/main" id="{3701C14D-8694-B448-B9B1-A1383DDC19EF}"/>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9AE273-B605-4948-B3CE-2528360B4B79}"/>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92" name="TextBox 91">
                <a:extLst>
                  <a:ext uri="{FF2B5EF4-FFF2-40B4-BE49-F238E27FC236}">
                    <a16:creationId xmlns:a16="http://schemas.microsoft.com/office/drawing/2014/main" id="{9A9AE273-B605-4948-B3CE-2528360B4B79}"/>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834EB25-86F0-CB45-ACB8-D84E3E1A5031}"/>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93" name="TextBox 92">
                <a:extLst>
                  <a:ext uri="{FF2B5EF4-FFF2-40B4-BE49-F238E27FC236}">
                    <a16:creationId xmlns:a16="http://schemas.microsoft.com/office/drawing/2014/main" id="{A834EB25-86F0-CB45-ACB8-D84E3E1A5031}"/>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BFE9F4C-217B-4C48-A570-4B3B13E78F4C}"/>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94" name="TextBox 93">
                <a:extLst>
                  <a:ext uri="{FF2B5EF4-FFF2-40B4-BE49-F238E27FC236}">
                    <a16:creationId xmlns:a16="http://schemas.microsoft.com/office/drawing/2014/main" id="{CBFE9F4C-217B-4C48-A570-4B3B13E78F4C}"/>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8C4FDB1-5726-9C47-BA08-052B4151E525}"/>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95" name="TextBox 94">
                <a:extLst>
                  <a:ext uri="{FF2B5EF4-FFF2-40B4-BE49-F238E27FC236}">
                    <a16:creationId xmlns:a16="http://schemas.microsoft.com/office/drawing/2014/main" id="{F8C4FDB1-5726-9C47-BA08-052B4151E525}"/>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5E41215-86DC-3E4A-B923-BD4696842B1E}"/>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96" name="TextBox 95">
                <a:extLst>
                  <a:ext uri="{FF2B5EF4-FFF2-40B4-BE49-F238E27FC236}">
                    <a16:creationId xmlns:a16="http://schemas.microsoft.com/office/drawing/2014/main" id="{85E41215-86DC-3E4A-B923-BD4696842B1E}"/>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75331A8-BF8F-D940-99B4-399A5B2FF1EF}"/>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97" name="TextBox 96">
                <a:extLst>
                  <a:ext uri="{FF2B5EF4-FFF2-40B4-BE49-F238E27FC236}">
                    <a16:creationId xmlns:a16="http://schemas.microsoft.com/office/drawing/2014/main" id="{F75331A8-BF8F-D940-99B4-399A5B2FF1EF}"/>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0A9FE6F-3D00-9B47-BB43-407E4C3A2648}"/>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98" name="TextBox 97">
                <a:extLst>
                  <a:ext uri="{FF2B5EF4-FFF2-40B4-BE49-F238E27FC236}">
                    <a16:creationId xmlns:a16="http://schemas.microsoft.com/office/drawing/2014/main" id="{20A9FE6F-3D00-9B47-BB43-407E4C3A2648}"/>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F453072-4104-324A-856D-3309A70217FA}"/>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9" name="TextBox 98">
                <a:extLst>
                  <a:ext uri="{FF2B5EF4-FFF2-40B4-BE49-F238E27FC236}">
                    <a16:creationId xmlns:a16="http://schemas.microsoft.com/office/drawing/2014/main" id="{5F453072-4104-324A-856D-3309A70217FA}"/>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09E9FB6-AC38-754D-9744-582EF407A21F}"/>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00" name="TextBox 99">
                <a:extLst>
                  <a:ext uri="{FF2B5EF4-FFF2-40B4-BE49-F238E27FC236}">
                    <a16:creationId xmlns:a16="http://schemas.microsoft.com/office/drawing/2014/main" id="{C09E9FB6-AC38-754D-9744-582EF407A21F}"/>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D0D5CDF-C5B8-A943-8718-FE175A220CAC}"/>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101" name="TextBox 100">
                <a:extLst>
                  <a:ext uri="{FF2B5EF4-FFF2-40B4-BE49-F238E27FC236}">
                    <a16:creationId xmlns:a16="http://schemas.microsoft.com/office/drawing/2014/main" id="{7D0D5CDF-C5B8-A943-8718-FE175A220CAC}"/>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EB2CEAB-8133-2B45-B872-BC3D9800CBE6}"/>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102" name="TextBox 101">
                <a:extLst>
                  <a:ext uri="{FF2B5EF4-FFF2-40B4-BE49-F238E27FC236}">
                    <a16:creationId xmlns:a16="http://schemas.microsoft.com/office/drawing/2014/main" id="{CEB2CEAB-8133-2B45-B872-BC3D9800CBE6}"/>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EF12F4E-56BE-814F-9FAA-AA778FF7309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103" name="TextBox 102">
                <a:extLst>
                  <a:ext uri="{FF2B5EF4-FFF2-40B4-BE49-F238E27FC236}">
                    <a16:creationId xmlns:a16="http://schemas.microsoft.com/office/drawing/2014/main" id="{BEF12F4E-56BE-814F-9FAA-AA778FF7309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AAE1C426-3944-9C49-8D3C-DFD55BA8A71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104" name="TextBox 103">
                <a:extLst>
                  <a:ext uri="{FF2B5EF4-FFF2-40B4-BE49-F238E27FC236}">
                    <a16:creationId xmlns:a16="http://schemas.microsoft.com/office/drawing/2014/main" id="{AAE1C426-3944-9C49-8D3C-DFD55BA8A71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E450D34-8152-544C-BF27-A11E911A578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105" name="TextBox 104">
                <a:extLst>
                  <a:ext uri="{FF2B5EF4-FFF2-40B4-BE49-F238E27FC236}">
                    <a16:creationId xmlns:a16="http://schemas.microsoft.com/office/drawing/2014/main" id="{AE450D34-8152-544C-BF27-A11E911A578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106" name="Down Arrow 105">
            <a:extLst>
              <a:ext uri="{FF2B5EF4-FFF2-40B4-BE49-F238E27FC236}">
                <a16:creationId xmlns:a16="http://schemas.microsoft.com/office/drawing/2014/main" id="{AF0ADE5E-80C1-F24C-89B3-C9F68B6F666F}"/>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Down Arrow 106">
            <a:extLst>
              <a:ext uri="{FF2B5EF4-FFF2-40B4-BE49-F238E27FC236}">
                <a16:creationId xmlns:a16="http://schemas.microsoft.com/office/drawing/2014/main" id="{8729833E-3C50-3047-9511-DA8CEB9AFD38}"/>
              </a:ext>
            </a:extLst>
          </p:cNvPr>
          <p:cNvSpPr/>
          <p:nvPr/>
        </p:nvSpPr>
        <p:spPr>
          <a:xfrm rot="12226562">
            <a:off x="2134531" y="4009226"/>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37A8F596-D8B9-9F44-88D9-0AA630D625F2}"/>
              </a:ext>
            </a:extLst>
          </p:cNvPr>
          <p:cNvPicPr>
            <a:picLocks noChangeAspect="1"/>
          </p:cNvPicPr>
          <p:nvPr/>
        </p:nvPicPr>
        <p:blipFill>
          <a:blip r:embed="rId18"/>
          <a:stretch>
            <a:fillRect/>
          </a:stretch>
        </p:blipFill>
        <p:spPr>
          <a:xfrm>
            <a:off x="7306164" y="2704240"/>
            <a:ext cx="2437183" cy="373439"/>
          </a:xfrm>
          <a:prstGeom prst="rect">
            <a:avLst/>
          </a:prstGeom>
        </p:spPr>
      </p:pic>
      <p:sp>
        <p:nvSpPr>
          <p:cNvPr id="4" name="Rectangle 3">
            <a:extLst>
              <a:ext uri="{FF2B5EF4-FFF2-40B4-BE49-F238E27FC236}">
                <a16:creationId xmlns:a16="http://schemas.microsoft.com/office/drawing/2014/main" id="{D17A16B0-7862-9441-9110-7C43FAFB2831}"/>
              </a:ext>
            </a:extLst>
          </p:cNvPr>
          <p:cNvSpPr/>
          <p:nvPr/>
        </p:nvSpPr>
        <p:spPr>
          <a:xfrm>
            <a:off x="838200" y="6209298"/>
            <a:ext cx="6096000" cy="307777"/>
          </a:xfrm>
          <a:prstGeom prst="rect">
            <a:avLst/>
          </a:prstGeom>
        </p:spPr>
        <p:txBody>
          <a:bodyPr>
            <a:spAutoFit/>
          </a:bodyPr>
          <a:lstStyle/>
          <a:p>
            <a:r>
              <a:rPr lang="en-US" sz="1400" b="1" dirty="0">
                <a:solidFill>
                  <a:srgbClr val="24292E"/>
                </a:solidFill>
                <a:latin typeface="-apple-system"/>
              </a:rPr>
              <a:t>Inductive Representation Learning on Large Graphs.</a:t>
            </a:r>
            <a:r>
              <a:rPr lang="en-US" sz="1400" dirty="0">
                <a:solidFill>
                  <a:srgbClr val="24292E"/>
                </a:solidFill>
                <a:latin typeface="-apple-system"/>
              </a:rPr>
              <a:t> NIPS 2017.</a:t>
            </a:r>
            <a:endParaRPr lang="en-US" sz="1400" dirty="0"/>
          </a:p>
        </p:txBody>
      </p:sp>
    </p:spTree>
    <p:extLst>
      <p:ext uri="{BB962C8B-B14F-4D97-AF65-F5344CB8AC3E}">
        <p14:creationId xmlns:p14="http://schemas.microsoft.com/office/powerpoint/2010/main" val="3796870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1F20-B5F4-4C41-A9D3-2907787D3890}"/>
              </a:ext>
            </a:extLst>
          </p:cNvPr>
          <p:cNvSpPr>
            <a:spLocks noGrp="1"/>
          </p:cNvSpPr>
          <p:nvPr>
            <p:ph type="title"/>
          </p:nvPr>
        </p:nvSpPr>
        <p:spPr/>
        <p:txBody>
          <a:bodyPr/>
          <a:lstStyle/>
          <a:p>
            <a:r>
              <a:rPr lang="en-US" dirty="0"/>
              <a:t>Filter in </a:t>
            </a:r>
            <a:r>
              <a:rPr lang="en-US" dirty="0" err="1"/>
              <a:t>GraphSage</a:t>
            </a:r>
            <a:endParaRPr lang="en-US" dirty="0"/>
          </a:p>
        </p:txBody>
      </p:sp>
      <p:sp>
        <p:nvSpPr>
          <p:cNvPr id="3" name="Slide Number Placeholder 2">
            <a:extLst>
              <a:ext uri="{FF2B5EF4-FFF2-40B4-BE49-F238E27FC236}">
                <a16:creationId xmlns:a16="http://schemas.microsoft.com/office/drawing/2014/main" id="{68191BD6-B3CE-F64C-9090-359566D74C0B}"/>
              </a:ext>
            </a:extLst>
          </p:cNvPr>
          <p:cNvSpPr>
            <a:spLocks noGrp="1"/>
          </p:cNvSpPr>
          <p:nvPr>
            <p:ph type="sldNum" sz="quarter" idx="12"/>
          </p:nvPr>
        </p:nvSpPr>
        <p:spPr/>
        <p:txBody>
          <a:bodyPr/>
          <a:lstStyle/>
          <a:p>
            <a:fld id="{4C15419E-54D6-8648-ABFB-BEF58E3E877E}" type="slidenum">
              <a:rPr lang="en-US" smtClean="0"/>
              <a:t>106</a:t>
            </a:fld>
            <a:endParaRPr lang="en-US" dirty="0"/>
          </a:p>
        </p:txBody>
      </p:sp>
      <p:sp>
        <p:nvSpPr>
          <p:cNvPr id="73" name="TextBox 72">
            <a:extLst>
              <a:ext uri="{FF2B5EF4-FFF2-40B4-BE49-F238E27FC236}">
                <a16:creationId xmlns:a16="http://schemas.microsoft.com/office/drawing/2014/main" id="{31F0CB79-328F-354D-BBC2-610D7C8534B4}"/>
              </a:ext>
            </a:extLst>
          </p:cNvPr>
          <p:cNvSpPr txBox="1"/>
          <p:nvPr/>
        </p:nvSpPr>
        <p:spPr>
          <a:xfrm>
            <a:off x="7042479" y="1836491"/>
            <a:ext cx="2953053" cy="523220"/>
          </a:xfrm>
          <a:prstGeom prst="rect">
            <a:avLst/>
          </a:prstGeom>
          <a:noFill/>
        </p:spPr>
        <p:txBody>
          <a:bodyPr wrap="none" rtlCol="0">
            <a:spAutoFit/>
          </a:bodyPr>
          <a:lstStyle/>
          <a:p>
            <a:r>
              <a:rPr lang="en-US" sz="2800" dirty="0">
                <a:solidFill>
                  <a:schemeClr val="accent5">
                    <a:lumMod val="75000"/>
                  </a:schemeClr>
                </a:solidFill>
              </a:rPr>
              <a:t>Neighbor Sampling</a:t>
            </a:r>
            <a:endParaRPr lang="en-US" sz="2800" dirty="0">
              <a:solidFill>
                <a:srgbClr val="FF0000"/>
              </a:solidFill>
            </a:endParaRPr>
          </a:p>
        </p:txBody>
      </p:sp>
      <p:sp>
        <p:nvSpPr>
          <p:cNvPr id="74" name="Freeform 73">
            <a:extLst>
              <a:ext uri="{FF2B5EF4-FFF2-40B4-BE49-F238E27FC236}">
                <a16:creationId xmlns:a16="http://schemas.microsoft.com/office/drawing/2014/main" id="{82961496-5B3F-4C45-BE0D-1428A8FAE619}"/>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B3BC39C-5796-294E-ABC4-ACC7150DDED7}"/>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91993E58-682E-8144-855C-D9CD34308FBE}"/>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8555135-A6A1-6042-A8BF-95BE5C9DB9B5}"/>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FB643904-84BA-0140-9854-206808008674}"/>
              </a:ext>
            </a:extLst>
          </p:cNvPr>
          <p:cNvCxnSpPr>
            <a:cxnSpLocks/>
            <a:stCxn id="75" idx="5"/>
            <a:endCxn id="7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F2AED6B-1CA0-A64F-A68C-744CE0B74A53}"/>
              </a:ext>
            </a:extLst>
          </p:cNvPr>
          <p:cNvCxnSpPr>
            <a:cxnSpLocks/>
            <a:stCxn id="75" idx="4"/>
            <a:endCxn id="7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21F1D64C-8D2F-CE47-8980-0C03785BE8DE}"/>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75CB048-A6F8-0B40-9AD0-E1D33F6A3160}"/>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B3CDB7BE-E5AC-E243-9F39-EE0D243099F8}"/>
              </a:ext>
            </a:extLst>
          </p:cNvPr>
          <p:cNvCxnSpPr>
            <a:cxnSpLocks/>
            <a:stCxn id="75" idx="1"/>
            <a:endCxn id="8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48E6A77-7DB3-0B4F-94E7-1E1BE1A03281}"/>
              </a:ext>
            </a:extLst>
          </p:cNvPr>
          <p:cNvCxnSpPr>
            <a:cxnSpLocks/>
            <a:stCxn id="76" idx="2"/>
            <a:endCxn id="8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A7A8506F-0873-7D4E-B5AC-C91B137C4207}"/>
              </a:ext>
            </a:extLst>
          </p:cNvPr>
          <p:cNvCxnSpPr>
            <a:cxnSpLocks/>
            <a:stCxn id="80" idx="4"/>
            <a:endCxn id="7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344D02AF-D888-084C-BBB4-8690C212E7F7}"/>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673588F1-2E41-F846-A01D-D6E0D0A57CCF}"/>
              </a:ext>
            </a:extLst>
          </p:cNvPr>
          <p:cNvCxnSpPr>
            <a:cxnSpLocks/>
            <a:stCxn id="77" idx="4"/>
            <a:endCxn id="8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7" name="Oval 86">
            <a:extLst>
              <a:ext uri="{FF2B5EF4-FFF2-40B4-BE49-F238E27FC236}">
                <a16:creationId xmlns:a16="http://schemas.microsoft.com/office/drawing/2014/main" id="{D2588769-42E1-1545-B542-AB1F2EFCBEF6}"/>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1F3A65D4-0BCF-8541-8392-23561AD6E650}"/>
              </a:ext>
            </a:extLst>
          </p:cNvPr>
          <p:cNvCxnSpPr>
            <a:cxnSpLocks/>
            <a:stCxn id="89" idx="1"/>
            <a:endCxn id="7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67F42CE4-365A-564B-9BFA-A136C76BF07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8017A22-AA90-1947-A34C-50508ABBBC79}"/>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90" name="TextBox 89">
                <a:extLst>
                  <a:ext uri="{FF2B5EF4-FFF2-40B4-BE49-F238E27FC236}">
                    <a16:creationId xmlns:a16="http://schemas.microsoft.com/office/drawing/2014/main" id="{98017A22-AA90-1947-A34C-50508ABBBC79}"/>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701C14D-8694-B448-B9B1-A1383DDC19EF}"/>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91" name="TextBox 90">
                <a:extLst>
                  <a:ext uri="{FF2B5EF4-FFF2-40B4-BE49-F238E27FC236}">
                    <a16:creationId xmlns:a16="http://schemas.microsoft.com/office/drawing/2014/main" id="{3701C14D-8694-B448-B9B1-A1383DDC19EF}"/>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9AE273-B605-4948-B3CE-2528360B4B79}"/>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92" name="TextBox 91">
                <a:extLst>
                  <a:ext uri="{FF2B5EF4-FFF2-40B4-BE49-F238E27FC236}">
                    <a16:creationId xmlns:a16="http://schemas.microsoft.com/office/drawing/2014/main" id="{9A9AE273-B605-4948-B3CE-2528360B4B79}"/>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834EB25-86F0-CB45-ACB8-D84E3E1A5031}"/>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93" name="TextBox 92">
                <a:extLst>
                  <a:ext uri="{FF2B5EF4-FFF2-40B4-BE49-F238E27FC236}">
                    <a16:creationId xmlns:a16="http://schemas.microsoft.com/office/drawing/2014/main" id="{A834EB25-86F0-CB45-ACB8-D84E3E1A5031}"/>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BFE9F4C-217B-4C48-A570-4B3B13E78F4C}"/>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94" name="TextBox 93">
                <a:extLst>
                  <a:ext uri="{FF2B5EF4-FFF2-40B4-BE49-F238E27FC236}">
                    <a16:creationId xmlns:a16="http://schemas.microsoft.com/office/drawing/2014/main" id="{CBFE9F4C-217B-4C48-A570-4B3B13E78F4C}"/>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8C4FDB1-5726-9C47-BA08-052B4151E525}"/>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95" name="TextBox 94">
                <a:extLst>
                  <a:ext uri="{FF2B5EF4-FFF2-40B4-BE49-F238E27FC236}">
                    <a16:creationId xmlns:a16="http://schemas.microsoft.com/office/drawing/2014/main" id="{F8C4FDB1-5726-9C47-BA08-052B4151E525}"/>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5E41215-86DC-3E4A-B923-BD4696842B1E}"/>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96" name="TextBox 95">
                <a:extLst>
                  <a:ext uri="{FF2B5EF4-FFF2-40B4-BE49-F238E27FC236}">
                    <a16:creationId xmlns:a16="http://schemas.microsoft.com/office/drawing/2014/main" id="{85E41215-86DC-3E4A-B923-BD4696842B1E}"/>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75331A8-BF8F-D940-99B4-399A5B2FF1EF}"/>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97" name="TextBox 96">
                <a:extLst>
                  <a:ext uri="{FF2B5EF4-FFF2-40B4-BE49-F238E27FC236}">
                    <a16:creationId xmlns:a16="http://schemas.microsoft.com/office/drawing/2014/main" id="{F75331A8-BF8F-D940-99B4-399A5B2FF1EF}"/>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0A9FE6F-3D00-9B47-BB43-407E4C3A2648}"/>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98" name="TextBox 97">
                <a:extLst>
                  <a:ext uri="{FF2B5EF4-FFF2-40B4-BE49-F238E27FC236}">
                    <a16:creationId xmlns:a16="http://schemas.microsoft.com/office/drawing/2014/main" id="{20A9FE6F-3D00-9B47-BB43-407E4C3A2648}"/>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F453072-4104-324A-856D-3309A70217FA}"/>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9" name="TextBox 98">
                <a:extLst>
                  <a:ext uri="{FF2B5EF4-FFF2-40B4-BE49-F238E27FC236}">
                    <a16:creationId xmlns:a16="http://schemas.microsoft.com/office/drawing/2014/main" id="{5F453072-4104-324A-856D-3309A70217FA}"/>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09E9FB6-AC38-754D-9744-582EF407A21F}"/>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00" name="TextBox 99">
                <a:extLst>
                  <a:ext uri="{FF2B5EF4-FFF2-40B4-BE49-F238E27FC236}">
                    <a16:creationId xmlns:a16="http://schemas.microsoft.com/office/drawing/2014/main" id="{C09E9FB6-AC38-754D-9744-582EF407A21F}"/>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D0D5CDF-C5B8-A943-8718-FE175A220CAC}"/>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101" name="TextBox 100">
                <a:extLst>
                  <a:ext uri="{FF2B5EF4-FFF2-40B4-BE49-F238E27FC236}">
                    <a16:creationId xmlns:a16="http://schemas.microsoft.com/office/drawing/2014/main" id="{7D0D5CDF-C5B8-A943-8718-FE175A220CAC}"/>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EB2CEAB-8133-2B45-B872-BC3D9800CBE6}"/>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102" name="TextBox 101">
                <a:extLst>
                  <a:ext uri="{FF2B5EF4-FFF2-40B4-BE49-F238E27FC236}">
                    <a16:creationId xmlns:a16="http://schemas.microsoft.com/office/drawing/2014/main" id="{CEB2CEAB-8133-2B45-B872-BC3D9800CBE6}"/>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EF12F4E-56BE-814F-9FAA-AA778FF7309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103" name="TextBox 102">
                <a:extLst>
                  <a:ext uri="{FF2B5EF4-FFF2-40B4-BE49-F238E27FC236}">
                    <a16:creationId xmlns:a16="http://schemas.microsoft.com/office/drawing/2014/main" id="{BEF12F4E-56BE-814F-9FAA-AA778FF7309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AAE1C426-3944-9C49-8D3C-DFD55BA8A71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104" name="TextBox 103">
                <a:extLst>
                  <a:ext uri="{FF2B5EF4-FFF2-40B4-BE49-F238E27FC236}">
                    <a16:creationId xmlns:a16="http://schemas.microsoft.com/office/drawing/2014/main" id="{AAE1C426-3944-9C49-8D3C-DFD55BA8A71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E450D34-8152-544C-BF27-A11E911A578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105" name="TextBox 104">
                <a:extLst>
                  <a:ext uri="{FF2B5EF4-FFF2-40B4-BE49-F238E27FC236}">
                    <a16:creationId xmlns:a16="http://schemas.microsoft.com/office/drawing/2014/main" id="{AE450D34-8152-544C-BF27-A11E911A578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106" name="Down Arrow 105">
            <a:extLst>
              <a:ext uri="{FF2B5EF4-FFF2-40B4-BE49-F238E27FC236}">
                <a16:creationId xmlns:a16="http://schemas.microsoft.com/office/drawing/2014/main" id="{AF0ADE5E-80C1-F24C-89B3-C9F68B6F666F}"/>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Down Arrow 106">
            <a:extLst>
              <a:ext uri="{FF2B5EF4-FFF2-40B4-BE49-F238E27FC236}">
                <a16:creationId xmlns:a16="http://schemas.microsoft.com/office/drawing/2014/main" id="{8729833E-3C50-3047-9511-DA8CEB9AFD38}"/>
              </a:ext>
            </a:extLst>
          </p:cNvPr>
          <p:cNvSpPr/>
          <p:nvPr/>
        </p:nvSpPr>
        <p:spPr>
          <a:xfrm rot="12226562">
            <a:off x="2134531" y="4009226"/>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37A8F596-D8B9-9F44-88D9-0AA630D625F2}"/>
              </a:ext>
            </a:extLst>
          </p:cNvPr>
          <p:cNvPicPr>
            <a:picLocks noChangeAspect="1"/>
          </p:cNvPicPr>
          <p:nvPr/>
        </p:nvPicPr>
        <p:blipFill>
          <a:blip r:embed="rId18"/>
          <a:stretch>
            <a:fillRect/>
          </a:stretch>
        </p:blipFill>
        <p:spPr>
          <a:xfrm>
            <a:off x="7306164" y="2704240"/>
            <a:ext cx="2437183" cy="373439"/>
          </a:xfrm>
          <a:prstGeom prst="rect">
            <a:avLst/>
          </a:prstGeom>
        </p:spPr>
      </p:pic>
      <p:sp>
        <p:nvSpPr>
          <p:cNvPr id="111" name="TextBox 110">
            <a:extLst>
              <a:ext uri="{FF2B5EF4-FFF2-40B4-BE49-F238E27FC236}">
                <a16:creationId xmlns:a16="http://schemas.microsoft.com/office/drawing/2014/main" id="{8541A32F-C021-7A44-BEDF-DE5000AF9366}"/>
              </a:ext>
            </a:extLst>
          </p:cNvPr>
          <p:cNvSpPr txBox="1"/>
          <p:nvPr/>
        </p:nvSpPr>
        <p:spPr>
          <a:xfrm>
            <a:off x="7548322" y="3457862"/>
            <a:ext cx="1941365" cy="523220"/>
          </a:xfrm>
          <a:prstGeom prst="rect">
            <a:avLst/>
          </a:prstGeom>
          <a:noFill/>
        </p:spPr>
        <p:txBody>
          <a:bodyPr wrap="none" rtlCol="0">
            <a:spAutoFit/>
          </a:bodyPr>
          <a:lstStyle/>
          <a:p>
            <a:r>
              <a:rPr lang="en-US" sz="2800" dirty="0">
                <a:solidFill>
                  <a:schemeClr val="accent5">
                    <a:lumMod val="75000"/>
                  </a:schemeClr>
                </a:solidFill>
              </a:rPr>
              <a:t>Aggregation</a:t>
            </a:r>
            <a:endParaRPr lang="en-US" sz="2800" dirty="0">
              <a:solidFill>
                <a:srgbClr val="FF0000"/>
              </a:solidFill>
            </a:endParaRPr>
          </a:p>
        </p:txBody>
      </p:sp>
      <p:pic>
        <p:nvPicPr>
          <p:cNvPr id="112" name="Picture 111">
            <a:extLst>
              <a:ext uri="{FF2B5EF4-FFF2-40B4-BE49-F238E27FC236}">
                <a16:creationId xmlns:a16="http://schemas.microsoft.com/office/drawing/2014/main" id="{46940836-6598-884C-A838-D28C1A116FD4}"/>
              </a:ext>
            </a:extLst>
          </p:cNvPr>
          <p:cNvPicPr>
            <a:picLocks noChangeAspect="1"/>
          </p:cNvPicPr>
          <p:nvPr/>
        </p:nvPicPr>
        <p:blipFill>
          <a:blip r:embed="rId19"/>
          <a:stretch>
            <a:fillRect/>
          </a:stretch>
        </p:blipFill>
        <p:spPr>
          <a:xfrm>
            <a:off x="5851845" y="4178361"/>
            <a:ext cx="5272615" cy="538600"/>
          </a:xfrm>
          <a:prstGeom prst="rect">
            <a:avLst/>
          </a:prstGeom>
        </p:spPr>
      </p:pic>
      <p:pic>
        <p:nvPicPr>
          <p:cNvPr id="113" name="Picture 112">
            <a:extLst>
              <a:ext uri="{FF2B5EF4-FFF2-40B4-BE49-F238E27FC236}">
                <a16:creationId xmlns:a16="http://schemas.microsoft.com/office/drawing/2014/main" id="{6F685629-6EEB-6B4A-88F1-70500734F64C}"/>
              </a:ext>
            </a:extLst>
          </p:cNvPr>
          <p:cNvPicPr>
            <a:picLocks noChangeAspect="1"/>
          </p:cNvPicPr>
          <p:nvPr/>
        </p:nvPicPr>
        <p:blipFill>
          <a:blip r:embed="rId20"/>
          <a:stretch>
            <a:fillRect/>
          </a:stretch>
        </p:blipFill>
        <p:spPr>
          <a:xfrm>
            <a:off x="5851845" y="5026234"/>
            <a:ext cx="3850547" cy="510421"/>
          </a:xfrm>
          <a:prstGeom prst="rect">
            <a:avLst/>
          </a:prstGeom>
        </p:spPr>
      </p:pic>
      <p:cxnSp>
        <p:nvCxnSpPr>
          <p:cNvPr id="114" name="Straight Connector 113">
            <a:extLst>
              <a:ext uri="{FF2B5EF4-FFF2-40B4-BE49-F238E27FC236}">
                <a16:creationId xmlns:a16="http://schemas.microsoft.com/office/drawing/2014/main" id="{2284D965-886A-8C48-A84A-3317607C7A9D}"/>
              </a:ext>
            </a:extLst>
          </p:cNvPr>
          <p:cNvCxnSpPr>
            <a:cxnSpLocks/>
          </p:cNvCxnSpPr>
          <p:nvPr/>
        </p:nvCxnSpPr>
        <p:spPr>
          <a:xfrm>
            <a:off x="7340670" y="4603663"/>
            <a:ext cx="78541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134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47E0-6E3E-4B42-AA76-0587C987FF69}"/>
              </a:ext>
            </a:extLst>
          </p:cNvPr>
          <p:cNvSpPr>
            <a:spLocks noGrp="1"/>
          </p:cNvSpPr>
          <p:nvPr>
            <p:ph type="title"/>
          </p:nvPr>
        </p:nvSpPr>
        <p:spPr/>
        <p:txBody>
          <a:bodyPr/>
          <a:lstStyle/>
          <a:p>
            <a:r>
              <a:rPr lang="en-US" dirty="0"/>
              <a:t>Filter in GAT</a:t>
            </a:r>
          </a:p>
        </p:txBody>
      </p:sp>
      <p:sp>
        <p:nvSpPr>
          <p:cNvPr id="3" name="Slide Number Placeholder 2">
            <a:extLst>
              <a:ext uri="{FF2B5EF4-FFF2-40B4-BE49-F238E27FC236}">
                <a16:creationId xmlns:a16="http://schemas.microsoft.com/office/drawing/2014/main" id="{A8781290-358F-DE4D-AF63-1F1F48EE3201}"/>
              </a:ext>
            </a:extLst>
          </p:cNvPr>
          <p:cNvSpPr>
            <a:spLocks noGrp="1"/>
          </p:cNvSpPr>
          <p:nvPr>
            <p:ph type="sldNum" sz="quarter" idx="12"/>
          </p:nvPr>
        </p:nvSpPr>
        <p:spPr/>
        <p:txBody>
          <a:bodyPr/>
          <a:lstStyle/>
          <a:p>
            <a:fld id="{4C15419E-54D6-8648-ABFB-BEF58E3E877E}" type="slidenum">
              <a:rPr lang="en-US" smtClean="0"/>
              <a:t>107</a:t>
            </a:fld>
            <a:endParaRPr lang="en-US" dirty="0"/>
          </a:p>
        </p:txBody>
      </p:sp>
      <p:sp>
        <p:nvSpPr>
          <p:cNvPr id="4" name="Freeform 3">
            <a:extLst>
              <a:ext uri="{FF2B5EF4-FFF2-40B4-BE49-F238E27FC236}">
                <a16:creationId xmlns:a16="http://schemas.microsoft.com/office/drawing/2014/main" id="{2033EA71-0B9A-C746-AC97-EB4FA04D8CCB}"/>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056AB31-D8BB-1B4B-96F9-480F4D41D621}"/>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28E1446-1B62-934C-863F-9DBBA3A07003}"/>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98D2FD-F13D-EC47-A144-63A55EC231D1}"/>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0204EFC-76D1-E349-9EB0-B758DBA584BA}"/>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6B9B74D-5F66-8646-A1FD-A6982D6FFCEB}"/>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86789763-86F2-B14A-A2FF-A5D6499F8402}"/>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C637899-5C00-BD45-B380-146FBF9FB39D}"/>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FB17250-1A14-ED43-8ECC-3D59008BE8C6}"/>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4DC4CFC-89A4-C54E-A801-FE675E551CCA}"/>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EC33414-AAF2-BC44-948F-73D6B81ACEE6}"/>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E1C35FFF-49CC-CD42-A375-FC10FDC5C800}"/>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551091B9-ADB1-3B49-89F0-74754129E29D}"/>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E7271687-EA25-0B4B-A79F-98AFC9567653}"/>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FD9EE08-1484-0445-86D8-C05488E336F0}"/>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F1804C46-83DB-034C-8756-1F9EF95F0247}"/>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D928F6D-090D-FF41-AC51-1718DDEC136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FD928F6D-090D-FF41-AC51-1718DDEC136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82E5BE-770A-A143-B0D4-BCC63DF52C15}"/>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8882E5BE-770A-A143-B0D4-BCC63DF52C15}"/>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24A0AAF-9436-004B-97D6-1504BC044F32}"/>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C24A0AAF-9436-004B-97D6-1504BC044F32}"/>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B0C6BB-0D1C-1144-B953-393E6E306E74}"/>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41B0C6BB-0D1C-1144-B953-393E6E306E74}"/>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8D535F-323D-CA41-BF50-8AD2F4E92670}"/>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FF8D535F-323D-CA41-BF50-8AD2F4E92670}"/>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E60531-416E-F64A-B5A4-7E214F434262}"/>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9FE60531-416E-F64A-B5A4-7E214F434262}"/>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848366-D783-CB4C-A665-4DF2D9A8F135}"/>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5F848366-D783-CB4C-A665-4DF2D9A8F135}"/>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8B9A5-94B9-AE4B-A9DB-024D8680420C}"/>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8B9A5-94B9-AE4B-A9DB-024D8680420C}"/>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E1EBE31-56B5-A540-920A-8AAE54B8814A}"/>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EE1EBE31-56B5-A540-920A-8AAE54B8814A}"/>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70D573-ECE6-8246-823C-184B42CEE723}"/>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BD70D573-ECE6-8246-823C-184B42CEE723}"/>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84A738-E742-FF4A-8A6C-7802E52887D7}"/>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1884A738-E742-FF4A-8A6C-7802E52887D7}"/>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F7915C-4437-6A47-A237-D909803D96A7}"/>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74F7915C-4437-6A47-A237-D909803D96A7}"/>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9DB3D55-F9D3-7046-8D2D-44378576E9EA}"/>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A9DB3D55-F9D3-7046-8D2D-44378576E9EA}"/>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57B559B-4A0A-FF42-8F57-1ED048FC5E6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57B559B-4A0A-FF42-8F57-1ED048FC5E6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E9A9AF-A14A-CC44-9067-7E901A044BB7}"/>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1E9A9AF-A14A-CC44-9067-7E901A044BB7}"/>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3DFF981-1AB1-0C43-A011-3264B71433FC}"/>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F3DFF981-1AB1-0C43-A011-3264B71433FC}"/>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6D5C2B6E-F16A-5B48-BC2D-D507CBDDB0FC}"/>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37" name="Down Arrow 36">
            <a:extLst>
              <a:ext uri="{FF2B5EF4-FFF2-40B4-BE49-F238E27FC236}">
                <a16:creationId xmlns:a16="http://schemas.microsoft.com/office/drawing/2014/main" id="{8E7D9A65-03D8-B043-A8EE-A8D83C239F43}"/>
              </a:ext>
            </a:extLst>
          </p:cNvPr>
          <p:cNvSpPr/>
          <p:nvPr/>
        </p:nvSpPr>
        <p:spPr>
          <a:xfrm rot="12226562">
            <a:off x="2151638" y="3962180"/>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D5FBF3F8-0883-9245-9A9F-1347CB3D51F0}"/>
              </a:ext>
            </a:extLst>
          </p:cNvPr>
          <p:cNvSpPr/>
          <p:nvPr/>
        </p:nvSpPr>
        <p:spPr>
          <a:xfrm rot="6297818">
            <a:off x="2664242" y="3769013"/>
            <a:ext cx="142445" cy="473086"/>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Content Placeholder 3">
            <a:extLst>
              <a:ext uri="{FF2B5EF4-FFF2-40B4-BE49-F238E27FC236}">
                <a16:creationId xmlns:a16="http://schemas.microsoft.com/office/drawing/2014/main" id="{22763618-9D93-554D-B42A-A0BD566F6EFA}"/>
              </a:ext>
            </a:extLst>
          </p:cNvPr>
          <p:cNvPicPr>
            <a:picLocks noChangeAspect="1"/>
          </p:cNvPicPr>
          <p:nvPr/>
        </p:nvPicPr>
        <p:blipFill rotWithShape="1">
          <a:blip r:embed="rId18">
            <a:clrChange>
              <a:clrFrom>
                <a:srgbClr val="FFFFFF"/>
              </a:clrFrom>
              <a:clrTo>
                <a:srgbClr val="FFFFFF">
                  <a:alpha val="0"/>
                </a:srgbClr>
              </a:clrTo>
            </a:clrChange>
          </a:blip>
          <a:srcRect r="56249"/>
          <a:stretch/>
        </p:blipFill>
        <p:spPr>
          <a:xfrm>
            <a:off x="6824656" y="1254662"/>
            <a:ext cx="2661489" cy="3049675"/>
          </a:xfrm>
          <a:prstGeom prst="rect">
            <a:avLst/>
          </a:prstGeom>
        </p:spPr>
      </p:pic>
      <p:pic>
        <p:nvPicPr>
          <p:cNvPr id="40" name="Picture 39">
            <a:extLst>
              <a:ext uri="{FF2B5EF4-FFF2-40B4-BE49-F238E27FC236}">
                <a16:creationId xmlns:a16="http://schemas.microsoft.com/office/drawing/2014/main" id="{C0F8E920-52A8-5D41-A5C4-B153550DD0CA}"/>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6325356" y="4593591"/>
            <a:ext cx="3752850" cy="819413"/>
          </a:xfrm>
          <a:prstGeom prst="rect">
            <a:avLst/>
          </a:prstGeom>
        </p:spPr>
      </p:pic>
      <p:sp>
        <p:nvSpPr>
          <p:cNvPr id="41" name="Rectangle 40">
            <a:extLst>
              <a:ext uri="{FF2B5EF4-FFF2-40B4-BE49-F238E27FC236}">
                <a16:creationId xmlns:a16="http://schemas.microsoft.com/office/drawing/2014/main" id="{FBEE2796-AF60-3142-B5C5-DF614F179224}"/>
              </a:ext>
            </a:extLst>
          </p:cNvPr>
          <p:cNvSpPr/>
          <p:nvPr/>
        </p:nvSpPr>
        <p:spPr>
          <a:xfrm>
            <a:off x="930337" y="6158616"/>
            <a:ext cx="2999154" cy="307777"/>
          </a:xfrm>
          <a:prstGeom prst="rect">
            <a:avLst/>
          </a:prstGeom>
        </p:spPr>
        <p:txBody>
          <a:bodyPr wrap="none">
            <a:spAutoFit/>
          </a:bodyPr>
          <a:lstStyle/>
          <a:p>
            <a:r>
              <a:rPr lang="en-US" sz="1400" b="1" dirty="0">
                <a:solidFill>
                  <a:srgbClr val="24292E"/>
                </a:solidFill>
                <a:latin typeface="-apple-system"/>
              </a:rPr>
              <a:t>Graph Attention Networks.</a:t>
            </a:r>
            <a:r>
              <a:rPr lang="en-US" sz="1400" dirty="0">
                <a:solidFill>
                  <a:srgbClr val="24292E"/>
                </a:solidFill>
                <a:latin typeface="-apple-system"/>
              </a:rPr>
              <a:t> ICLR 2018.</a:t>
            </a:r>
            <a:endParaRPr lang="en-US" sz="1400" dirty="0"/>
          </a:p>
        </p:txBody>
      </p:sp>
    </p:spTree>
    <p:extLst>
      <p:ext uri="{BB962C8B-B14F-4D97-AF65-F5344CB8AC3E}">
        <p14:creationId xmlns:p14="http://schemas.microsoft.com/office/powerpoint/2010/main" val="13918078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47E0-6E3E-4B42-AA76-0587C987FF69}"/>
              </a:ext>
            </a:extLst>
          </p:cNvPr>
          <p:cNvSpPr>
            <a:spLocks noGrp="1"/>
          </p:cNvSpPr>
          <p:nvPr>
            <p:ph type="title"/>
          </p:nvPr>
        </p:nvSpPr>
        <p:spPr/>
        <p:txBody>
          <a:bodyPr/>
          <a:lstStyle/>
          <a:p>
            <a:r>
              <a:rPr lang="en-US" dirty="0"/>
              <a:t>Filter in GAT</a:t>
            </a:r>
          </a:p>
        </p:txBody>
      </p:sp>
      <p:sp>
        <p:nvSpPr>
          <p:cNvPr id="3" name="Slide Number Placeholder 2">
            <a:extLst>
              <a:ext uri="{FF2B5EF4-FFF2-40B4-BE49-F238E27FC236}">
                <a16:creationId xmlns:a16="http://schemas.microsoft.com/office/drawing/2014/main" id="{A8781290-358F-DE4D-AF63-1F1F48EE3201}"/>
              </a:ext>
            </a:extLst>
          </p:cNvPr>
          <p:cNvSpPr>
            <a:spLocks noGrp="1"/>
          </p:cNvSpPr>
          <p:nvPr>
            <p:ph type="sldNum" sz="quarter" idx="12"/>
          </p:nvPr>
        </p:nvSpPr>
        <p:spPr/>
        <p:txBody>
          <a:bodyPr/>
          <a:lstStyle/>
          <a:p>
            <a:fld id="{4C15419E-54D6-8648-ABFB-BEF58E3E877E}" type="slidenum">
              <a:rPr lang="en-US" smtClean="0"/>
              <a:t>108</a:t>
            </a:fld>
            <a:endParaRPr lang="en-US" dirty="0"/>
          </a:p>
        </p:txBody>
      </p:sp>
      <p:sp>
        <p:nvSpPr>
          <p:cNvPr id="4" name="Freeform 3">
            <a:extLst>
              <a:ext uri="{FF2B5EF4-FFF2-40B4-BE49-F238E27FC236}">
                <a16:creationId xmlns:a16="http://schemas.microsoft.com/office/drawing/2014/main" id="{2033EA71-0B9A-C746-AC97-EB4FA04D8CCB}"/>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056AB31-D8BB-1B4B-96F9-480F4D41D621}"/>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28E1446-1B62-934C-863F-9DBBA3A07003}"/>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98D2FD-F13D-EC47-A144-63A55EC231D1}"/>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0204EFC-76D1-E349-9EB0-B758DBA584BA}"/>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6B9B74D-5F66-8646-A1FD-A6982D6FFCEB}"/>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86789763-86F2-B14A-A2FF-A5D6499F8402}"/>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C637899-5C00-BD45-B380-146FBF9FB39D}"/>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FB17250-1A14-ED43-8ECC-3D59008BE8C6}"/>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4DC4CFC-89A4-C54E-A801-FE675E551CCA}"/>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EC33414-AAF2-BC44-948F-73D6B81ACEE6}"/>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E1C35FFF-49CC-CD42-A375-FC10FDC5C800}"/>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551091B9-ADB1-3B49-89F0-74754129E29D}"/>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E7271687-EA25-0B4B-A79F-98AFC9567653}"/>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FD9EE08-1484-0445-86D8-C05488E336F0}"/>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F1804C46-83DB-034C-8756-1F9EF95F0247}"/>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D928F6D-090D-FF41-AC51-1718DDEC136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FD928F6D-090D-FF41-AC51-1718DDEC136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82E5BE-770A-A143-B0D4-BCC63DF52C15}"/>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8882E5BE-770A-A143-B0D4-BCC63DF52C15}"/>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24A0AAF-9436-004B-97D6-1504BC044F32}"/>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C24A0AAF-9436-004B-97D6-1504BC044F32}"/>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B0C6BB-0D1C-1144-B953-393E6E306E74}"/>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41B0C6BB-0D1C-1144-B953-393E6E306E74}"/>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8D535F-323D-CA41-BF50-8AD2F4E92670}"/>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FF8D535F-323D-CA41-BF50-8AD2F4E92670}"/>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E60531-416E-F64A-B5A4-7E214F434262}"/>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9FE60531-416E-F64A-B5A4-7E214F434262}"/>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848366-D783-CB4C-A665-4DF2D9A8F135}"/>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5F848366-D783-CB4C-A665-4DF2D9A8F135}"/>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8B9A5-94B9-AE4B-A9DB-024D8680420C}"/>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8B9A5-94B9-AE4B-A9DB-024D8680420C}"/>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E1EBE31-56B5-A540-920A-8AAE54B8814A}"/>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EE1EBE31-56B5-A540-920A-8AAE54B8814A}"/>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70D573-ECE6-8246-823C-184B42CEE723}"/>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BD70D573-ECE6-8246-823C-184B42CEE723}"/>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84A738-E742-FF4A-8A6C-7802E52887D7}"/>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1884A738-E742-FF4A-8A6C-7802E52887D7}"/>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F7915C-4437-6A47-A237-D909803D96A7}"/>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74F7915C-4437-6A47-A237-D909803D96A7}"/>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9DB3D55-F9D3-7046-8D2D-44378576E9EA}"/>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A9DB3D55-F9D3-7046-8D2D-44378576E9EA}"/>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57B559B-4A0A-FF42-8F57-1ED048FC5E6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57B559B-4A0A-FF42-8F57-1ED048FC5E6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E9A9AF-A14A-CC44-9067-7E901A044BB7}"/>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1E9A9AF-A14A-CC44-9067-7E901A044BB7}"/>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3DFF981-1AB1-0C43-A011-3264B71433FC}"/>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F3DFF981-1AB1-0C43-A011-3264B71433FC}"/>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6D5C2B6E-F16A-5B48-BC2D-D507CBDDB0FC}"/>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37" name="Down Arrow 36">
            <a:extLst>
              <a:ext uri="{FF2B5EF4-FFF2-40B4-BE49-F238E27FC236}">
                <a16:creationId xmlns:a16="http://schemas.microsoft.com/office/drawing/2014/main" id="{8E7D9A65-03D8-B043-A8EE-A8D83C239F43}"/>
              </a:ext>
            </a:extLst>
          </p:cNvPr>
          <p:cNvSpPr/>
          <p:nvPr/>
        </p:nvSpPr>
        <p:spPr>
          <a:xfrm rot="12226562">
            <a:off x="2151638" y="3962180"/>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D5FBF3F8-0883-9245-9A9F-1347CB3D51F0}"/>
              </a:ext>
            </a:extLst>
          </p:cNvPr>
          <p:cNvSpPr/>
          <p:nvPr/>
        </p:nvSpPr>
        <p:spPr>
          <a:xfrm rot="6297818">
            <a:off x="2664242" y="3769013"/>
            <a:ext cx="142445" cy="473086"/>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Content Placeholder 3">
            <a:extLst>
              <a:ext uri="{FF2B5EF4-FFF2-40B4-BE49-F238E27FC236}">
                <a16:creationId xmlns:a16="http://schemas.microsoft.com/office/drawing/2014/main" id="{22763618-9D93-554D-B42A-A0BD566F6EFA}"/>
              </a:ext>
            </a:extLst>
          </p:cNvPr>
          <p:cNvPicPr>
            <a:picLocks noChangeAspect="1"/>
          </p:cNvPicPr>
          <p:nvPr/>
        </p:nvPicPr>
        <p:blipFill rotWithShape="1">
          <a:blip r:embed="rId18">
            <a:clrChange>
              <a:clrFrom>
                <a:srgbClr val="FFFFFF"/>
              </a:clrFrom>
              <a:clrTo>
                <a:srgbClr val="FFFFFF">
                  <a:alpha val="0"/>
                </a:srgbClr>
              </a:clrTo>
            </a:clrChange>
          </a:blip>
          <a:srcRect r="56249"/>
          <a:stretch/>
        </p:blipFill>
        <p:spPr>
          <a:xfrm>
            <a:off x="6824656" y="1254662"/>
            <a:ext cx="2661489" cy="3049675"/>
          </a:xfrm>
          <a:prstGeom prst="rect">
            <a:avLst/>
          </a:prstGeom>
        </p:spPr>
      </p:pic>
      <p:pic>
        <p:nvPicPr>
          <p:cNvPr id="40" name="Picture 39">
            <a:extLst>
              <a:ext uri="{FF2B5EF4-FFF2-40B4-BE49-F238E27FC236}">
                <a16:creationId xmlns:a16="http://schemas.microsoft.com/office/drawing/2014/main" id="{C0F8E920-52A8-5D41-A5C4-B153550DD0CA}"/>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6325356" y="4593591"/>
            <a:ext cx="3752850" cy="819413"/>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5099A3D-CF5C-A241-92A9-874C7798DA38}"/>
                  </a:ext>
                </a:extLst>
              </p:cNvPr>
              <p:cNvSpPr txBox="1"/>
              <p:nvPr/>
            </p:nvSpPr>
            <p:spPr>
              <a:xfrm>
                <a:off x="1682426" y="3353994"/>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𝛼</m:t>
                          </m:r>
                        </m:e>
                        <m:sub>
                          <m:r>
                            <a:rPr lang="en-US" b="0" i="1" smtClean="0">
                              <a:solidFill>
                                <a:srgbClr val="FF0000"/>
                              </a:solidFill>
                              <a:latin typeface="Cambria Math" panose="02040503050406030204" pitchFamily="18" charset="0"/>
                            </a:rPr>
                            <m:t>13</m:t>
                          </m:r>
                        </m:sub>
                      </m:sSub>
                    </m:oMath>
                  </m:oMathPara>
                </a14:m>
                <a:endParaRPr lang="en-US" dirty="0"/>
              </a:p>
            </p:txBody>
          </p:sp>
        </mc:Choice>
        <mc:Fallback xmlns="">
          <p:sp>
            <p:nvSpPr>
              <p:cNvPr id="41" name="TextBox 40">
                <a:extLst>
                  <a:ext uri="{FF2B5EF4-FFF2-40B4-BE49-F238E27FC236}">
                    <a16:creationId xmlns:a16="http://schemas.microsoft.com/office/drawing/2014/main" id="{C5099A3D-CF5C-A241-92A9-874C7798DA38}"/>
                  </a:ext>
                </a:extLst>
              </p:cNvPr>
              <p:cNvSpPr txBox="1">
                <a:spLocks noRot="1" noChangeAspect="1" noMove="1" noResize="1" noEditPoints="1" noAdjustHandles="1" noChangeArrowheads="1" noChangeShapeType="1" noTextEdit="1"/>
              </p:cNvSpPr>
              <p:nvPr/>
            </p:nvSpPr>
            <p:spPr>
              <a:xfrm>
                <a:off x="1682426" y="3353994"/>
                <a:ext cx="390556" cy="276999"/>
              </a:xfrm>
              <a:prstGeom prst="rect">
                <a:avLst/>
              </a:prstGeom>
              <a:blipFill>
                <a:blip r:embed="rId20"/>
                <a:stretch>
                  <a:fillRect l="-6452" r="-322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3955A34-DC93-9440-95EF-7C463410EC13}"/>
                  </a:ext>
                </a:extLst>
              </p:cNvPr>
              <p:cNvSpPr txBox="1"/>
              <p:nvPr/>
            </p:nvSpPr>
            <p:spPr>
              <a:xfrm>
                <a:off x="1770228" y="3960990"/>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𝛼</m:t>
                          </m:r>
                        </m:e>
                        <m:sub>
                          <m:r>
                            <a:rPr lang="en-US" b="0" i="1" smtClean="0">
                              <a:solidFill>
                                <a:srgbClr val="FF0000"/>
                              </a:solidFill>
                              <a:latin typeface="Cambria Math" panose="02040503050406030204" pitchFamily="18" charset="0"/>
                            </a:rPr>
                            <m:t>18</m:t>
                          </m:r>
                        </m:sub>
                      </m:sSub>
                    </m:oMath>
                  </m:oMathPara>
                </a14:m>
                <a:endParaRPr lang="en-US" dirty="0"/>
              </a:p>
            </p:txBody>
          </p:sp>
        </mc:Choice>
        <mc:Fallback xmlns="">
          <p:sp>
            <p:nvSpPr>
              <p:cNvPr id="42" name="TextBox 41">
                <a:extLst>
                  <a:ext uri="{FF2B5EF4-FFF2-40B4-BE49-F238E27FC236}">
                    <a16:creationId xmlns:a16="http://schemas.microsoft.com/office/drawing/2014/main" id="{B3955A34-DC93-9440-95EF-7C463410EC13}"/>
                  </a:ext>
                </a:extLst>
              </p:cNvPr>
              <p:cNvSpPr txBox="1">
                <a:spLocks noRot="1" noChangeAspect="1" noMove="1" noResize="1" noEditPoints="1" noAdjustHandles="1" noChangeArrowheads="1" noChangeShapeType="1" noTextEdit="1"/>
              </p:cNvSpPr>
              <p:nvPr/>
            </p:nvSpPr>
            <p:spPr>
              <a:xfrm>
                <a:off x="1770228" y="3960990"/>
                <a:ext cx="390556" cy="276999"/>
              </a:xfrm>
              <a:prstGeom prst="rect">
                <a:avLst/>
              </a:prstGeom>
              <a:blipFill>
                <a:blip r:embed="rId21"/>
                <a:stretch>
                  <a:fillRect l="-6250" r="-312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FAD237B-41CD-1D4B-ADDB-372C6AA37491}"/>
                  </a:ext>
                </a:extLst>
              </p:cNvPr>
              <p:cNvSpPr txBox="1"/>
              <p:nvPr/>
            </p:nvSpPr>
            <p:spPr>
              <a:xfrm>
                <a:off x="2592574" y="3682967"/>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𝛼</m:t>
                          </m:r>
                        </m:e>
                        <m:sub>
                          <m:r>
                            <a:rPr lang="en-US" b="0" i="1" smtClean="0">
                              <a:solidFill>
                                <a:srgbClr val="FF0000"/>
                              </a:solidFill>
                              <a:latin typeface="Cambria Math" panose="02040503050406030204" pitchFamily="18" charset="0"/>
                            </a:rPr>
                            <m:t>15</m:t>
                          </m:r>
                        </m:sub>
                      </m:sSub>
                    </m:oMath>
                  </m:oMathPara>
                </a14:m>
                <a:endParaRPr lang="en-US" dirty="0"/>
              </a:p>
            </p:txBody>
          </p:sp>
        </mc:Choice>
        <mc:Fallback xmlns="">
          <p:sp>
            <p:nvSpPr>
              <p:cNvPr id="43" name="TextBox 42">
                <a:extLst>
                  <a:ext uri="{FF2B5EF4-FFF2-40B4-BE49-F238E27FC236}">
                    <a16:creationId xmlns:a16="http://schemas.microsoft.com/office/drawing/2014/main" id="{DFAD237B-41CD-1D4B-ADDB-372C6AA37491}"/>
                  </a:ext>
                </a:extLst>
              </p:cNvPr>
              <p:cNvSpPr txBox="1">
                <a:spLocks noRot="1" noChangeAspect="1" noMove="1" noResize="1" noEditPoints="1" noAdjustHandles="1" noChangeArrowheads="1" noChangeShapeType="1" noTextEdit="1"/>
              </p:cNvSpPr>
              <p:nvPr/>
            </p:nvSpPr>
            <p:spPr>
              <a:xfrm>
                <a:off x="2592574" y="3682967"/>
                <a:ext cx="390556" cy="276999"/>
              </a:xfrm>
              <a:prstGeom prst="rect">
                <a:avLst/>
              </a:prstGeom>
              <a:blipFill>
                <a:blip r:embed="rId22"/>
                <a:stretch>
                  <a:fillRect l="-9677" r="-3226" b="-8696"/>
                </a:stretch>
              </a:blipFill>
            </p:spPr>
            <p:txBody>
              <a:bodyPr/>
              <a:lstStyle/>
              <a:p>
                <a:r>
                  <a:rPr lang="en-US">
                    <a:noFill/>
                  </a:rPr>
                  <a:t> </a:t>
                </a:r>
              </a:p>
            </p:txBody>
          </p:sp>
        </mc:Fallback>
      </mc:AlternateContent>
    </p:spTree>
    <p:extLst>
      <p:ext uri="{BB962C8B-B14F-4D97-AF65-F5344CB8AC3E}">
        <p14:creationId xmlns:p14="http://schemas.microsoft.com/office/powerpoint/2010/main" val="11394346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4A1C-475E-AC4C-B2B9-60B51B794321}"/>
              </a:ext>
            </a:extLst>
          </p:cNvPr>
          <p:cNvSpPr>
            <a:spLocks noGrp="1"/>
          </p:cNvSpPr>
          <p:nvPr>
            <p:ph type="title"/>
          </p:nvPr>
        </p:nvSpPr>
        <p:spPr/>
        <p:txBody>
          <a:bodyPr/>
          <a:lstStyle/>
          <a:p>
            <a:r>
              <a:rPr lang="en-US" dirty="0"/>
              <a:t>Filter in MPNN</a:t>
            </a:r>
          </a:p>
        </p:txBody>
      </p:sp>
      <p:sp>
        <p:nvSpPr>
          <p:cNvPr id="3" name="Slide Number Placeholder 2">
            <a:extLst>
              <a:ext uri="{FF2B5EF4-FFF2-40B4-BE49-F238E27FC236}">
                <a16:creationId xmlns:a16="http://schemas.microsoft.com/office/drawing/2014/main" id="{447D959D-0F7F-4D44-B542-09C4BD1708E7}"/>
              </a:ext>
            </a:extLst>
          </p:cNvPr>
          <p:cNvSpPr>
            <a:spLocks noGrp="1"/>
          </p:cNvSpPr>
          <p:nvPr>
            <p:ph type="sldNum" sz="quarter" idx="12"/>
          </p:nvPr>
        </p:nvSpPr>
        <p:spPr/>
        <p:txBody>
          <a:bodyPr/>
          <a:lstStyle/>
          <a:p>
            <a:fld id="{4C15419E-54D6-8648-ABFB-BEF58E3E877E}" type="slidenum">
              <a:rPr lang="en-US" smtClean="0"/>
              <a:t>109</a:t>
            </a:fld>
            <a:endParaRPr lang="en-US" dirty="0"/>
          </a:p>
        </p:txBody>
      </p:sp>
      <p:sp>
        <p:nvSpPr>
          <p:cNvPr id="4" name="Freeform 3">
            <a:extLst>
              <a:ext uri="{FF2B5EF4-FFF2-40B4-BE49-F238E27FC236}">
                <a16:creationId xmlns:a16="http://schemas.microsoft.com/office/drawing/2014/main" id="{8DDDA55F-06F6-9F41-A27D-23C788BEEE94}"/>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0D8F1BD-6CFD-E147-AE7A-FD74B59864D4}"/>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94721E1-C384-AA4B-BF47-D79B0D8C69C4}"/>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B0AE57-2B87-AC4E-862C-C868F99E7CEA}"/>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5CF3158-CCD4-6C44-B32E-33DCE512E423}"/>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5986F42-C20D-1947-ADF8-6B2B45E5C0C0}"/>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6FEF1A7-A80B-B140-892D-F3EF0CE2B556}"/>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C9773E8-FA58-944E-9C6D-6AFDE01E8BBD}"/>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F37C239-0DD5-3140-9CE6-4133A9880A08}"/>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1167D82-5813-8A40-86D3-3EAB21B946D4}"/>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44D774A-9F80-8545-A8FB-3244F2EEEBC0}"/>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251FA8-0F80-1C4A-9B1E-86E3C774F70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220CA405-6EDF-A94F-B62F-F4F17417DFB0}"/>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19ABC259-D025-A34A-893C-7501410B61A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4C79FEB-3B4C-6449-8270-964957DBDB20}"/>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27D72DC9-1275-FE4B-88E2-EE03AE89A858}"/>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6CB3A2-468B-0549-8292-A0A56141847A}"/>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136CB3A2-468B-0549-8292-A0A56141847A}"/>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5FE4F8-7DD9-F340-9222-43222EB0041B}"/>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105FE4F8-7DD9-F340-9222-43222EB0041B}"/>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F92B5C6-EC4A-5B40-9B10-7B56A839FF18}"/>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F92B5C6-EC4A-5B40-9B10-7B56A839FF18}"/>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6F73E8-B89F-1C46-9A5E-673040148648}"/>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406F73E8-B89F-1C46-9A5E-673040148648}"/>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715737-AE76-F449-B40F-67DABB21136D}"/>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E6715737-AE76-F449-B40F-67DABB21136D}"/>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2355D3F-1C8A-BB40-A741-12F317395AA2}"/>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B2355D3F-1C8A-BB40-A741-12F317395AA2}"/>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C22C829-53CC-6B45-87EE-AB31913214E5}"/>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C22C829-53CC-6B45-87EE-AB31913214E5}"/>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CA8881D-67BF-0445-AEA6-0D20447D2B10}"/>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6CA8881D-67BF-0445-AEA6-0D20447D2B10}"/>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C8006CE-DD56-7C42-A267-E666EB012465}"/>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7C8006CE-DD56-7C42-A267-E666EB012465}"/>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85B7B82-38F4-C447-8DF7-16344E8607C9}"/>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F85B7B82-38F4-C447-8DF7-16344E8607C9}"/>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A1E4B2F-B0DF-1041-9D5C-C111E0257377}"/>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1A1E4B2F-B0DF-1041-9D5C-C111E0257377}"/>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3D2F22-6423-F14A-89AB-F0410B11CF47}"/>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F33D2F22-6423-F14A-89AB-F0410B11CF47}"/>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5C7FFCE-5CB9-A74A-9072-C1C1A3E9E12A}"/>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C5C7FFCE-5CB9-A74A-9072-C1C1A3E9E12A}"/>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69BE53-CD9E-BD4B-8995-BABF45929CCB}"/>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1369BE53-CD9E-BD4B-8995-BABF45929CCB}"/>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80DB466-7D16-9548-803D-DBFE069F2C38}"/>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D80DB466-7D16-9548-803D-DBFE069F2C38}"/>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89CCDB2-DB9D-CE47-8C2C-C6844C565199}"/>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D89CCDB2-DB9D-CE47-8C2C-C6844C565199}"/>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6485728-ACA8-D64A-9401-60A78C64208D}"/>
              </a:ext>
            </a:extLst>
          </p:cNvPr>
          <p:cNvSpPr txBox="1"/>
          <p:nvPr/>
        </p:nvSpPr>
        <p:spPr>
          <a:xfrm>
            <a:off x="7240438" y="1789004"/>
            <a:ext cx="2620204" cy="523220"/>
          </a:xfrm>
          <a:prstGeom prst="rect">
            <a:avLst/>
          </a:prstGeom>
          <a:noFill/>
        </p:spPr>
        <p:txBody>
          <a:bodyPr wrap="none" rtlCol="0">
            <a:spAutoFit/>
          </a:bodyPr>
          <a:lstStyle/>
          <a:p>
            <a:r>
              <a:rPr lang="en-US" sz="2800" dirty="0">
                <a:solidFill>
                  <a:schemeClr val="accent5">
                    <a:lumMod val="75000"/>
                  </a:schemeClr>
                </a:solidFill>
              </a:rPr>
              <a:t>Message Passing</a:t>
            </a:r>
            <a:endParaRPr lang="en-US" sz="2800" dirty="0">
              <a:solidFill>
                <a:srgbClr val="FF0000"/>
              </a:solidFill>
            </a:endParaRPr>
          </a:p>
        </p:txBody>
      </p:sp>
      <p:pic>
        <p:nvPicPr>
          <p:cNvPr id="43" name="Picture 42">
            <a:extLst>
              <a:ext uri="{FF2B5EF4-FFF2-40B4-BE49-F238E27FC236}">
                <a16:creationId xmlns:a16="http://schemas.microsoft.com/office/drawing/2014/main" id="{3C437D2F-D059-C84A-9E0A-4E57620DF503}"/>
              </a:ext>
            </a:extLst>
          </p:cNvPr>
          <p:cNvPicPr>
            <a:picLocks noChangeAspect="1"/>
          </p:cNvPicPr>
          <p:nvPr/>
        </p:nvPicPr>
        <p:blipFill>
          <a:blip r:embed="rId18"/>
          <a:stretch>
            <a:fillRect/>
          </a:stretch>
        </p:blipFill>
        <p:spPr>
          <a:xfrm>
            <a:off x="5792997" y="2583544"/>
            <a:ext cx="5197056" cy="852571"/>
          </a:xfrm>
          <a:prstGeom prst="rect">
            <a:avLst/>
          </a:prstGeom>
        </p:spPr>
      </p:pic>
      <p:sp>
        <p:nvSpPr>
          <p:cNvPr id="44" name="TextBox 43">
            <a:extLst>
              <a:ext uri="{FF2B5EF4-FFF2-40B4-BE49-F238E27FC236}">
                <a16:creationId xmlns:a16="http://schemas.microsoft.com/office/drawing/2014/main" id="{BD442CE2-443A-EC49-AF07-3FE676793CF3}"/>
              </a:ext>
            </a:extLst>
          </p:cNvPr>
          <p:cNvSpPr txBox="1"/>
          <p:nvPr/>
        </p:nvSpPr>
        <p:spPr>
          <a:xfrm>
            <a:off x="7240438" y="3761909"/>
            <a:ext cx="2716769" cy="523220"/>
          </a:xfrm>
          <a:prstGeom prst="rect">
            <a:avLst/>
          </a:prstGeom>
          <a:noFill/>
        </p:spPr>
        <p:txBody>
          <a:bodyPr wrap="none" rtlCol="0">
            <a:spAutoFit/>
          </a:bodyPr>
          <a:lstStyle/>
          <a:p>
            <a:r>
              <a:rPr lang="en-US" sz="2800" dirty="0">
                <a:solidFill>
                  <a:schemeClr val="accent5">
                    <a:lumMod val="75000"/>
                  </a:schemeClr>
                </a:solidFill>
              </a:rPr>
              <a:t>Feature Updating</a:t>
            </a:r>
            <a:endParaRPr lang="en-US" sz="2800" dirty="0">
              <a:solidFill>
                <a:srgbClr val="FF0000"/>
              </a:solidFill>
            </a:endParaRPr>
          </a:p>
        </p:txBody>
      </p:sp>
      <p:pic>
        <p:nvPicPr>
          <p:cNvPr id="45" name="Picture 44">
            <a:extLst>
              <a:ext uri="{FF2B5EF4-FFF2-40B4-BE49-F238E27FC236}">
                <a16:creationId xmlns:a16="http://schemas.microsoft.com/office/drawing/2014/main" id="{3CCD5730-B452-E44F-B0B6-B41B250046D9}"/>
              </a:ext>
            </a:extLst>
          </p:cNvPr>
          <p:cNvPicPr>
            <a:picLocks noChangeAspect="1"/>
          </p:cNvPicPr>
          <p:nvPr/>
        </p:nvPicPr>
        <p:blipFill>
          <a:blip r:embed="rId19"/>
          <a:stretch>
            <a:fillRect/>
          </a:stretch>
        </p:blipFill>
        <p:spPr>
          <a:xfrm>
            <a:off x="6584106" y="4687143"/>
            <a:ext cx="3932867" cy="628497"/>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759A07-A20F-2947-9BA0-EDB33832D874}"/>
                  </a:ext>
                </a:extLst>
              </p:cNvPr>
              <p:cNvSpPr txBox="1"/>
              <p:nvPr/>
            </p:nvSpPr>
            <p:spPr>
              <a:xfrm>
                <a:off x="2704164" y="5867787"/>
                <a:ext cx="6672211"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𝑀</m:t>
                        </m:r>
                      </m:e>
                      <m:sub>
                        <m:r>
                          <a:rPr lang="en-US" sz="2800" b="0" i="1" smtClean="0">
                            <a:solidFill>
                              <a:schemeClr val="accent1"/>
                            </a:solidFill>
                            <a:latin typeface="Cambria Math" panose="02040503050406030204" pitchFamily="18" charset="0"/>
                          </a:rPr>
                          <m:t>𝑘</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and </a:t>
                </a:r>
                <a14:m>
                  <m:oMath xmlns:m="http://schemas.openxmlformats.org/officeDocument/2006/math">
                    <m:sSub>
                      <m:sSubPr>
                        <m:ctrlPr>
                          <a:rPr lang="en-US" sz="2800" i="1">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𝑈</m:t>
                        </m:r>
                      </m:e>
                      <m:sub>
                        <m:r>
                          <a:rPr lang="en-US" sz="2800" i="1">
                            <a:solidFill>
                              <a:schemeClr val="accent1"/>
                            </a:solidFill>
                            <a:latin typeface="Cambria Math" panose="02040503050406030204" pitchFamily="18" charset="0"/>
                          </a:rPr>
                          <m:t>𝑘</m:t>
                        </m:r>
                      </m:sub>
                    </m:sSub>
                    <m:r>
                      <a:rPr lang="en-US" sz="2800" i="1">
                        <a:solidFill>
                          <a:schemeClr val="accent1"/>
                        </a:solidFill>
                        <a:latin typeface="Cambria Math" panose="02040503050406030204" pitchFamily="18" charset="0"/>
                      </a:rPr>
                      <m:t>()</m:t>
                    </m:r>
                  </m:oMath>
                </a14:m>
                <a:r>
                  <a:rPr lang="en-US" sz="2800" dirty="0">
                    <a:solidFill>
                      <a:schemeClr val="accent1"/>
                    </a:solidFill>
                  </a:rPr>
                  <a:t> are functions to be designed </a:t>
                </a:r>
                <a:endParaRPr lang="en-US" sz="2800" dirty="0">
                  <a:solidFill>
                    <a:srgbClr val="FF0000"/>
                  </a:solidFill>
                </a:endParaRPr>
              </a:p>
            </p:txBody>
          </p:sp>
        </mc:Choice>
        <mc:Fallback xmlns="">
          <p:sp>
            <p:nvSpPr>
              <p:cNvPr id="46" name="TextBox 45">
                <a:extLst>
                  <a:ext uri="{FF2B5EF4-FFF2-40B4-BE49-F238E27FC236}">
                    <a16:creationId xmlns:a16="http://schemas.microsoft.com/office/drawing/2014/main" id="{65759A07-A20F-2947-9BA0-EDB33832D874}"/>
                  </a:ext>
                </a:extLst>
              </p:cNvPr>
              <p:cNvSpPr txBox="1">
                <a:spLocks noRot="1" noChangeAspect="1" noMove="1" noResize="1" noEditPoints="1" noAdjustHandles="1" noChangeArrowheads="1" noChangeShapeType="1" noTextEdit="1"/>
              </p:cNvSpPr>
              <p:nvPr/>
            </p:nvSpPr>
            <p:spPr>
              <a:xfrm>
                <a:off x="2704164" y="5867787"/>
                <a:ext cx="6672211" cy="523220"/>
              </a:xfrm>
              <a:prstGeom prst="rect">
                <a:avLst/>
              </a:prstGeom>
              <a:blipFill>
                <a:blip r:embed="rId20"/>
                <a:stretch>
                  <a:fillRect l="-380" t="-11905" r="-951" b="-30952"/>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0202F892-01CD-D144-8C20-18810FE98FF0}"/>
              </a:ext>
            </a:extLst>
          </p:cNvPr>
          <p:cNvSpPr/>
          <p:nvPr/>
        </p:nvSpPr>
        <p:spPr>
          <a:xfrm>
            <a:off x="313400" y="6389178"/>
            <a:ext cx="4698402" cy="307777"/>
          </a:xfrm>
          <a:prstGeom prst="rect">
            <a:avLst/>
          </a:prstGeom>
        </p:spPr>
        <p:txBody>
          <a:bodyPr wrap="none">
            <a:spAutoFit/>
          </a:bodyPr>
          <a:lstStyle/>
          <a:p>
            <a:r>
              <a:rPr lang="en-US" sz="1400" b="1" dirty="0">
                <a:solidFill>
                  <a:srgbClr val="24292E"/>
                </a:solidFill>
                <a:latin typeface="-apple-system"/>
              </a:rPr>
              <a:t>Neural Message Passing for Quantum Chemistry.</a:t>
            </a:r>
            <a:r>
              <a:rPr lang="en-US" sz="1400" dirty="0">
                <a:solidFill>
                  <a:srgbClr val="24292E"/>
                </a:solidFill>
                <a:latin typeface="-apple-system"/>
              </a:rPr>
              <a:t> ICML 2017. </a:t>
            </a:r>
            <a:endParaRPr lang="en-US" sz="1400" dirty="0"/>
          </a:p>
        </p:txBody>
      </p:sp>
    </p:spTree>
    <p:extLst>
      <p:ext uri="{BB962C8B-B14F-4D97-AF65-F5344CB8AC3E}">
        <p14:creationId xmlns:p14="http://schemas.microsoft.com/office/powerpoint/2010/main" val="1846058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Repository</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11</a:t>
            </a:fld>
            <a:endParaRPr lang="en-US" dirty="0"/>
          </a:p>
        </p:txBody>
      </p:sp>
      <p:sp>
        <p:nvSpPr>
          <p:cNvPr id="24" name="Rectangle 23"/>
          <p:cNvSpPr/>
          <p:nvPr/>
        </p:nvSpPr>
        <p:spPr>
          <a:xfrm>
            <a:off x="129252" y="984559"/>
            <a:ext cx="11686230" cy="3231654"/>
          </a:xfrm>
          <a:prstGeom prst="rect">
            <a:avLst/>
          </a:prstGeom>
        </p:spPr>
        <p:txBody>
          <a:bodyPr wrap="square">
            <a:spAutoFit/>
          </a:bodyPr>
          <a:lstStyle/>
          <a:p>
            <a:r>
              <a:rPr lang="en-US" sz="2800" dirty="0" err="1">
                <a:solidFill>
                  <a:srgbClr val="1F497D"/>
                </a:solidFill>
                <a:cs typeface="Times New Roman" panose="02020603050405020304" pitchFamily="18" charset="0"/>
              </a:rPr>
              <a:t>GraphRobust</a:t>
            </a:r>
            <a:r>
              <a:rPr lang="en-US" sz="2800" dirty="0">
                <a:solidFill>
                  <a:srgbClr val="1F497D"/>
                </a:solidFill>
                <a:cs typeface="Times New Roman" panose="02020603050405020304" pitchFamily="18" charset="0"/>
              </a:rPr>
              <a:t>: A repository about adversarial attacks and defenses on graph data   </a:t>
            </a:r>
          </a:p>
          <a:p>
            <a:r>
              <a:rPr lang="en-US" sz="2400" dirty="0">
                <a:solidFill>
                  <a:srgbClr val="1F497D"/>
                </a:solidFill>
                <a:cs typeface="Times New Roman" panose="02020603050405020304" pitchFamily="18" charset="0"/>
              </a:rPr>
              <a:t> </a:t>
            </a:r>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r>
              <a:rPr lang="en-US" sz="2800" dirty="0" err="1">
                <a:solidFill>
                  <a:srgbClr val="1F497D"/>
                </a:solidFill>
                <a:cs typeface="Times New Roman" panose="02020603050405020304" pitchFamily="18" charset="0"/>
              </a:rPr>
              <a:t>DeepRobust</a:t>
            </a:r>
            <a:r>
              <a:rPr lang="en-US" sz="2800" dirty="0">
                <a:solidFill>
                  <a:srgbClr val="1F497D"/>
                </a:solidFill>
                <a:cs typeface="Times New Roman" panose="02020603050405020304" pitchFamily="18" charset="0"/>
              </a:rPr>
              <a:t>: A repository about general adversarial attacks and defenses</a:t>
            </a:r>
          </a:p>
        </p:txBody>
      </p:sp>
      <p:pic>
        <p:nvPicPr>
          <p:cNvPr id="1030" name="Picture 6" descr="mage of H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646" y="4099041"/>
            <a:ext cx="1626738" cy="216898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data:image/png;base64,iVBORw0KGgoAAAANSUhEUgAAAMgAAADICAYAAACtWK6eAAANVklEQVR4Xu2d23bkSgpEx///0Z7V1oy7uqxKsVOBLq59nhEJQQSQabvPx+fn5+d//E8ERGAVgQ8FIjNE4DUCCkR2iMAAAQUiPURAgcgBEZhDwAkyh5tfvQkCCuRNCm2acwgokDnc/OpNEFAgb1Jo05xDQIHM4eZXb4KAAnmTQpvmHAIKZA43v3oTBBTImxTaNOcQmBLIx8fH3GkHf/Xq9zBfxU9/bzOFAz2XwpjK99W5KRxoXtR+BmcF8oAyBTBFDHouJYYCWRCbwVmBKBCqtx/2qUaxO5ANBwrkCSBXrAUQJ4gTZLV3KBAF8kgMJ4gTZLVROEEuMkFmFJrYOykBUjsznVCvcqW4pfKl8afsEzUf+aD4DH3N/MltMoAEWDQeBTLuqCk8qfATXEjfuaKvWHcBRIEokKoYFUgVqRU7unK4Yu0AG3xKJ6Ar1hMCThAnSFVvTpAqUk6Qlz+JTnbsHeX4/jQZzyECOatjp+5EqfjpikULnbI/K04qDrrizvBBgRSqokCOWckKpfjHRIE8IXYEIGtFUiAKBIm3e5R3j3iU7OB3maif7ry665JqUKmGk4rn9FesOwHiBHlNlxQh78QH7yCFMZAqqBNkQSCFZ0qwTpCCCIYgvfgLSvoqQolBCUAFuBOW6WdVigPNi66aCmQnE1KAU2IokHHhKD60oX1NuyN+WZES48yOQe4gFHCKAyUAxW1n33CCvAKQdlRKDFpoGg8lRso/xUGBOEEQVylhaIdPNQTqJ9UQqB8E/sCYNhDaKGheNB7vIDuZkAKcEoM2BEqknbC4YtFOmCooLTQlMCUqJRLFITXpUvWi+Z6F/xE4v+UlXYEsEkgJU4E8tZS7A6JAFEh1SjpBqkgBuyNGPwjntH8Xi+JAchpNQNrAvaQXJyAtUPddKRVPkjBrMVH/qQlOBTizUjpBUix88HNE4UjYlMDE9x9b6l+BUIR32qcKRDsMPffur0xXE/4ReB4yQXbyf/NzSlRq312IVDypOGk81H6zoDsNkvEokMJqlCJet5+Uf0owar+T/5ufJ+NRIArkB+Eowaj9JsN3GiTjUSAKRIEMBKlAFIgCOUogOydj/PPUqwsd2drHSxlxSF8pv56wk38wFcki6ESBLGCeJdhgKSOuFMgTjApEgTxSQoEokNVO6wRZYFEgCkSBDJYxBaJAFMgVBBK5MZ3oJLVy0BRoB6NxvoqH+qH2FIc72U+9Yt0pwbVYKQG6f/s0ReyUH4rP3fkwil+BPKBDX70oMZwgFLHz7RWIAvnBQifIX0gUiAJRIINBpUAUiAJJC+Rql9ZX+d3lTtG9aafuPnePk+LwJ9+pCaJAFqpQwFO4UaIa51y9FAhl2pO9xNsJ4MF40nopkJ31pYA7QcaAd+NJ/SsQBbKKwG8VsgIpjuwUASjgqXOpro3zpneQ1OsTJcCrcymB6bn0B3B3j4fWlwq/G5/TVywKICXY1QCn8XcToDseWt+r1UuBPFXk7oS82kRTIFTyRXv6Az5KDFesBQEnyDYhT/1BIe0wtKDb6f9r4QQZX2YpPrS+V6uXK5Yr1ion6QSnxL7LxJ8WCAWke6U5q7OdNdEowSg+3f5T/KFCpnkpkKdKUQAVyPgukxICXdWSdZm6g6QST3U26ocCTicgFVq3f4oPjZ/6T/HHCVLs8KkCpYhB/SiQOckoEAWCLtFUaN2TdI729a8UiAJRIAO9XFYgdKWhK0fyklXvR/wHZ8T314vIxwcifDfO3fGfNdFoXiP7qUt6d+EokVKAdJ9L/XfjTHGj8SuQIsJOkPFzKF0VUneHYvm+zRRIEbHuzpYqRDGdOAFo51Qg40rRBkvr7opVRKxbmNR/dyMqwhJvIFfLS4EUmUAJXHQ7TbCrESmFz9Xyup1A6IpCiUrtUytQ6u6QIirFOYVD98qUxOeSr1i0cJTw1D5FDAWyIKBAnpiQAoSOZioESuBUPBSfZIdcy5n6pzjQfGkdafyuWBThosApMagA6SRNEY8SjOKQivMIfFyxCuJxxRqvRgrkiURnAULPLXC/ZKJAFEiJKEcZ0RGfGrVnnUvjp3WgKw3FgTYuGk8Kn5lzp1YsWiBqTwtEAaQTgQLbHT/Fszt+BUIrstO+m2AKZFwgir8C2Ul4+jktkBNkjLATZHyHij/zUsJTewWyIEY78yucFYgCWeUGFRq1T00u6oc2HAVyEYGkCEYJQM89y57mRe2vJoTu+Gljofh8TfHPma9eREaJRwFMAULjTNmn8r3LKkXzTVGR1uuwO0gyMAIuPfcse5LTjC0lWAqHmVjXvqHxpxqmAnlCIEUM+lycIpITZIwkra8CUSCtjxgp4TtBUkhehPBOkGxBf41A6AhL2adWi9TuSn9OkRIUJRKNk+JM/dP4szJk3qZesVKEP4swCoSR5P/WV6vXXBbsKwXygFdK+FfrwLTDXy1+RumstQJRIGVGOUGKUKU67dUAT+V1tQ7sBCkSe8XMCeIEKbPnag2tHPgOwymB0PNoB6OvHNR/qsNfLU5aF/pYQf1TfKh/Gv9MPArkAWXaISng3ULuJhj1T/Gh/hVIEbFu4tG7CS1cMc1vs27ideNJ86X2qXr9OdcJ4gT5wT8F8hcSBaJAFMhgRCkQBaJAfrtA6I6auiPQuwBdXVKPBqlz74IbfaUc8edXTBAFsiBABZUi0tUEmMrr11zSFYgCqXCATnwF8oTq1TohnQjUPtVpr4ZbKi8FokBWuUQ7rQKpzK/RS8DHB/JAC4Scnxhnikj0B2Gpc72kF5mWAvxqhS6m/21G40/5p37o6tXdoFL8oYKdyWvqFSuVICVY6lxKsCMKsXYGzZfu3hT/btxo/EfURYHsqHo3wRTI+HVOgRx8iaZaUSAUscWeCp+uRsm6OEHmajwsNC0o7YQ0ZO8gc5PoS8wz/zZvqgNQpafOpQSjBFYgY4S760h5NYp2SiDdBOu+rKXip0JIFi6VA3kcSE2iu+AwPUFSxTmrk6TiVyDjO0VKUKl6zfhxgsyg9r9vFIgC2UGf7U+dIPOXx2105y3oCtRtP5/J/i+dIDswdII4QXbQZ/tTJ4gT5JEltOFsM2y/xdQEocSmYdLLHfVP7bvjof4pkVIrEMUtZd+NzyhOBVKoIi1QweU/JtS/Aplb7Whd/tgrkAJqlMAFlwoEgETxpw3ECQKKsWZKC0SPo/4pAVyxaEX+2jtBCthRAhdcOkEASBR/2kCcIKAYThD+27Y74d38/HYC2czo4gb0FY52JLrSvIKLxvnKz1nxn5VXCv/pS/rF+b8ZHiXeWQSjcSqQ/OvW1B1kk4EXN6DEUyBLQSkOTpCLCyFVIEqM1IinQnaCOEEikqTEUyBOkAjx7uJEgYwrlZqAqQlOJ2My/qk7CCXYWcJJdf5UgVI40LzouZRg3fbd8Y/8K5AHdKjw6fs8LTQVZsp/N+Gpf5pX0r8CUSA/+EcJ1m2vQCgCRXu6ijhB5l6BFMgTISmRinyOmymQOUi7CU/90yyS/l2xXLFcsQYKjAqEdmzaGeizIb1E0/jpJE3FQzskjbP7cYDGT3mS9K9AHtBXIGMqUnxSDU2BUASKd6JUx6aFph2YdryUPYVdgRQRowUqup02o/FQewWyIKBAihRNEax43KYZjYfaKxAFsknCR4MUwdCho5eGF/8PRFesBTQv6fMCP+SS3l2gbsGm/KdwoI2FNgrqv9uernapen01l+T/H6S7ENQ/BZauUtS/ApmTUgpn6keBFOuV6kgKpAj4kxkldqpeCqRYrxTgCqQIuALJApUisCvWXF26v3KCFBH2DlIEqtiBz5poNAsFUkSsWyBnTaJi+ptmKSJtHlQUIJ3IqXOTdfQV66EqSWDXit3dsRXIgnqyjgpEgdDG/cP+asJUIE8lSgGS8tO9WrzyfzWiduPQvXL7zNsktG5iKJAFAQVSvAymOn/KjwIZb22pu5gCaRIILdARhSCX+rvEQxtF94pI/b/tiqVA5u7lqQnb7Se1giqQIk/u0rFTxDur89MOn2p0Ixq85TNvCtirEfJq8ZwlNCfIztcnBVIcnTtxViA7L9G0TKlVR4FQ5Bf71ITq9nO7CTJXjvpXFHBqX49k7nkztXtTP1fr8Elix2p2xF8UpoJNFVSBnCtkyoeU8Om5h71izQRGvqGEp/YkluGLCPzHJVINgcafwoeusk4QWqmiPS0otS+GsWmWOjflp1uACqR4Sd9kzk4DShhqvzO8789T56b8KJDtyh7yc5DtMPZZUMJQ+33R/f06dW7KjwLZrmxUINvHHWtBn4XpDty9QlD/qcvsWQKk+HcLPH5JP5b+26cpkG2M1iwUyMPUTz7zzpWj7ysFMoetAlEgiDkpodEVwhVrQYyujkmBewcpSEWBzBGV3hFoA6H+qdC8gxTEMepgtMNTAlD/MwTwDjImwdQEKfJKMxG4PQIK5PYlNIFOBBRIJ7r6vj0CCuT2JTSBTgQUSCe6+r49Agrk9iU0gU4EFEgnuvq+PQIK5PYlNIFOBBRIJ7r6vj0CCuT2JTSBTgQUSCe6+r49Agrk9iU0gU4EFEgnuvq+PQL/BdIghLcf7bFVAAAAAElFTkSuQmCC"/>
          <p:cNvSpPr>
            <a:spLocks noChangeAspect="1" noChangeArrowheads="1"/>
          </p:cNvSpPr>
          <p:nvPr/>
        </p:nvSpPr>
        <p:spPr bwMode="auto">
          <a:xfrm>
            <a:off x="0" y="0"/>
            <a:ext cx="5861154" cy="5861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erson posing for the camera&#10;&#10;Description automatically generated">
            <a:extLst>
              <a:ext uri="{FF2B5EF4-FFF2-40B4-BE49-F238E27FC236}">
                <a16:creationId xmlns:a16="http://schemas.microsoft.com/office/drawing/2014/main" id="{1E73F97B-474C-2849-B1DA-745542A94DB9}"/>
              </a:ext>
            </a:extLst>
          </p:cNvPr>
          <p:cNvPicPr>
            <a:picLocks noChangeAspect="1"/>
          </p:cNvPicPr>
          <p:nvPr/>
        </p:nvPicPr>
        <p:blipFill>
          <a:blip r:embed="rId4"/>
          <a:stretch>
            <a:fillRect/>
          </a:stretch>
        </p:blipFill>
        <p:spPr>
          <a:xfrm>
            <a:off x="9222773" y="1808896"/>
            <a:ext cx="1633718" cy="1620104"/>
          </a:xfrm>
          <a:prstGeom prst="rect">
            <a:avLst/>
          </a:prstGeom>
        </p:spPr>
      </p:pic>
      <p:pic>
        <p:nvPicPr>
          <p:cNvPr id="9" name="Picture 8" descr="A person sitting on a table&#10;&#10;Description automatically generated">
            <a:extLst>
              <a:ext uri="{FF2B5EF4-FFF2-40B4-BE49-F238E27FC236}">
                <a16:creationId xmlns:a16="http://schemas.microsoft.com/office/drawing/2014/main" id="{F8D41D47-387A-BC4E-BC71-673BDCD8947F}"/>
              </a:ext>
            </a:extLst>
          </p:cNvPr>
          <p:cNvPicPr>
            <a:picLocks noChangeAspect="1"/>
          </p:cNvPicPr>
          <p:nvPr/>
        </p:nvPicPr>
        <p:blipFill>
          <a:blip r:embed="rId5"/>
          <a:stretch>
            <a:fillRect/>
          </a:stretch>
        </p:blipFill>
        <p:spPr>
          <a:xfrm>
            <a:off x="7283019" y="4130368"/>
            <a:ext cx="1605607" cy="2140808"/>
          </a:xfrm>
          <a:prstGeom prst="rect">
            <a:avLst/>
          </a:prstGeom>
        </p:spPr>
      </p:pic>
      <p:pic>
        <p:nvPicPr>
          <p:cNvPr id="4" name="Picture 3">
            <a:extLst>
              <a:ext uri="{FF2B5EF4-FFF2-40B4-BE49-F238E27FC236}">
                <a16:creationId xmlns:a16="http://schemas.microsoft.com/office/drawing/2014/main" id="{B27D84AB-F5F9-9C48-8933-8B794B4D5F7D}"/>
              </a:ext>
            </a:extLst>
          </p:cNvPr>
          <p:cNvPicPr>
            <a:picLocks noChangeAspect="1"/>
          </p:cNvPicPr>
          <p:nvPr/>
        </p:nvPicPr>
        <p:blipFill>
          <a:blip r:embed="rId6"/>
          <a:stretch>
            <a:fillRect/>
          </a:stretch>
        </p:blipFill>
        <p:spPr>
          <a:xfrm>
            <a:off x="2174461" y="4216213"/>
            <a:ext cx="2051813" cy="2051813"/>
          </a:xfrm>
          <a:prstGeom prst="rect">
            <a:avLst/>
          </a:prstGeom>
        </p:spPr>
      </p:pic>
      <p:pic>
        <p:nvPicPr>
          <p:cNvPr id="8" name="Picture 7">
            <a:extLst>
              <a:ext uri="{FF2B5EF4-FFF2-40B4-BE49-F238E27FC236}">
                <a16:creationId xmlns:a16="http://schemas.microsoft.com/office/drawing/2014/main" id="{838DA504-0C2A-E946-97E1-47F466F4B1E2}"/>
              </a:ext>
            </a:extLst>
          </p:cNvPr>
          <p:cNvPicPr>
            <a:picLocks noChangeAspect="1"/>
          </p:cNvPicPr>
          <p:nvPr/>
        </p:nvPicPr>
        <p:blipFill>
          <a:blip r:embed="rId7"/>
          <a:stretch>
            <a:fillRect/>
          </a:stretch>
        </p:blipFill>
        <p:spPr>
          <a:xfrm>
            <a:off x="2174461" y="1544916"/>
            <a:ext cx="1973536" cy="1973536"/>
          </a:xfrm>
          <a:prstGeom prst="rect">
            <a:avLst/>
          </a:prstGeom>
        </p:spPr>
      </p:pic>
    </p:spTree>
    <p:extLst>
      <p:ext uri="{BB962C8B-B14F-4D97-AF65-F5344CB8AC3E}">
        <p14:creationId xmlns:p14="http://schemas.microsoft.com/office/powerpoint/2010/main" val="13114175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CC92-50E2-AF40-8548-730C424646BA}"/>
              </a:ext>
            </a:extLst>
          </p:cNvPr>
          <p:cNvSpPr>
            <a:spLocks noGrp="1"/>
          </p:cNvSpPr>
          <p:nvPr>
            <p:ph type="title"/>
          </p:nvPr>
        </p:nvSpPr>
        <p:spPr/>
        <p:txBody>
          <a:bodyPr/>
          <a:lstStyle/>
          <a:p>
            <a:r>
              <a:rPr lang="en-US" dirty="0"/>
              <a:t>UGNN: A Unified Framework</a:t>
            </a:r>
          </a:p>
        </p:txBody>
      </p:sp>
      <p:sp>
        <p:nvSpPr>
          <p:cNvPr id="3" name="Slide Number Placeholder 2">
            <a:extLst>
              <a:ext uri="{FF2B5EF4-FFF2-40B4-BE49-F238E27FC236}">
                <a16:creationId xmlns:a16="http://schemas.microsoft.com/office/drawing/2014/main" id="{DABAFD26-EAB9-F344-B033-9EEB137720CE}"/>
              </a:ext>
            </a:extLst>
          </p:cNvPr>
          <p:cNvSpPr>
            <a:spLocks noGrp="1"/>
          </p:cNvSpPr>
          <p:nvPr>
            <p:ph type="sldNum" sz="quarter" idx="12"/>
          </p:nvPr>
        </p:nvSpPr>
        <p:spPr/>
        <p:txBody>
          <a:bodyPr/>
          <a:lstStyle/>
          <a:p>
            <a:fld id="{4C15419E-54D6-8648-ABFB-BEF58E3E877E}" type="slidenum">
              <a:rPr lang="en-US" smtClean="0"/>
              <a:t>110</a:t>
            </a:fld>
            <a:endParaRPr lang="en-US" dirty="0"/>
          </a:p>
        </p:txBody>
      </p:sp>
      <p:sp>
        <p:nvSpPr>
          <p:cNvPr id="6" name="Rectangle 5">
            <a:extLst>
              <a:ext uri="{FF2B5EF4-FFF2-40B4-BE49-F238E27FC236}">
                <a16:creationId xmlns:a16="http://schemas.microsoft.com/office/drawing/2014/main" id="{AF93FF5E-D98B-254A-A26E-BD685BF0F5AB}"/>
              </a:ext>
            </a:extLst>
          </p:cNvPr>
          <p:cNvSpPr/>
          <p:nvPr/>
        </p:nvSpPr>
        <p:spPr>
          <a:xfrm>
            <a:off x="313400" y="6389178"/>
            <a:ext cx="6188554" cy="307777"/>
          </a:xfrm>
          <a:prstGeom prst="rect">
            <a:avLst/>
          </a:prstGeom>
        </p:spPr>
        <p:txBody>
          <a:bodyPr wrap="none">
            <a:spAutoFit/>
          </a:bodyPr>
          <a:lstStyle/>
          <a:p>
            <a:r>
              <a:rPr lang="en-US" sz="1400" b="1" dirty="0">
                <a:solidFill>
                  <a:srgbClr val="24292E"/>
                </a:solidFill>
                <a:latin typeface="-apple-system"/>
              </a:rPr>
              <a:t>A Unified View on Graph Neural Networks as Graph Signal </a:t>
            </a:r>
            <a:r>
              <a:rPr lang="en-US" sz="1400" b="1" dirty="0" err="1">
                <a:solidFill>
                  <a:srgbClr val="24292E"/>
                </a:solidFill>
                <a:latin typeface="-apple-system"/>
              </a:rPr>
              <a:t>Denosing</a:t>
            </a:r>
            <a:r>
              <a:rPr lang="en-US" sz="1400" b="1" dirty="0">
                <a:solidFill>
                  <a:srgbClr val="24292E"/>
                </a:solidFill>
                <a:latin typeface="-apple-system"/>
              </a:rPr>
              <a:t>. </a:t>
            </a:r>
            <a:r>
              <a:rPr lang="en-US" sz="1400" dirty="0" err="1">
                <a:solidFill>
                  <a:srgbClr val="24292E"/>
                </a:solidFill>
                <a:latin typeface="-apple-system"/>
              </a:rPr>
              <a:t>arXiv</a:t>
            </a:r>
            <a:r>
              <a:rPr lang="en-US" sz="1400" dirty="0">
                <a:solidFill>
                  <a:srgbClr val="24292E"/>
                </a:solidFill>
                <a:latin typeface="-apple-system"/>
              </a:rPr>
              <a:t>, 2020. </a:t>
            </a:r>
            <a:endParaRPr lang="en-US" sz="1400" dirty="0"/>
          </a:p>
        </p:txBody>
      </p:sp>
      <p:sp>
        <p:nvSpPr>
          <p:cNvPr id="7" name="Rectangle 6">
            <a:extLst>
              <a:ext uri="{FF2B5EF4-FFF2-40B4-BE49-F238E27FC236}">
                <a16:creationId xmlns:a16="http://schemas.microsoft.com/office/drawing/2014/main" id="{2899DB0B-628C-0D45-B558-27748B54693F}"/>
              </a:ext>
            </a:extLst>
          </p:cNvPr>
          <p:cNvSpPr/>
          <p:nvPr/>
        </p:nvSpPr>
        <p:spPr>
          <a:xfrm>
            <a:off x="3104648" y="2221752"/>
            <a:ext cx="935823" cy="5000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GCN</a:t>
            </a:r>
          </a:p>
        </p:txBody>
      </p:sp>
      <p:sp>
        <p:nvSpPr>
          <p:cNvPr id="8" name="Rectangle 7">
            <a:extLst>
              <a:ext uri="{FF2B5EF4-FFF2-40B4-BE49-F238E27FC236}">
                <a16:creationId xmlns:a16="http://schemas.microsoft.com/office/drawing/2014/main" id="{CF0909A1-AB39-A640-B0CF-9086DDE354B3}"/>
              </a:ext>
            </a:extLst>
          </p:cNvPr>
          <p:cNvSpPr/>
          <p:nvPr/>
        </p:nvSpPr>
        <p:spPr>
          <a:xfrm>
            <a:off x="3104648" y="2814685"/>
            <a:ext cx="935823" cy="5000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GAT</a:t>
            </a:r>
          </a:p>
        </p:txBody>
      </p:sp>
      <p:sp>
        <p:nvSpPr>
          <p:cNvPr id="9" name="Rectangle 8">
            <a:extLst>
              <a:ext uri="{FF2B5EF4-FFF2-40B4-BE49-F238E27FC236}">
                <a16:creationId xmlns:a16="http://schemas.microsoft.com/office/drawing/2014/main" id="{1070F0A1-8388-0544-9801-84B3679F5E44}"/>
              </a:ext>
            </a:extLst>
          </p:cNvPr>
          <p:cNvSpPr/>
          <p:nvPr/>
        </p:nvSpPr>
        <p:spPr>
          <a:xfrm>
            <a:off x="3015351" y="2128880"/>
            <a:ext cx="1096557" cy="3007519"/>
          </a:xfrm>
          <a:prstGeom prst="rect">
            <a:avLst/>
          </a:prstGeom>
          <a:noFill/>
          <a:ln w="25400" cap="flat" cmpd="sng" algn="ctr">
            <a:solidFill>
              <a:schemeClr val="tx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TextBox 9">
            <a:extLst>
              <a:ext uri="{FF2B5EF4-FFF2-40B4-BE49-F238E27FC236}">
                <a16:creationId xmlns:a16="http://schemas.microsoft.com/office/drawing/2014/main" id="{2E909B0C-9233-8F40-929D-455EF16C7E48}"/>
              </a:ext>
            </a:extLst>
          </p:cNvPr>
          <p:cNvSpPr txBox="1"/>
          <p:nvPr/>
        </p:nvSpPr>
        <p:spPr>
          <a:xfrm>
            <a:off x="2515285" y="1571307"/>
            <a:ext cx="2525317" cy="369332"/>
          </a:xfrm>
          <a:prstGeom prst="rect">
            <a:avLst/>
          </a:prstGeom>
          <a:noFill/>
        </p:spPr>
        <p:txBody>
          <a:bodyPr wrap="square" rtlCol="0">
            <a:spAutoFit/>
          </a:bodyPr>
          <a:lstStyle/>
          <a:p>
            <a:r>
              <a:rPr lang="en-US" dirty="0"/>
              <a:t>Filtering Operations</a:t>
            </a:r>
          </a:p>
        </p:txBody>
      </p:sp>
      <p:sp>
        <p:nvSpPr>
          <p:cNvPr id="11" name="TextBox 10">
            <a:extLst>
              <a:ext uri="{FF2B5EF4-FFF2-40B4-BE49-F238E27FC236}">
                <a16:creationId xmlns:a16="http://schemas.microsoft.com/office/drawing/2014/main" id="{37C9D9CB-A4CB-E341-AE1C-70DC3996A16C}"/>
              </a:ext>
            </a:extLst>
          </p:cNvPr>
          <p:cNvSpPr txBox="1"/>
          <p:nvPr/>
        </p:nvSpPr>
        <p:spPr>
          <a:xfrm rot="5400000">
            <a:off x="3508265" y="4370163"/>
            <a:ext cx="328612" cy="584775"/>
          </a:xfrm>
          <a:prstGeom prst="rect">
            <a:avLst/>
          </a:prstGeom>
          <a:noFill/>
        </p:spPr>
        <p:txBody>
          <a:bodyPr wrap="square" rtlCol="0">
            <a:spAutoFit/>
          </a:bodyPr>
          <a:lstStyle/>
          <a:p>
            <a:r>
              <a:rPr lang="en-US" sz="3200" dirty="0"/>
              <a:t>…</a:t>
            </a:r>
          </a:p>
        </p:txBody>
      </p:sp>
      <p:sp>
        <p:nvSpPr>
          <p:cNvPr id="12" name="Rectangle 11">
            <a:extLst>
              <a:ext uri="{FF2B5EF4-FFF2-40B4-BE49-F238E27FC236}">
                <a16:creationId xmlns:a16="http://schemas.microsoft.com/office/drawing/2014/main" id="{A222A8FE-1E7C-034E-A661-C4D04A6A0537}"/>
              </a:ext>
            </a:extLst>
          </p:cNvPr>
          <p:cNvSpPr/>
          <p:nvPr/>
        </p:nvSpPr>
        <p:spPr>
          <a:xfrm>
            <a:off x="3104647" y="3407618"/>
            <a:ext cx="935823" cy="5000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PPNP</a:t>
            </a:r>
          </a:p>
        </p:txBody>
      </p:sp>
      <p:sp>
        <p:nvSpPr>
          <p:cNvPr id="13" name="Rectangle 12">
            <a:extLst>
              <a:ext uri="{FF2B5EF4-FFF2-40B4-BE49-F238E27FC236}">
                <a16:creationId xmlns:a16="http://schemas.microsoft.com/office/drawing/2014/main" id="{84D03B3E-D2F2-DD4C-B49B-2CA9647EC739}"/>
              </a:ext>
            </a:extLst>
          </p:cNvPr>
          <p:cNvSpPr/>
          <p:nvPr/>
        </p:nvSpPr>
        <p:spPr>
          <a:xfrm>
            <a:off x="3104647" y="3952931"/>
            <a:ext cx="935823" cy="5000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APPNP</a:t>
            </a:r>
          </a:p>
        </p:txBody>
      </p:sp>
      <p:sp>
        <p:nvSpPr>
          <p:cNvPr id="14" name="Rectangle 13">
            <a:extLst>
              <a:ext uri="{FF2B5EF4-FFF2-40B4-BE49-F238E27FC236}">
                <a16:creationId xmlns:a16="http://schemas.microsoft.com/office/drawing/2014/main" id="{F90C6AF7-091D-8A41-B3BA-C0B6728A184F}"/>
              </a:ext>
            </a:extLst>
          </p:cNvPr>
          <p:cNvSpPr/>
          <p:nvPr/>
        </p:nvSpPr>
        <p:spPr>
          <a:xfrm>
            <a:off x="6797959" y="2953983"/>
            <a:ext cx="3007519" cy="135731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schemeClr val="tx1"/>
                </a:solidFill>
              </a:rPr>
              <a:t>Graph Signal Denoising</a:t>
            </a:r>
          </a:p>
        </p:txBody>
      </p:sp>
      <p:sp>
        <p:nvSpPr>
          <p:cNvPr id="15" name="Left-Right Arrow 14">
            <a:extLst>
              <a:ext uri="{FF2B5EF4-FFF2-40B4-BE49-F238E27FC236}">
                <a16:creationId xmlns:a16="http://schemas.microsoft.com/office/drawing/2014/main" id="{D2169672-0DFD-0049-A4F6-570DD455C90A}"/>
              </a:ext>
            </a:extLst>
          </p:cNvPr>
          <p:cNvSpPr/>
          <p:nvPr/>
        </p:nvSpPr>
        <p:spPr>
          <a:xfrm>
            <a:off x="5040602" y="3442158"/>
            <a:ext cx="1321594" cy="503633"/>
          </a:xfrm>
          <a:prstGeom prst="lef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Brace 15">
            <a:extLst>
              <a:ext uri="{FF2B5EF4-FFF2-40B4-BE49-F238E27FC236}">
                <a16:creationId xmlns:a16="http://schemas.microsoft.com/office/drawing/2014/main" id="{3F9A498A-7159-BD46-9509-7CD4363EB957}"/>
              </a:ext>
            </a:extLst>
          </p:cNvPr>
          <p:cNvSpPr/>
          <p:nvPr/>
        </p:nvSpPr>
        <p:spPr>
          <a:xfrm>
            <a:off x="4319073" y="2329268"/>
            <a:ext cx="425055" cy="2700337"/>
          </a:xfrm>
          <a:prstGeom prst="rightBrace">
            <a:avLst/>
          </a:prstGeom>
          <a:solidFill>
            <a:schemeClr val="bg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101E0341-3AF6-F24D-9482-283DCD90CDAA}"/>
              </a:ext>
            </a:extLst>
          </p:cNvPr>
          <p:cNvPicPr>
            <a:picLocks noChangeAspect="1"/>
          </p:cNvPicPr>
          <p:nvPr/>
        </p:nvPicPr>
        <p:blipFill>
          <a:blip r:embed="rId2"/>
          <a:stretch>
            <a:fillRect/>
          </a:stretch>
        </p:blipFill>
        <p:spPr>
          <a:xfrm>
            <a:off x="5387250" y="4814097"/>
            <a:ext cx="5733085" cy="491267"/>
          </a:xfrm>
          <a:prstGeom prst="rect">
            <a:avLst/>
          </a:prstGeom>
        </p:spPr>
      </p:pic>
    </p:spTree>
    <p:extLst>
      <p:ext uri="{BB962C8B-B14F-4D97-AF65-F5344CB8AC3E}">
        <p14:creationId xmlns:p14="http://schemas.microsoft.com/office/powerpoint/2010/main" val="35743200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1385-8D46-2749-B51B-11D5057F5DA1}"/>
              </a:ext>
            </a:extLst>
          </p:cNvPr>
          <p:cNvSpPr>
            <a:spLocks noGrp="1"/>
          </p:cNvSpPr>
          <p:nvPr>
            <p:ph type="title"/>
          </p:nvPr>
        </p:nvSpPr>
        <p:spPr/>
        <p:txBody>
          <a:bodyPr/>
          <a:lstStyle/>
          <a:p>
            <a:r>
              <a:rPr lang="en-US" dirty="0"/>
              <a:t>Graph Pooling Operation</a:t>
            </a:r>
          </a:p>
        </p:txBody>
      </p:sp>
      <p:sp>
        <p:nvSpPr>
          <p:cNvPr id="3" name="Slide Number Placeholder 2">
            <a:extLst>
              <a:ext uri="{FF2B5EF4-FFF2-40B4-BE49-F238E27FC236}">
                <a16:creationId xmlns:a16="http://schemas.microsoft.com/office/drawing/2014/main" id="{CFA5250D-BE4F-2742-99E2-226123EBBD9A}"/>
              </a:ext>
            </a:extLst>
          </p:cNvPr>
          <p:cNvSpPr>
            <a:spLocks noGrp="1"/>
          </p:cNvSpPr>
          <p:nvPr>
            <p:ph type="sldNum" sz="quarter" idx="12"/>
          </p:nvPr>
        </p:nvSpPr>
        <p:spPr/>
        <p:txBody>
          <a:bodyPr/>
          <a:lstStyle/>
          <a:p>
            <a:fld id="{4C15419E-54D6-8648-ABFB-BEF58E3E877E}" type="slidenum">
              <a:rPr lang="en-US" smtClean="0"/>
              <a:t>111</a:t>
            </a:fld>
            <a:endParaRPr lang="en-US" dirty="0"/>
          </a:p>
        </p:txBody>
      </p:sp>
      <p:grpSp>
        <p:nvGrpSpPr>
          <p:cNvPr id="4" name="Group 3">
            <a:extLst>
              <a:ext uri="{FF2B5EF4-FFF2-40B4-BE49-F238E27FC236}">
                <a16:creationId xmlns:a16="http://schemas.microsoft.com/office/drawing/2014/main" id="{ACCF377E-599C-5542-9E52-831749F73D30}"/>
              </a:ext>
            </a:extLst>
          </p:cNvPr>
          <p:cNvGrpSpPr/>
          <p:nvPr/>
        </p:nvGrpSpPr>
        <p:grpSpPr>
          <a:xfrm>
            <a:off x="1588780" y="2291479"/>
            <a:ext cx="3079914" cy="2532140"/>
            <a:chOff x="2834964" y="1932007"/>
            <a:chExt cx="3586772" cy="2948851"/>
          </a:xfrm>
        </p:grpSpPr>
        <p:sp>
          <p:nvSpPr>
            <p:cNvPr id="5" name="Parallelogram 4">
              <a:extLst>
                <a:ext uri="{FF2B5EF4-FFF2-40B4-BE49-F238E27FC236}">
                  <a16:creationId xmlns:a16="http://schemas.microsoft.com/office/drawing/2014/main" id="{1300E11E-C638-1B40-BF07-54440DAE2EA9}"/>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92CB3CE-4742-6C4C-AED5-24D57132225B}"/>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E5B5DB-5B56-9341-ACA2-4DE1CF89F13E}"/>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D38F62F-42F7-7347-BD83-08FDF5432914}"/>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7A4B91A-A0D9-8145-BCE9-2BABFD0AF2A3}"/>
                </a:ext>
              </a:extLst>
            </p:cNvPr>
            <p:cNvCxnSpPr>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E12E3E-56C8-7046-ADF6-7F503F467C2D}"/>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C0B034-0DC2-4645-9B89-2AA10B6FD6CC}"/>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0E024A-00C8-3C4D-AA72-67B04C3910FD}"/>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A1D1B6-D623-384E-A416-17CF30F38B68}"/>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5B2C74-0D58-5941-861B-1536130EC5D5}"/>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302D86-37B0-8345-85E1-002AD95B8EB9}"/>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098163-CEC6-BE42-8266-CA6A7C037615}"/>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4D12E09-5D47-7D4F-9F76-4B991AB4FCA0}"/>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32B834C-2C4C-0F43-ACCE-901D47BCA464}"/>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4054F0-4D1F-E94C-A5D6-A61F0EA71B62}"/>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796EC2EE-02BB-6849-ADA5-E6697D78C5F2}"/>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2E902B-6E8C-584D-AAAB-76D4F3CA6932}"/>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328488D-6779-AF4D-93FE-7C5DD18F2072}"/>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C9C4F620-2911-0F45-AD23-095469AC07DE}"/>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B87BCB-5C57-BF43-9CAF-D6E7076255AA}"/>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E0188D-D22E-6D41-BC34-B6552BF7C50E}"/>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32C52A-83D2-3847-8973-14F42ED2E55D}"/>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D057BF-76AB-EE48-BB00-5CCED23295D1}"/>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39F1AC-B86C-1A43-A1A3-CEC8AE12AF52}"/>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DA30877-3861-694F-AF26-E1191D7F0D7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BD35263-558C-5C40-866B-FD9321BDF392}"/>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88306815-9971-EC40-86D1-448124AD8F21}"/>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81C90D8-0C57-6348-A12B-C6688953AE9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8094286-4019-9E46-B7F1-73A80A5A7BA8}"/>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E8C7754E-8AC7-4743-B6FE-DF0CBCC0B830}"/>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78821A-0D78-7942-BFC3-D79BA62342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09DDFC4-63C2-C74C-BEB1-56BE03D0F3EF}"/>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303956D-DFCB-814F-95EA-B661F75018C9}"/>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23325F43-5371-564F-BD63-503A886C9EE9}"/>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0B23FB8-2C17-2E4F-85E4-B6004C189774}"/>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3127CB9-8FA8-7C4A-90E0-80DBDF997C75}"/>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D16557-F1EE-404B-86AD-D96B46B10546}"/>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E4D4988-B336-9A4A-A000-7182A984BC00}"/>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34E62AA-C62E-7C43-90DC-B1DDFED4EE52}"/>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752B101-F303-1748-B20D-0EF899105565}"/>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A75EF8-D4F7-E544-950B-EA473AFD9D2B}"/>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CFC509-7ADB-564E-BE66-850AF0215B3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7793E80-7DAD-4C4C-AD1B-3F95C1B66CAA}"/>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9CF999F8-18BF-F04D-AD74-E9105EDBDAD7}"/>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E1AF0A6-A3BC-0A42-8FD2-D5928929FDF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E63CC8B-51BF-AD44-A3ED-C8F9EFD20D8D}"/>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6269F9-665B-D444-8BB2-03DAC2FDC39A}"/>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724184-7A09-D34D-99BB-76FC17C6D19B}"/>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966C6F1-80BC-C742-99C3-F0FC62B47185}"/>
              </a:ext>
            </a:extLst>
          </p:cNvPr>
          <p:cNvGrpSpPr/>
          <p:nvPr/>
        </p:nvGrpSpPr>
        <p:grpSpPr>
          <a:xfrm>
            <a:off x="8214716" y="2659808"/>
            <a:ext cx="2236122" cy="1435302"/>
            <a:chOff x="2541830" y="4658175"/>
            <a:chExt cx="1461086" cy="937829"/>
          </a:xfrm>
        </p:grpSpPr>
        <p:sp>
          <p:nvSpPr>
            <p:cNvPr id="54" name="Parallelogram 53">
              <a:extLst>
                <a:ext uri="{FF2B5EF4-FFF2-40B4-BE49-F238E27FC236}">
                  <a16:creationId xmlns:a16="http://schemas.microsoft.com/office/drawing/2014/main" id="{B0C787AD-0445-654C-A85E-3A0EAAB8683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B9607EF4-F5F6-004E-ADAB-B8E70FC710D1}"/>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4773DFA1-1FFC-8748-B14D-B0D8D4C4F9FF}"/>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62CCD8E-3401-5845-A206-D16727BF53CE}"/>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4EBD71D-E529-0948-B94B-7913FB837A34}"/>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C5D4A81-457C-BA40-841B-398D5FB8C372}"/>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8D716755-0283-D54F-8AA7-D55B66B7635E}"/>
                </a:ext>
              </a:extLst>
            </p:cNvPr>
            <p:cNvCxnSpPr>
              <a:cxnSpLocks/>
              <a:stCxn id="56" idx="7"/>
              <a:endCxn id="55"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6C64D9-C563-C24F-8BD7-DC9AEED8CB5F}"/>
                </a:ext>
              </a:extLst>
            </p:cNvPr>
            <p:cNvCxnSpPr>
              <a:cxnSpLocks/>
              <a:stCxn id="57" idx="7"/>
              <a:endCxn id="55"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76CBBD-C7F0-6C4A-AD86-8C22754D47C3}"/>
                </a:ext>
              </a:extLst>
            </p:cNvPr>
            <p:cNvCxnSpPr>
              <a:cxnSpLocks/>
              <a:stCxn id="58"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EE162FF-0B45-2D41-B6BD-370D2548E439}"/>
                </a:ext>
              </a:extLst>
            </p:cNvPr>
            <p:cNvCxnSpPr>
              <a:cxnSpLocks/>
              <a:stCxn id="57" idx="2"/>
              <a:endCxn id="56"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EA0501-ADA2-6348-BBD2-7FA88603FBAF}"/>
                </a:ext>
              </a:extLst>
            </p:cNvPr>
            <p:cNvCxnSpPr>
              <a:cxnSpLocks/>
              <a:stCxn id="58" idx="6"/>
              <a:endCxn id="59"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965DA3A9-DC0D-E342-9B7A-89964D323644}"/>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6" name="TextBox 65">
            <a:extLst>
              <a:ext uri="{FF2B5EF4-FFF2-40B4-BE49-F238E27FC236}">
                <a16:creationId xmlns:a16="http://schemas.microsoft.com/office/drawing/2014/main" id="{DB414EFD-EFD2-0549-B643-F2A3D639F541}"/>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7" name="Right Arrow 66">
            <a:extLst>
              <a:ext uri="{FF2B5EF4-FFF2-40B4-BE49-F238E27FC236}">
                <a16:creationId xmlns:a16="http://schemas.microsoft.com/office/drawing/2014/main" id="{7D0401AA-30C4-404F-80A5-1B53FA42B36B}"/>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600B0DD7-4926-E044-B6CD-C6C31251DECF}"/>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763C6B25-DFC7-464F-9D28-36E8759A1AF5}"/>
              </a:ext>
            </a:extLst>
          </p:cNvPr>
          <p:cNvPicPr>
            <a:picLocks noChangeAspect="1"/>
          </p:cNvPicPr>
          <p:nvPr/>
        </p:nvPicPr>
        <p:blipFill>
          <a:blip r:embed="rId2"/>
          <a:stretch>
            <a:fillRect/>
          </a:stretch>
        </p:blipFill>
        <p:spPr>
          <a:xfrm>
            <a:off x="6708608" y="5507849"/>
            <a:ext cx="4645192" cy="317373"/>
          </a:xfrm>
          <a:prstGeom prst="rect">
            <a:avLst/>
          </a:prstGeom>
        </p:spPr>
      </p:pic>
      <p:pic>
        <p:nvPicPr>
          <p:cNvPr id="72" name="Picture 71">
            <a:extLst>
              <a:ext uri="{FF2B5EF4-FFF2-40B4-BE49-F238E27FC236}">
                <a16:creationId xmlns:a16="http://schemas.microsoft.com/office/drawing/2014/main" id="{9AF29B6A-45AE-944C-A6A5-C4AEC12160D1}"/>
              </a:ext>
            </a:extLst>
          </p:cNvPr>
          <p:cNvPicPr>
            <a:picLocks noChangeAspect="1"/>
          </p:cNvPicPr>
          <p:nvPr/>
        </p:nvPicPr>
        <p:blipFill>
          <a:blip r:embed="rId3"/>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37884531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112</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A3BF94-00FC-894E-B83E-5120F8932FB2}"/>
              </a:ext>
            </a:extLst>
          </p:cNvPr>
          <p:cNvSpPr/>
          <p:nvPr/>
        </p:nvSpPr>
        <p:spPr>
          <a:xfrm>
            <a:off x="8189860" y="6202461"/>
            <a:ext cx="2141548" cy="307777"/>
          </a:xfrm>
          <a:prstGeom prst="rect">
            <a:avLst/>
          </a:prstGeom>
        </p:spPr>
        <p:txBody>
          <a:bodyPr wrap="none">
            <a:spAutoFit/>
          </a:bodyPr>
          <a:lstStyle/>
          <a:p>
            <a:r>
              <a:rPr lang="en-US" sz="1400" b="1" dirty="0">
                <a:solidFill>
                  <a:srgbClr val="24292E"/>
                </a:solidFill>
                <a:latin typeface="-apple-system"/>
              </a:rPr>
              <a:t>Graph U-Nets.</a:t>
            </a:r>
            <a:r>
              <a:rPr lang="en-US" sz="1400" dirty="0">
                <a:solidFill>
                  <a:srgbClr val="24292E"/>
                </a:solidFill>
                <a:latin typeface="-apple-system"/>
              </a:rPr>
              <a:t> ICML 2019. </a:t>
            </a:r>
            <a:endParaRPr lang="en-US" sz="1400" dirty="0"/>
          </a:p>
        </p:txBody>
      </p:sp>
    </p:spTree>
    <p:extLst>
      <p:ext uri="{BB962C8B-B14F-4D97-AF65-F5344CB8AC3E}">
        <p14:creationId xmlns:p14="http://schemas.microsoft.com/office/powerpoint/2010/main" val="596579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113</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Tree>
    <p:extLst>
      <p:ext uri="{BB962C8B-B14F-4D97-AF65-F5344CB8AC3E}">
        <p14:creationId xmlns:p14="http://schemas.microsoft.com/office/powerpoint/2010/main" val="1177422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114</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2092869" y="3263343"/>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891938" y="4004871"/>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977557" y="3667234"/>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7675514" y="3213668"/>
                <a:ext cx="2660537" cy="423770"/>
              </a:xfrm>
              <a:prstGeom prst="rect">
                <a:avLst/>
              </a:prstGeom>
              <a:noFill/>
            </p:spPr>
            <p:txBody>
              <a:bodyPr wrap="none" rtlCol="0">
                <a:spAutoFit/>
              </a:bodyPr>
              <a:lstStyle/>
              <a:p>
                <a:r>
                  <a:rPr lang="en-US" sz="2000" dirty="0">
                    <a:solidFill>
                      <a:schemeClr val="accent5">
                        <a:lumMod val="75000"/>
                      </a:schemeClr>
                    </a:solidFill>
                  </a:rPr>
                  <a:t>Select top the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𝑛</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rgbClr val="FF0000"/>
                    </a:solidFill>
                  </a:rPr>
                  <a:t> </a:t>
                </a:r>
                <a:r>
                  <a:rPr lang="en-US" sz="20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7675514" y="3213668"/>
                <a:ext cx="2660537" cy="423770"/>
              </a:xfrm>
              <a:prstGeom prst="rect">
                <a:avLst/>
              </a:prstGeom>
              <a:blipFill>
                <a:blip r:embed="rId22"/>
                <a:stretch>
                  <a:fillRect l="-1896" t="-5882" r="-9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8184357" y="3668797"/>
                <a:ext cx="186955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8184357" y="3668797"/>
                <a:ext cx="1869551" cy="298415"/>
              </a:xfrm>
              <a:prstGeom prst="rect">
                <a:avLst/>
              </a:prstGeom>
              <a:blipFill>
                <a:blip r:embed="rId23"/>
                <a:stretch>
                  <a:fillRect l="-2013" r="-3356" b="-25000"/>
                </a:stretch>
              </a:blipFill>
            </p:spPr>
            <p:txBody>
              <a:bodyPr/>
              <a:lstStyle/>
              <a:p>
                <a:r>
                  <a:rPr lang="en-US">
                    <a:noFill/>
                  </a:rPr>
                  <a:t> </a:t>
                </a:r>
              </a:p>
            </p:txBody>
          </p:sp>
        </mc:Fallback>
      </mc:AlternateContent>
    </p:spTree>
    <p:extLst>
      <p:ext uri="{BB962C8B-B14F-4D97-AF65-F5344CB8AC3E}">
        <p14:creationId xmlns:p14="http://schemas.microsoft.com/office/powerpoint/2010/main" val="20533151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115</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2092869" y="3263343"/>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891938" y="4004871"/>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977557" y="3667234"/>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7675514" y="3213668"/>
                <a:ext cx="2660537" cy="423770"/>
              </a:xfrm>
              <a:prstGeom prst="rect">
                <a:avLst/>
              </a:prstGeom>
              <a:noFill/>
            </p:spPr>
            <p:txBody>
              <a:bodyPr wrap="none" rtlCol="0">
                <a:spAutoFit/>
              </a:bodyPr>
              <a:lstStyle/>
              <a:p>
                <a:r>
                  <a:rPr lang="en-US" sz="2000" dirty="0">
                    <a:solidFill>
                      <a:schemeClr val="accent5">
                        <a:lumMod val="75000"/>
                      </a:schemeClr>
                    </a:solidFill>
                  </a:rPr>
                  <a:t>Select top the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𝑛</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rgbClr val="FF0000"/>
                    </a:solidFill>
                  </a:rPr>
                  <a:t> </a:t>
                </a:r>
                <a:r>
                  <a:rPr lang="en-US" sz="20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7675514" y="3213668"/>
                <a:ext cx="2660537" cy="423770"/>
              </a:xfrm>
              <a:prstGeom prst="rect">
                <a:avLst/>
              </a:prstGeom>
              <a:blipFill>
                <a:blip r:embed="rId22"/>
                <a:stretch>
                  <a:fillRect l="-1896" t="-5882" r="-9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8184357" y="3668797"/>
                <a:ext cx="186955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8184357" y="3668797"/>
                <a:ext cx="1869551" cy="298415"/>
              </a:xfrm>
              <a:prstGeom prst="rect">
                <a:avLst/>
              </a:prstGeom>
              <a:blipFill>
                <a:blip r:embed="rId23"/>
                <a:stretch>
                  <a:fillRect l="-2013" r="-335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57C0F6-9F8F-6F40-B1E4-5C7AAD51ACE4}"/>
                  </a:ext>
                </a:extLst>
              </p:cNvPr>
              <p:cNvSpPr txBox="1"/>
              <p:nvPr/>
            </p:nvSpPr>
            <p:spPr>
              <a:xfrm>
                <a:off x="7088203" y="4017635"/>
                <a:ext cx="4083490"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chemeClr val="accent1"/>
                    </a:solidFill>
                  </a:rPr>
                  <a:t> and intermediate </a:t>
                </a:r>
                <a14:m>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𝐻</m:t>
                        </m:r>
                      </m:e>
                      <m:sub>
                        <m:r>
                          <a:rPr lang="en-US" sz="2000" b="0" i="1" smtClean="0">
                            <a:solidFill>
                              <a:schemeClr val="accent1"/>
                            </a:solidFill>
                            <a:latin typeface="Cambria Math" panose="02040503050406030204" pitchFamily="18" charset="0"/>
                          </a:rPr>
                          <m:t>𝑖𝑛𝑡𝑒𝑟</m:t>
                        </m:r>
                      </m:sub>
                    </m:sSub>
                  </m:oMath>
                </a14:m>
                <a:endParaRPr lang="en-US" sz="2000" dirty="0">
                  <a:solidFill>
                    <a:schemeClr val="accent1"/>
                  </a:solidFill>
                </a:endParaRPr>
              </a:p>
            </p:txBody>
          </p:sp>
        </mc:Choice>
        <mc:Fallback xmlns="">
          <p:sp>
            <p:nvSpPr>
              <p:cNvPr id="49" name="TextBox 48">
                <a:extLst>
                  <a:ext uri="{FF2B5EF4-FFF2-40B4-BE49-F238E27FC236}">
                    <a16:creationId xmlns:a16="http://schemas.microsoft.com/office/drawing/2014/main" id="{9657C0F6-9F8F-6F40-B1E4-5C7AAD51ACE4}"/>
                  </a:ext>
                </a:extLst>
              </p:cNvPr>
              <p:cNvSpPr txBox="1">
                <a:spLocks noRot="1" noChangeAspect="1" noMove="1" noResize="1" noEditPoints="1" noAdjustHandles="1" noChangeArrowheads="1" noChangeShapeType="1" noTextEdit="1"/>
              </p:cNvSpPr>
              <p:nvPr/>
            </p:nvSpPr>
            <p:spPr>
              <a:xfrm>
                <a:off x="7088203" y="4017635"/>
                <a:ext cx="4083490" cy="423770"/>
              </a:xfrm>
              <a:prstGeom prst="rect">
                <a:avLst/>
              </a:prstGeom>
              <a:blipFill>
                <a:blip r:embed="rId24"/>
                <a:stretch>
                  <a:fillRect l="-1548" t="-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FD57D59-E0DC-C540-B5AC-EE3C5B8693D2}"/>
                  </a:ext>
                </a:extLst>
              </p:cNvPr>
              <p:cNvSpPr txBox="1"/>
              <p:nvPr/>
            </p:nvSpPr>
            <p:spPr>
              <a:xfrm>
                <a:off x="8239564" y="4543772"/>
                <a:ext cx="169815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BFD57D59-E0DC-C540-B5AC-EE3C5B8693D2}"/>
                  </a:ext>
                </a:extLst>
              </p:cNvPr>
              <p:cNvSpPr txBox="1">
                <a:spLocks noRot="1" noChangeAspect="1" noMove="1" noResize="1" noEditPoints="1" noAdjustHandles="1" noChangeArrowheads="1" noChangeShapeType="1" noTextEdit="1"/>
              </p:cNvSpPr>
              <p:nvPr/>
            </p:nvSpPr>
            <p:spPr>
              <a:xfrm>
                <a:off x="8239564" y="4543772"/>
                <a:ext cx="1698157" cy="298415"/>
              </a:xfrm>
              <a:prstGeom prst="rect">
                <a:avLst/>
              </a:prstGeom>
              <a:blipFill>
                <a:blip r:embed="rId25"/>
                <a:stretch>
                  <a:fillRect l="-2239" r="-447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0F42AA-DF72-F945-A456-E4853F530930}"/>
                  </a:ext>
                </a:extLst>
              </p:cNvPr>
              <p:cNvSpPr txBox="1"/>
              <p:nvPr/>
            </p:nvSpPr>
            <p:spPr>
              <a:xfrm>
                <a:off x="8180221" y="5044912"/>
                <a:ext cx="181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F80F42AA-DF72-F945-A456-E4853F530930}"/>
                  </a:ext>
                </a:extLst>
              </p:cNvPr>
              <p:cNvSpPr txBox="1">
                <a:spLocks noRot="1" noChangeAspect="1" noMove="1" noResize="1" noEditPoints="1" noAdjustHandles="1" noChangeArrowheads="1" noChangeShapeType="1" noTextEdit="1"/>
              </p:cNvSpPr>
              <p:nvPr/>
            </p:nvSpPr>
            <p:spPr>
              <a:xfrm>
                <a:off x="8180221" y="5044912"/>
                <a:ext cx="1816844" cy="276999"/>
              </a:xfrm>
              <a:prstGeom prst="rect">
                <a:avLst/>
              </a:prstGeom>
              <a:blipFill>
                <a:blip r:embed="rId26"/>
                <a:stretch>
                  <a:fillRect l="-2083" r="-3472" b="-34783"/>
                </a:stretch>
              </a:blipFill>
            </p:spPr>
            <p:txBody>
              <a:bodyPr/>
              <a:lstStyle/>
              <a:p>
                <a:r>
                  <a:rPr lang="en-US">
                    <a:noFill/>
                  </a:rPr>
                  <a:t> </a:t>
                </a:r>
              </a:p>
            </p:txBody>
          </p:sp>
        </mc:Fallback>
      </mc:AlternateContent>
    </p:spTree>
    <p:extLst>
      <p:ext uri="{BB962C8B-B14F-4D97-AF65-F5344CB8AC3E}">
        <p14:creationId xmlns:p14="http://schemas.microsoft.com/office/powerpoint/2010/main" val="36554603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116</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2092869" y="3263343"/>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891938" y="4004871"/>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977557" y="3667234"/>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7675514" y="3213668"/>
                <a:ext cx="2660537" cy="423770"/>
              </a:xfrm>
              <a:prstGeom prst="rect">
                <a:avLst/>
              </a:prstGeom>
              <a:noFill/>
            </p:spPr>
            <p:txBody>
              <a:bodyPr wrap="none" rtlCol="0">
                <a:spAutoFit/>
              </a:bodyPr>
              <a:lstStyle/>
              <a:p>
                <a:r>
                  <a:rPr lang="en-US" sz="2000" dirty="0">
                    <a:solidFill>
                      <a:schemeClr val="accent5">
                        <a:lumMod val="75000"/>
                      </a:schemeClr>
                    </a:solidFill>
                  </a:rPr>
                  <a:t>Select top the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𝑛</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rgbClr val="FF0000"/>
                    </a:solidFill>
                  </a:rPr>
                  <a:t> </a:t>
                </a:r>
                <a:r>
                  <a:rPr lang="en-US" sz="20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7675514" y="3213668"/>
                <a:ext cx="2660537" cy="423770"/>
              </a:xfrm>
              <a:prstGeom prst="rect">
                <a:avLst/>
              </a:prstGeom>
              <a:blipFill>
                <a:blip r:embed="rId22"/>
                <a:stretch>
                  <a:fillRect l="-1896" t="-5882" r="-9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8184357" y="3668797"/>
                <a:ext cx="186955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8184357" y="3668797"/>
                <a:ext cx="1869551" cy="298415"/>
              </a:xfrm>
              <a:prstGeom prst="rect">
                <a:avLst/>
              </a:prstGeom>
              <a:blipFill>
                <a:blip r:embed="rId23"/>
                <a:stretch>
                  <a:fillRect l="-2013" r="-335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57C0F6-9F8F-6F40-B1E4-5C7AAD51ACE4}"/>
                  </a:ext>
                </a:extLst>
              </p:cNvPr>
              <p:cNvSpPr txBox="1"/>
              <p:nvPr/>
            </p:nvSpPr>
            <p:spPr>
              <a:xfrm>
                <a:off x="7088203" y="4017635"/>
                <a:ext cx="4083490"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chemeClr val="accent1"/>
                    </a:solidFill>
                  </a:rPr>
                  <a:t> and intermediate </a:t>
                </a:r>
                <a14:m>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𝐻</m:t>
                        </m:r>
                      </m:e>
                      <m:sub>
                        <m:r>
                          <a:rPr lang="en-US" sz="2000" b="0" i="1" smtClean="0">
                            <a:solidFill>
                              <a:schemeClr val="accent1"/>
                            </a:solidFill>
                            <a:latin typeface="Cambria Math" panose="02040503050406030204" pitchFamily="18" charset="0"/>
                          </a:rPr>
                          <m:t>𝑖𝑛𝑡𝑒𝑟</m:t>
                        </m:r>
                      </m:sub>
                    </m:sSub>
                  </m:oMath>
                </a14:m>
                <a:endParaRPr lang="en-US" sz="2000" dirty="0">
                  <a:solidFill>
                    <a:schemeClr val="accent1"/>
                  </a:solidFill>
                </a:endParaRPr>
              </a:p>
            </p:txBody>
          </p:sp>
        </mc:Choice>
        <mc:Fallback xmlns="">
          <p:sp>
            <p:nvSpPr>
              <p:cNvPr id="49" name="TextBox 48">
                <a:extLst>
                  <a:ext uri="{FF2B5EF4-FFF2-40B4-BE49-F238E27FC236}">
                    <a16:creationId xmlns:a16="http://schemas.microsoft.com/office/drawing/2014/main" id="{9657C0F6-9F8F-6F40-B1E4-5C7AAD51ACE4}"/>
                  </a:ext>
                </a:extLst>
              </p:cNvPr>
              <p:cNvSpPr txBox="1">
                <a:spLocks noRot="1" noChangeAspect="1" noMove="1" noResize="1" noEditPoints="1" noAdjustHandles="1" noChangeArrowheads="1" noChangeShapeType="1" noTextEdit="1"/>
              </p:cNvSpPr>
              <p:nvPr/>
            </p:nvSpPr>
            <p:spPr>
              <a:xfrm>
                <a:off x="7088203" y="4017635"/>
                <a:ext cx="4083490" cy="423770"/>
              </a:xfrm>
              <a:prstGeom prst="rect">
                <a:avLst/>
              </a:prstGeom>
              <a:blipFill>
                <a:blip r:embed="rId24"/>
                <a:stretch>
                  <a:fillRect l="-1548" t="-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FD57D59-E0DC-C540-B5AC-EE3C5B8693D2}"/>
                  </a:ext>
                </a:extLst>
              </p:cNvPr>
              <p:cNvSpPr txBox="1"/>
              <p:nvPr/>
            </p:nvSpPr>
            <p:spPr>
              <a:xfrm>
                <a:off x="8239564" y="4543772"/>
                <a:ext cx="169815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BFD57D59-E0DC-C540-B5AC-EE3C5B8693D2}"/>
                  </a:ext>
                </a:extLst>
              </p:cNvPr>
              <p:cNvSpPr txBox="1">
                <a:spLocks noRot="1" noChangeAspect="1" noMove="1" noResize="1" noEditPoints="1" noAdjustHandles="1" noChangeArrowheads="1" noChangeShapeType="1" noTextEdit="1"/>
              </p:cNvSpPr>
              <p:nvPr/>
            </p:nvSpPr>
            <p:spPr>
              <a:xfrm>
                <a:off x="8239564" y="4543772"/>
                <a:ext cx="1698157" cy="298415"/>
              </a:xfrm>
              <a:prstGeom prst="rect">
                <a:avLst/>
              </a:prstGeom>
              <a:blipFill>
                <a:blip r:embed="rId25"/>
                <a:stretch>
                  <a:fillRect l="-2239" r="-447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0F42AA-DF72-F945-A456-E4853F530930}"/>
                  </a:ext>
                </a:extLst>
              </p:cNvPr>
              <p:cNvSpPr txBox="1"/>
              <p:nvPr/>
            </p:nvSpPr>
            <p:spPr>
              <a:xfrm>
                <a:off x="8180221" y="5044912"/>
                <a:ext cx="181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F80F42AA-DF72-F945-A456-E4853F530930}"/>
                  </a:ext>
                </a:extLst>
              </p:cNvPr>
              <p:cNvSpPr txBox="1">
                <a:spLocks noRot="1" noChangeAspect="1" noMove="1" noResize="1" noEditPoints="1" noAdjustHandles="1" noChangeArrowheads="1" noChangeShapeType="1" noTextEdit="1"/>
              </p:cNvSpPr>
              <p:nvPr/>
            </p:nvSpPr>
            <p:spPr>
              <a:xfrm>
                <a:off x="8180221" y="5044912"/>
                <a:ext cx="1816844" cy="276999"/>
              </a:xfrm>
              <a:prstGeom prst="rect">
                <a:avLst/>
              </a:prstGeom>
              <a:blipFill>
                <a:blip r:embed="rId26"/>
                <a:stretch>
                  <a:fillRect l="-2083" r="-347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03FCB78-E02A-EE47-81EC-9C0B61F3940A}"/>
                  </a:ext>
                </a:extLst>
              </p:cNvPr>
              <p:cNvSpPr txBox="1"/>
              <p:nvPr/>
            </p:nvSpPr>
            <p:spPr>
              <a:xfrm>
                <a:off x="8226655" y="5402021"/>
                <a:ext cx="151554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i="1">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𝐻</m:t>
                        </m:r>
                      </m:e>
                      <m:sub>
                        <m:r>
                          <a:rPr lang="en-US" sz="2000" i="1">
                            <a:solidFill>
                              <a:schemeClr val="accent5">
                                <a:lumMod val="75000"/>
                              </a:schemeClr>
                            </a:solidFill>
                            <a:latin typeface="Cambria Math" panose="02040503050406030204" pitchFamily="18" charset="0"/>
                          </a:rPr>
                          <m:t>𝑝</m:t>
                        </m:r>
                      </m:sub>
                    </m:sSub>
                  </m:oMath>
                </a14:m>
                <a:endParaRPr lang="en-US" sz="2000" dirty="0">
                  <a:solidFill>
                    <a:schemeClr val="accent1"/>
                  </a:solidFill>
                </a:endParaRPr>
              </a:p>
            </p:txBody>
          </p:sp>
        </mc:Choice>
        <mc:Fallback xmlns="">
          <p:sp>
            <p:nvSpPr>
              <p:cNvPr id="52" name="TextBox 51">
                <a:extLst>
                  <a:ext uri="{FF2B5EF4-FFF2-40B4-BE49-F238E27FC236}">
                    <a16:creationId xmlns:a16="http://schemas.microsoft.com/office/drawing/2014/main" id="{603FCB78-E02A-EE47-81EC-9C0B61F3940A}"/>
                  </a:ext>
                </a:extLst>
              </p:cNvPr>
              <p:cNvSpPr txBox="1">
                <a:spLocks noRot="1" noChangeAspect="1" noMove="1" noResize="1" noEditPoints="1" noAdjustHandles="1" noChangeArrowheads="1" noChangeShapeType="1" noTextEdit="1"/>
              </p:cNvSpPr>
              <p:nvPr/>
            </p:nvSpPr>
            <p:spPr>
              <a:xfrm>
                <a:off x="8226655" y="5402021"/>
                <a:ext cx="1515543" cy="423770"/>
              </a:xfrm>
              <a:prstGeom prst="rect">
                <a:avLst/>
              </a:prstGeom>
              <a:blipFill>
                <a:blip r:embed="rId27"/>
                <a:stretch>
                  <a:fillRect l="-5042" t="-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A2B0BEC-623C-D143-BA98-2BA4DCEFC9A5}"/>
                  </a:ext>
                </a:extLst>
              </p:cNvPr>
              <p:cNvSpPr txBox="1"/>
              <p:nvPr/>
            </p:nvSpPr>
            <p:spPr>
              <a:xfrm>
                <a:off x="8163341" y="6149333"/>
                <a:ext cx="1696170"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53" name="TextBox 52">
                <a:extLst>
                  <a:ext uri="{FF2B5EF4-FFF2-40B4-BE49-F238E27FC236}">
                    <a16:creationId xmlns:a16="http://schemas.microsoft.com/office/drawing/2014/main" id="{0A2B0BEC-623C-D143-BA98-2BA4DCEFC9A5}"/>
                  </a:ext>
                </a:extLst>
              </p:cNvPr>
              <p:cNvSpPr txBox="1">
                <a:spLocks noRot="1" noChangeAspect="1" noMove="1" noResize="1" noEditPoints="1" noAdjustHandles="1" noChangeArrowheads="1" noChangeShapeType="1" noTextEdit="1"/>
              </p:cNvSpPr>
              <p:nvPr/>
            </p:nvSpPr>
            <p:spPr>
              <a:xfrm>
                <a:off x="8163341" y="6149333"/>
                <a:ext cx="1696170" cy="298415"/>
              </a:xfrm>
              <a:prstGeom prst="rect">
                <a:avLst/>
              </a:prstGeom>
              <a:blipFill>
                <a:blip r:embed="rId28"/>
                <a:stretch>
                  <a:fillRect l="-2239" r="-223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8CE09E1-B419-9F4C-8823-6FAA888A1EF1}"/>
                  </a:ext>
                </a:extLst>
              </p:cNvPr>
              <p:cNvSpPr txBox="1"/>
              <p:nvPr/>
            </p:nvSpPr>
            <p:spPr>
              <a:xfrm>
                <a:off x="8013274" y="5809723"/>
                <a:ext cx="2177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r>
                        <a:rPr lang="en-US" b="0" i="1" smtClean="0">
                          <a:latin typeface="Cambria Math" panose="02040503050406030204" pitchFamily="18" charset="0"/>
                        </a:rPr>
                        <m:t>𝑦</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𝑖𝑑𝑥</m:t>
                          </m:r>
                        </m:e>
                      </m:d>
                      <m:r>
                        <a:rPr lang="en-US" b="0" i="1" smtClean="0">
                          <a:latin typeface="Cambria Math" panose="02040503050406030204" pitchFamily="18" charset="0"/>
                        </a:rPr>
                        <m:t>)</m:t>
                      </m:r>
                    </m:oMath>
                  </m:oMathPara>
                </a14:m>
                <a:endParaRPr lang="en-US" dirty="0"/>
              </a:p>
            </p:txBody>
          </p:sp>
        </mc:Choice>
        <mc:Fallback xmlns="">
          <p:sp>
            <p:nvSpPr>
              <p:cNvPr id="54" name="TextBox 53">
                <a:extLst>
                  <a:ext uri="{FF2B5EF4-FFF2-40B4-BE49-F238E27FC236}">
                    <a16:creationId xmlns:a16="http://schemas.microsoft.com/office/drawing/2014/main" id="{98CE09E1-B419-9F4C-8823-6FAA888A1EF1}"/>
                  </a:ext>
                </a:extLst>
              </p:cNvPr>
              <p:cNvSpPr txBox="1">
                <a:spLocks noRot="1" noChangeAspect="1" noMove="1" noResize="1" noEditPoints="1" noAdjustHandles="1" noChangeArrowheads="1" noChangeShapeType="1" noTextEdit="1"/>
              </p:cNvSpPr>
              <p:nvPr/>
            </p:nvSpPr>
            <p:spPr>
              <a:xfrm>
                <a:off x="8013274" y="5809723"/>
                <a:ext cx="2177969" cy="276999"/>
              </a:xfrm>
              <a:prstGeom prst="rect">
                <a:avLst/>
              </a:prstGeom>
              <a:blipFill>
                <a:blip r:embed="rId29"/>
                <a:stretch>
                  <a:fillRect l="-1744" r="-2907" b="-34783"/>
                </a:stretch>
              </a:blipFill>
            </p:spPr>
            <p:txBody>
              <a:bodyPr/>
              <a:lstStyle/>
              <a:p>
                <a:r>
                  <a:rPr lang="en-US">
                    <a:noFill/>
                  </a:rPr>
                  <a:t> </a:t>
                </a:r>
              </a:p>
            </p:txBody>
          </p:sp>
        </mc:Fallback>
      </mc:AlternateContent>
    </p:spTree>
    <p:extLst>
      <p:ext uri="{BB962C8B-B14F-4D97-AF65-F5344CB8AC3E}">
        <p14:creationId xmlns:p14="http://schemas.microsoft.com/office/powerpoint/2010/main" val="18531104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117</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D1F3963-A89F-4A4C-B467-DF6F9D7F3B12}"/>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D1F3963-A89F-4A4C-B467-DF6F9D7F3B12}"/>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C3D5A6-9941-9048-908E-D02E2D036C8B}"/>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88C3D5A6-9941-9048-908E-D02E2D036C8B}"/>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C5A897-7C7B-294A-9A83-68B78431800F}"/>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08C5A897-7C7B-294A-9A83-68B78431800F}"/>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6F1CFD-5274-7845-8371-EBFEC3442ACB}"/>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F36F1CFD-5274-7845-8371-EBFEC3442ACB}"/>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4AD1C23-1841-AC4F-8C9C-D4D8D0BB90BC}"/>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44AD1C23-1841-AC4F-8C9C-D4D8D0BB90BC}"/>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58C384-FA24-C24F-B23C-79155E913777}"/>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D658C384-FA24-C24F-B23C-79155E913777}"/>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5ACB18-2301-8042-AB80-79EB02C463A0}"/>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D95ACB18-2301-8042-AB80-79EB02C463A0}"/>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E87AC7-B147-1E46-BBCD-9C874C9E4670}"/>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43E87AC7-B147-1E46-BBCD-9C874C9E4670}"/>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8A5C9B-35BA-1E47-A9E3-57FDC952F2A1}"/>
              </a:ext>
            </a:extLst>
          </p:cNvPr>
          <p:cNvSpPr/>
          <p:nvPr/>
        </p:nvSpPr>
        <p:spPr>
          <a:xfrm>
            <a:off x="5122607" y="6492875"/>
            <a:ext cx="6096000" cy="276999"/>
          </a:xfrm>
          <a:prstGeom prst="rect">
            <a:avLst/>
          </a:prstGeom>
        </p:spPr>
        <p:txBody>
          <a:bodyPr>
            <a:spAutoFit/>
          </a:bodyPr>
          <a:lstStyle/>
          <a:p>
            <a:r>
              <a:rPr lang="en-US" sz="1200" b="1" dirty="0">
                <a:solidFill>
                  <a:srgbClr val="24292E"/>
                </a:solidFill>
                <a:latin typeface="-apple-system"/>
              </a:rPr>
              <a:t>Hierarchical Graph Representation Learning with Differentiable Pooling.</a:t>
            </a:r>
            <a:r>
              <a:rPr lang="en-US" sz="1200" dirty="0">
                <a:solidFill>
                  <a:srgbClr val="24292E"/>
                </a:solidFill>
                <a:latin typeface="-apple-system"/>
              </a:rPr>
              <a:t> </a:t>
            </a:r>
            <a:r>
              <a:rPr lang="en-US" sz="1200" dirty="0" err="1">
                <a:solidFill>
                  <a:srgbClr val="24292E"/>
                </a:solidFill>
                <a:latin typeface="-apple-system"/>
              </a:rPr>
              <a:t>NeurIPS</a:t>
            </a:r>
            <a:r>
              <a:rPr lang="en-US" sz="1200" dirty="0">
                <a:solidFill>
                  <a:srgbClr val="24292E"/>
                </a:solidFill>
                <a:latin typeface="-apple-system"/>
              </a:rPr>
              <a:t> 2018.</a:t>
            </a:r>
            <a:endParaRPr lang="en-US" sz="1200" dirty="0"/>
          </a:p>
        </p:txBody>
      </p:sp>
    </p:spTree>
    <p:extLst>
      <p:ext uri="{BB962C8B-B14F-4D97-AF65-F5344CB8AC3E}">
        <p14:creationId xmlns:p14="http://schemas.microsoft.com/office/powerpoint/2010/main" val="20813963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118</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C66978FC-E08C-7F44-880B-FAACE5433828}"/>
              </a:ext>
            </a:extLst>
          </p:cNvPr>
          <p:cNvSpPr txBox="1"/>
          <p:nvPr/>
        </p:nvSpPr>
        <p:spPr>
          <a:xfrm>
            <a:off x="9542863" y="2188386"/>
            <a:ext cx="967829" cy="400110"/>
          </a:xfrm>
          <a:prstGeom prst="rect">
            <a:avLst/>
          </a:prstGeom>
          <a:noFill/>
        </p:spPr>
        <p:txBody>
          <a:bodyPr wrap="none" rtlCol="0">
            <a:spAutoFit/>
          </a:bodyPr>
          <a:lstStyle/>
          <a:p>
            <a:r>
              <a:rPr lang="en-US" sz="2000" dirty="0">
                <a:solidFill>
                  <a:schemeClr val="accent5">
                    <a:lumMod val="75000"/>
                  </a:schemeClr>
                </a:solidFill>
              </a:rPr>
              <a:t>2 filters</a:t>
            </a:r>
            <a:endParaRPr lang="en-US" sz="2000" dirty="0">
              <a:solidFill>
                <a:srgbClr val="FF0000"/>
              </a:solidFill>
            </a:endParaRPr>
          </a:p>
        </p:txBody>
      </p:sp>
      <p:sp>
        <p:nvSpPr>
          <p:cNvPr id="61" name="TextBox 60">
            <a:extLst>
              <a:ext uri="{FF2B5EF4-FFF2-40B4-BE49-F238E27FC236}">
                <a16:creationId xmlns:a16="http://schemas.microsoft.com/office/drawing/2014/main" id="{ABD91525-2385-4045-9F1E-F3C2AD7562B1}"/>
              </a:ext>
            </a:extLst>
          </p:cNvPr>
          <p:cNvSpPr txBox="1"/>
          <p:nvPr/>
        </p:nvSpPr>
        <p:spPr>
          <a:xfrm>
            <a:off x="6212036" y="3053665"/>
            <a:ext cx="922497" cy="400110"/>
          </a:xfrm>
          <a:prstGeom prst="rect">
            <a:avLst/>
          </a:prstGeom>
          <a:noFill/>
        </p:spPr>
        <p:txBody>
          <a:bodyPr wrap="none" rtlCol="0">
            <a:spAutoFit/>
          </a:bodyPr>
          <a:lstStyle/>
          <a:p>
            <a:r>
              <a:rPr lang="en-US" sz="2000" dirty="0">
                <a:solidFill>
                  <a:schemeClr val="accent5">
                    <a:lumMod val="75000"/>
                  </a:schemeClr>
                </a:solidFill>
              </a:rPr>
              <a:t>Filter1:</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055597" y="3407506"/>
            <a:ext cx="3235373" cy="400110"/>
          </a:xfrm>
          <a:prstGeom prst="rect">
            <a:avLst/>
          </a:prstGeom>
          <a:noFill/>
        </p:spPr>
        <p:txBody>
          <a:bodyPr wrap="none" rtlCol="0">
            <a:spAutoFit/>
          </a:bodyPr>
          <a:lstStyle/>
          <a:p>
            <a:r>
              <a:rPr lang="en-US" sz="2000" dirty="0">
                <a:solidFill>
                  <a:schemeClr val="accent5">
                    <a:lumMod val="75000"/>
                  </a:schemeClr>
                </a:solidFill>
              </a:rPr>
              <a:t>Generate a soft-assign matrix</a:t>
            </a:r>
          </a:p>
        </p:txBody>
      </p:sp>
      <p:sp>
        <p:nvSpPr>
          <p:cNvPr id="64" name="Down Arrow 63">
            <a:extLst>
              <a:ext uri="{FF2B5EF4-FFF2-40B4-BE49-F238E27FC236}">
                <a16:creationId xmlns:a16="http://schemas.microsoft.com/office/drawing/2014/main" id="{50C64B2B-566B-3849-9C22-735EEF62D08B}"/>
              </a:ext>
            </a:extLst>
          </p:cNvPr>
          <p:cNvSpPr/>
          <p:nvPr/>
        </p:nvSpPr>
        <p:spPr>
          <a:xfrm>
            <a:off x="9838821" y="3168008"/>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C83776CE-87E0-6949-9042-FCFAFC0530A0}"/>
              </a:ext>
            </a:extLst>
          </p:cNvPr>
          <p:cNvPicPr>
            <a:picLocks noChangeAspect="1"/>
          </p:cNvPicPr>
          <p:nvPr/>
        </p:nvPicPr>
        <p:blipFill>
          <a:blip r:embed="rId20"/>
          <a:stretch>
            <a:fillRect/>
          </a:stretch>
        </p:blipFill>
        <p:spPr>
          <a:xfrm>
            <a:off x="8600054" y="3700192"/>
            <a:ext cx="2764291" cy="246003"/>
          </a:xfrm>
          <a:prstGeom prst="rect">
            <a:avLst/>
          </a:prstGeom>
        </p:spPr>
      </p:pic>
      <p:pic>
        <p:nvPicPr>
          <p:cNvPr id="66" name="Picture 65">
            <a:extLst>
              <a:ext uri="{FF2B5EF4-FFF2-40B4-BE49-F238E27FC236}">
                <a16:creationId xmlns:a16="http://schemas.microsoft.com/office/drawing/2014/main" id="{E228DBC1-BA16-5242-BC6C-C39FFB2CE70C}"/>
              </a:ext>
            </a:extLst>
          </p:cNvPr>
          <p:cNvPicPr>
            <a:picLocks noChangeAspect="1"/>
          </p:cNvPicPr>
          <p:nvPr/>
        </p:nvPicPr>
        <p:blipFill>
          <a:blip r:embed="rId21"/>
          <a:stretch>
            <a:fillRect/>
          </a:stretch>
        </p:blipFill>
        <p:spPr>
          <a:xfrm>
            <a:off x="8549525" y="2849034"/>
            <a:ext cx="2672524" cy="284889"/>
          </a:xfrm>
          <a:prstGeom prst="rect">
            <a:avLst/>
          </a:prstGeom>
        </p:spPr>
      </p:pic>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917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119</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C66978FC-E08C-7F44-880B-FAACE5433828}"/>
              </a:ext>
            </a:extLst>
          </p:cNvPr>
          <p:cNvSpPr txBox="1"/>
          <p:nvPr/>
        </p:nvSpPr>
        <p:spPr>
          <a:xfrm>
            <a:off x="9542863" y="2188386"/>
            <a:ext cx="967829" cy="400110"/>
          </a:xfrm>
          <a:prstGeom prst="rect">
            <a:avLst/>
          </a:prstGeom>
          <a:noFill/>
        </p:spPr>
        <p:txBody>
          <a:bodyPr wrap="none" rtlCol="0">
            <a:spAutoFit/>
          </a:bodyPr>
          <a:lstStyle/>
          <a:p>
            <a:r>
              <a:rPr lang="en-US" sz="2000" dirty="0">
                <a:solidFill>
                  <a:schemeClr val="accent5">
                    <a:lumMod val="75000"/>
                  </a:schemeClr>
                </a:solidFill>
              </a:rPr>
              <a:t>2 filters</a:t>
            </a:r>
            <a:endParaRPr lang="en-US" sz="2000" dirty="0">
              <a:solidFill>
                <a:srgbClr val="FF0000"/>
              </a:solidFill>
            </a:endParaRPr>
          </a:p>
        </p:txBody>
      </p:sp>
      <p:sp>
        <p:nvSpPr>
          <p:cNvPr id="57" name="TextBox 56">
            <a:extLst>
              <a:ext uri="{FF2B5EF4-FFF2-40B4-BE49-F238E27FC236}">
                <a16:creationId xmlns:a16="http://schemas.microsoft.com/office/drawing/2014/main" id="{26FBC0FE-A794-B94D-A684-A448EB58E452}"/>
              </a:ext>
            </a:extLst>
          </p:cNvPr>
          <p:cNvSpPr txBox="1"/>
          <p:nvPr/>
        </p:nvSpPr>
        <p:spPr>
          <a:xfrm>
            <a:off x="6212036" y="4979362"/>
            <a:ext cx="922497" cy="400110"/>
          </a:xfrm>
          <a:prstGeom prst="rect">
            <a:avLst/>
          </a:prstGeom>
          <a:noFill/>
        </p:spPr>
        <p:txBody>
          <a:bodyPr wrap="none" rtlCol="0">
            <a:spAutoFit/>
          </a:bodyPr>
          <a:lstStyle/>
          <a:p>
            <a:r>
              <a:rPr lang="en-US" sz="2000" dirty="0">
                <a:solidFill>
                  <a:schemeClr val="accent5">
                    <a:lumMod val="75000"/>
                  </a:schemeClr>
                </a:solidFill>
              </a:rPr>
              <a:t>Filter2:</a:t>
            </a:r>
          </a:p>
        </p:txBody>
      </p:sp>
      <p:sp>
        <p:nvSpPr>
          <p:cNvPr id="58" name="TextBox 57">
            <a:extLst>
              <a:ext uri="{FF2B5EF4-FFF2-40B4-BE49-F238E27FC236}">
                <a16:creationId xmlns:a16="http://schemas.microsoft.com/office/drawing/2014/main" id="{745B3173-5F57-5645-AC8E-EF9F19017BF7}"/>
              </a:ext>
            </a:extLst>
          </p:cNvPr>
          <p:cNvSpPr txBox="1"/>
          <p:nvPr/>
        </p:nvSpPr>
        <p:spPr>
          <a:xfrm>
            <a:off x="5386619" y="5325924"/>
            <a:ext cx="2573333" cy="400110"/>
          </a:xfrm>
          <a:prstGeom prst="rect">
            <a:avLst/>
          </a:prstGeom>
          <a:noFill/>
        </p:spPr>
        <p:txBody>
          <a:bodyPr wrap="none" rtlCol="0">
            <a:spAutoFit/>
          </a:bodyPr>
          <a:lstStyle/>
          <a:p>
            <a:r>
              <a:rPr lang="en-US" sz="2000" dirty="0">
                <a:solidFill>
                  <a:schemeClr val="accent5">
                    <a:lumMod val="75000"/>
                  </a:schemeClr>
                </a:solidFill>
              </a:rPr>
              <a:t>Generate new features</a:t>
            </a:r>
          </a:p>
        </p:txBody>
      </p:sp>
      <p:sp>
        <p:nvSpPr>
          <p:cNvPr id="60" name="Down Arrow 59">
            <a:extLst>
              <a:ext uri="{FF2B5EF4-FFF2-40B4-BE49-F238E27FC236}">
                <a16:creationId xmlns:a16="http://schemas.microsoft.com/office/drawing/2014/main" id="{EA33FC76-E4E9-6546-BA25-F7D5B49B47B3}"/>
              </a:ext>
            </a:extLst>
          </p:cNvPr>
          <p:cNvSpPr/>
          <p:nvPr/>
        </p:nvSpPr>
        <p:spPr>
          <a:xfrm>
            <a:off x="9885787" y="5016250"/>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BD91525-2385-4045-9F1E-F3C2AD7562B1}"/>
              </a:ext>
            </a:extLst>
          </p:cNvPr>
          <p:cNvSpPr txBox="1"/>
          <p:nvPr/>
        </p:nvSpPr>
        <p:spPr>
          <a:xfrm>
            <a:off x="6212036" y="3053665"/>
            <a:ext cx="922497" cy="400110"/>
          </a:xfrm>
          <a:prstGeom prst="rect">
            <a:avLst/>
          </a:prstGeom>
          <a:noFill/>
        </p:spPr>
        <p:txBody>
          <a:bodyPr wrap="none" rtlCol="0">
            <a:spAutoFit/>
          </a:bodyPr>
          <a:lstStyle/>
          <a:p>
            <a:r>
              <a:rPr lang="en-US" sz="2000" dirty="0">
                <a:solidFill>
                  <a:schemeClr val="accent5">
                    <a:lumMod val="75000"/>
                  </a:schemeClr>
                </a:solidFill>
              </a:rPr>
              <a:t>Filter1:</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055597" y="3407506"/>
            <a:ext cx="3235373" cy="400110"/>
          </a:xfrm>
          <a:prstGeom prst="rect">
            <a:avLst/>
          </a:prstGeom>
          <a:noFill/>
        </p:spPr>
        <p:txBody>
          <a:bodyPr wrap="none" rtlCol="0">
            <a:spAutoFit/>
          </a:bodyPr>
          <a:lstStyle/>
          <a:p>
            <a:r>
              <a:rPr lang="en-US" sz="2000" dirty="0">
                <a:solidFill>
                  <a:schemeClr val="accent5">
                    <a:lumMod val="75000"/>
                  </a:schemeClr>
                </a:solidFill>
              </a:rPr>
              <a:t>Generate a soft-assign matrix</a:t>
            </a:r>
          </a:p>
        </p:txBody>
      </p:sp>
      <p:sp>
        <p:nvSpPr>
          <p:cNvPr id="64" name="Down Arrow 63">
            <a:extLst>
              <a:ext uri="{FF2B5EF4-FFF2-40B4-BE49-F238E27FC236}">
                <a16:creationId xmlns:a16="http://schemas.microsoft.com/office/drawing/2014/main" id="{50C64B2B-566B-3849-9C22-735EEF62D08B}"/>
              </a:ext>
            </a:extLst>
          </p:cNvPr>
          <p:cNvSpPr/>
          <p:nvPr/>
        </p:nvSpPr>
        <p:spPr>
          <a:xfrm>
            <a:off x="9838821" y="3168008"/>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C83776CE-87E0-6949-9042-FCFAFC0530A0}"/>
              </a:ext>
            </a:extLst>
          </p:cNvPr>
          <p:cNvPicPr>
            <a:picLocks noChangeAspect="1"/>
          </p:cNvPicPr>
          <p:nvPr/>
        </p:nvPicPr>
        <p:blipFill>
          <a:blip r:embed="rId20"/>
          <a:stretch>
            <a:fillRect/>
          </a:stretch>
        </p:blipFill>
        <p:spPr>
          <a:xfrm>
            <a:off x="8600054" y="3700192"/>
            <a:ext cx="2764291" cy="246003"/>
          </a:xfrm>
          <a:prstGeom prst="rect">
            <a:avLst/>
          </a:prstGeom>
        </p:spPr>
      </p:pic>
      <p:pic>
        <p:nvPicPr>
          <p:cNvPr id="66" name="Picture 65">
            <a:extLst>
              <a:ext uri="{FF2B5EF4-FFF2-40B4-BE49-F238E27FC236}">
                <a16:creationId xmlns:a16="http://schemas.microsoft.com/office/drawing/2014/main" id="{E228DBC1-BA16-5242-BC6C-C39FFB2CE70C}"/>
              </a:ext>
            </a:extLst>
          </p:cNvPr>
          <p:cNvPicPr>
            <a:picLocks noChangeAspect="1"/>
          </p:cNvPicPr>
          <p:nvPr/>
        </p:nvPicPr>
        <p:blipFill>
          <a:blip r:embed="rId21"/>
          <a:stretch>
            <a:fillRect/>
          </a:stretch>
        </p:blipFill>
        <p:spPr>
          <a:xfrm>
            <a:off x="8549525" y="2849034"/>
            <a:ext cx="2672524" cy="284889"/>
          </a:xfrm>
          <a:prstGeom prst="rect">
            <a:avLst/>
          </a:prstGeom>
        </p:spPr>
      </p:pic>
      <p:pic>
        <p:nvPicPr>
          <p:cNvPr id="67" name="Picture 66">
            <a:extLst>
              <a:ext uri="{FF2B5EF4-FFF2-40B4-BE49-F238E27FC236}">
                <a16:creationId xmlns:a16="http://schemas.microsoft.com/office/drawing/2014/main" id="{4E45BD03-1356-2147-9677-2ED6316AB0B5}"/>
              </a:ext>
            </a:extLst>
          </p:cNvPr>
          <p:cNvPicPr>
            <a:picLocks noChangeAspect="1"/>
          </p:cNvPicPr>
          <p:nvPr/>
        </p:nvPicPr>
        <p:blipFill>
          <a:blip r:embed="rId21"/>
          <a:stretch>
            <a:fillRect/>
          </a:stretch>
        </p:blipFill>
        <p:spPr>
          <a:xfrm>
            <a:off x="8549525" y="4663182"/>
            <a:ext cx="2672524" cy="284889"/>
          </a:xfrm>
          <a:prstGeom prst="rect">
            <a:avLst/>
          </a:prstGeom>
        </p:spPr>
      </p:pic>
      <p:pic>
        <p:nvPicPr>
          <p:cNvPr id="68" name="Picture 67">
            <a:extLst>
              <a:ext uri="{FF2B5EF4-FFF2-40B4-BE49-F238E27FC236}">
                <a16:creationId xmlns:a16="http://schemas.microsoft.com/office/drawing/2014/main" id="{37E0C8B9-1231-D045-B130-8FD353BE03BE}"/>
              </a:ext>
            </a:extLst>
          </p:cNvPr>
          <p:cNvPicPr>
            <a:picLocks noChangeAspect="1"/>
          </p:cNvPicPr>
          <p:nvPr/>
        </p:nvPicPr>
        <p:blipFill>
          <a:blip r:embed="rId22"/>
          <a:stretch>
            <a:fillRect/>
          </a:stretch>
        </p:blipFill>
        <p:spPr>
          <a:xfrm>
            <a:off x="8427457" y="5577562"/>
            <a:ext cx="3012326" cy="290027"/>
          </a:xfrm>
          <a:prstGeom prst="rect">
            <a:avLst/>
          </a:prstGeom>
        </p:spPr>
      </p:pic>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382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12</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641927" y="2392393"/>
            <a:ext cx="2973237" cy="2674188"/>
          </a:xfrm>
          <a:prstGeom prst="roundRect">
            <a:avLst/>
          </a:prstGeom>
          <a:solidFill>
            <a:schemeClr val="accent1">
              <a:alpha val="23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5442" y="2046405"/>
            <a:ext cx="3543221" cy="335349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9488642" y="3016853"/>
            <a:ext cx="2029894" cy="132556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455348"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828917" y="1620836"/>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881869" y="2571370"/>
            <a:ext cx="1334789" cy="369332"/>
          </a:xfrm>
          <a:prstGeom prst="rect">
            <a:avLst/>
          </a:prstGeom>
          <a:noFill/>
        </p:spPr>
        <p:txBody>
          <a:bodyPr wrap="none" rtlCol="0">
            <a:spAutoFit/>
          </a:bodyPr>
          <a:lstStyle/>
          <a:p>
            <a:r>
              <a:rPr lang="en-US" dirty="0"/>
              <a:t>Applications</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579992" y="3538488"/>
            <a:ext cx="1938544" cy="369332"/>
          </a:xfrm>
          <a:prstGeom prst="rect">
            <a:avLst/>
          </a:prstGeom>
          <a:noFill/>
        </p:spPr>
        <p:txBody>
          <a:bodyPr wrap="none" rtlCol="0">
            <a:spAutoFit/>
          </a:bodyPr>
          <a:lstStyle/>
          <a:p>
            <a:r>
              <a:rPr lang="en-US" dirty="0"/>
              <a:t>Recommendations</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324751" y="2266303"/>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324751" y="2670866"/>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289919" y="3096436"/>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284560" y="3575686"/>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5043648" y="4426824"/>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672674"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8325139" y="3488256"/>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109168"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968873"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948553" y="4025420"/>
            <a:ext cx="2293833" cy="369332"/>
          </a:xfrm>
          <a:prstGeom prst="rect">
            <a:avLst/>
          </a:prstGeom>
          <a:noFill/>
        </p:spPr>
        <p:txBody>
          <a:bodyPr wrap="none" rtlCol="0">
            <a:spAutoFit/>
          </a:bodyPr>
          <a:lstStyle/>
          <a:p>
            <a:r>
              <a:rPr lang="en-US" dirty="0"/>
              <a:t>Graph Fourier Analysis</a:t>
            </a:r>
          </a:p>
        </p:txBody>
      </p:sp>
      <p:sp>
        <p:nvSpPr>
          <p:cNvPr id="24" name="TextBox 23">
            <a:extLst>
              <a:ext uri="{FF2B5EF4-FFF2-40B4-BE49-F238E27FC236}">
                <a16:creationId xmlns:a16="http://schemas.microsoft.com/office/drawing/2014/main" id="{0145D860-4FAD-EE45-A9AB-93F262981646}"/>
              </a:ext>
            </a:extLst>
          </p:cNvPr>
          <p:cNvSpPr txBox="1"/>
          <p:nvPr/>
        </p:nvSpPr>
        <p:spPr>
          <a:xfrm>
            <a:off x="5476305" y="4001255"/>
            <a:ext cx="1372492" cy="369332"/>
          </a:xfrm>
          <a:prstGeom prst="rect">
            <a:avLst/>
          </a:prstGeom>
          <a:noFill/>
        </p:spPr>
        <p:txBody>
          <a:bodyPr wrap="none" rtlCol="0">
            <a:spAutoFit/>
          </a:bodyPr>
          <a:lstStyle/>
          <a:p>
            <a:r>
              <a:rPr lang="en-US" dirty="0"/>
              <a:t>Deeper GNN</a:t>
            </a:r>
          </a:p>
        </p:txBody>
      </p:sp>
      <p:sp>
        <p:nvSpPr>
          <p:cNvPr id="5" name="Rectangle 4">
            <a:extLst>
              <a:ext uri="{FF2B5EF4-FFF2-40B4-BE49-F238E27FC236}">
                <a16:creationId xmlns:a16="http://schemas.microsoft.com/office/drawing/2014/main" id="{A8240336-144F-4D48-A970-0933A5CFC988}"/>
              </a:ext>
            </a:extLst>
          </p:cNvPr>
          <p:cNvSpPr/>
          <p:nvPr/>
        </p:nvSpPr>
        <p:spPr>
          <a:xfrm>
            <a:off x="4641333" y="4863522"/>
            <a:ext cx="3304751" cy="369332"/>
          </a:xfrm>
          <a:prstGeom prst="rect">
            <a:avLst/>
          </a:prstGeom>
        </p:spPr>
        <p:txBody>
          <a:bodyPr wrap="none">
            <a:spAutoFit/>
          </a:bodyPr>
          <a:lstStyle/>
          <a:p>
            <a:r>
              <a:rPr lang="en-US" dirty="0"/>
              <a:t>Self-Supervised Learning for GNN</a:t>
            </a:r>
          </a:p>
        </p:txBody>
      </p:sp>
    </p:spTree>
    <p:extLst>
      <p:ext uri="{BB962C8B-B14F-4D97-AF65-F5344CB8AC3E}">
        <p14:creationId xmlns:p14="http://schemas.microsoft.com/office/powerpoint/2010/main" val="27921804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120</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5596601" y="3259588"/>
            <a:ext cx="2707985" cy="400110"/>
          </a:xfrm>
          <a:prstGeom prst="rect">
            <a:avLst/>
          </a:prstGeom>
          <a:noFill/>
        </p:spPr>
        <p:txBody>
          <a:bodyPr wrap="none" rtlCol="0">
            <a:spAutoFit/>
          </a:bodyPr>
          <a:lstStyle/>
          <a:p>
            <a:r>
              <a:rPr lang="en-US" sz="20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399804" y="2531561"/>
            <a:ext cx="3188886" cy="400110"/>
          </a:xfrm>
          <a:prstGeom prst="rect">
            <a:avLst/>
          </a:prstGeom>
          <a:noFill/>
        </p:spPr>
        <p:txBody>
          <a:bodyPr wrap="none" rtlCol="0">
            <a:spAutoFit/>
          </a:bodyPr>
          <a:lstStyle/>
          <a:p>
            <a:r>
              <a:rPr lang="en-US" sz="20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9009049" y="2593273"/>
            <a:ext cx="1406248" cy="252975"/>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9009049" y="3245001"/>
            <a:ext cx="1712562" cy="342513"/>
          </a:xfrm>
          <a:prstGeom prst="rect">
            <a:avLst/>
          </a:prstGeom>
        </p:spPr>
      </p:pic>
    </p:spTree>
    <p:extLst>
      <p:ext uri="{BB962C8B-B14F-4D97-AF65-F5344CB8AC3E}">
        <p14:creationId xmlns:p14="http://schemas.microsoft.com/office/powerpoint/2010/main" val="7629518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121</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5596601" y="3259588"/>
            <a:ext cx="2707985" cy="400110"/>
          </a:xfrm>
          <a:prstGeom prst="rect">
            <a:avLst/>
          </a:prstGeom>
          <a:noFill/>
        </p:spPr>
        <p:txBody>
          <a:bodyPr wrap="none" rtlCol="0">
            <a:spAutoFit/>
          </a:bodyPr>
          <a:lstStyle/>
          <a:p>
            <a:r>
              <a:rPr lang="en-US" sz="20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399804" y="2531561"/>
            <a:ext cx="3188886" cy="400110"/>
          </a:xfrm>
          <a:prstGeom prst="rect">
            <a:avLst/>
          </a:prstGeom>
          <a:noFill/>
        </p:spPr>
        <p:txBody>
          <a:bodyPr wrap="none" rtlCol="0">
            <a:spAutoFit/>
          </a:bodyPr>
          <a:lstStyle/>
          <a:p>
            <a:r>
              <a:rPr lang="en-US" sz="20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9009049" y="2593273"/>
            <a:ext cx="1406248" cy="252975"/>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9009049" y="3245001"/>
            <a:ext cx="1712562" cy="342513"/>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8A13A57-6926-DF4F-B48A-553B88182C10}"/>
                  </a:ext>
                </a:extLst>
              </p:cNvPr>
              <p:cNvSpPr txBox="1"/>
              <p:nvPr/>
            </p:nvSpPr>
            <p:spPr>
              <a:xfrm>
                <a:off x="7727284" y="3970778"/>
                <a:ext cx="150650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endParaRPr lang="en-US" sz="2000" dirty="0">
                  <a:solidFill>
                    <a:schemeClr val="accent5">
                      <a:lumMod val="75000"/>
                    </a:schemeClr>
                  </a:solidFill>
                </a:endParaRPr>
              </a:p>
            </p:txBody>
          </p:sp>
        </mc:Choice>
        <mc:Fallback xmlns="">
          <p:sp>
            <p:nvSpPr>
              <p:cNvPr id="59" name="TextBox 58">
                <a:extLst>
                  <a:ext uri="{FF2B5EF4-FFF2-40B4-BE49-F238E27FC236}">
                    <a16:creationId xmlns:a16="http://schemas.microsoft.com/office/drawing/2014/main" id="{38A13A57-6926-DF4F-B48A-553B88182C10}"/>
                  </a:ext>
                </a:extLst>
              </p:cNvPr>
              <p:cNvSpPr txBox="1">
                <a:spLocks noRot="1" noChangeAspect="1" noMove="1" noResize="1" noEditPoints="1" noAdjustHandles="1" noChangeArrowheads="1" noChangeShapeType="1" noTextEdit="1"/>
              </p:cNvSpPr>
              <p:nvPr/>
            </p:nvSpPr>
            <p:spPr>
              <a:xfrm>
                <a:off x="7727284" y="3970778"/>
                <a:ext cx="1506503" cy="423770"/>
              </a:xfrm>
              <a:prstGeom prst="rect">
                <a:avLst/>
              </a:prstGeom>
              <a:blipFill>
                <a:blip r:embed="rId22"/>
                <a:stretch>
                  <a:fillRect l="-3333" t="-5882" b="-1764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70BE36E-A761-2F4E-8D11-03F7DBDC4123}"/>
              </a:ext>
            </a:extLst>
          </p:cNvPr>
          <p:cNvPicPr>
            <a:picLocks noChangeAspect="1"/>
          </p:cNvPicPr>
          <p:nvPr/>
        </p:nvPicPr>
        <p:blipFill>
          <a:blip r:embed="rId23"/>
          <a:stretch>
            <a:fillRect/>
          </a:stretch>
        </p:blipFill>
        <p:spPr>
          <a:xfrm>
            <a:off x="7657624" y="4584525"/>
            <a:ext cx="1808147" cy="342513"/>
          </a:xfrm>
          <a:prstGeom prst="rect">
            <a:avLst/>
          </a:prstGeom>
        </p:spPr>
      </p:pic>
    </p:spTree>
    <p:extLst>
      <p:ext uri="{BB962C8B-B14F-4D97-AF65-F5344CB8AC3E}">
        <p14:creationId xmlns:p14="http://schemas.microsoft.com/office/powerpoint/2010/main" val="1992105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122</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5596601" y="3259588"/>
            <a:ext cx="2707985" cy="400110"/>
          </a:xfrm>
          <a:prstGeom prst="rect">
            <a:avLst/>
          </a:prstGeom>
          <a:noFill/>
        </p:spPr>
        <p:txBody>
          <a:bodyPr wrap="none" rtlCol="0">
            <a:spAutoFit/>
          </a:bodyPr>
          <a:lstStyle/>
          <a:p>
            <a:r>
              <a:rPr lang="en-US" sz="20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399804" y="2531561"/>
            <a:ext cx="3188886" cy="400110"/>
          </a:xfrm>
          <a:prstGeom prst="rect">
            <a:avLst/>
          </a:prstGeom>
          <a:noFill/>
        </p:spPr>
        <p:txBody>
          <a:bodyPr wrap="none" rtlCol="0">
            <a:spAutoFit/>
          </a:bodyPr>
          <a:lstStyle/>
          <a:p>
            <a:r>
              <a:rPr lang="en-US" sz="20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9009049" y="2593273"/>
            <a:ext cx="1406248" cy="252975"/>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9009049" y="3245001"/>
            <a:ext cx="1712562" cy="342513"/>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8A13A57-6926-DF4F-B48A-553B88182C10}"/>
                  </a:ext>
                </a:extLst>
              </p:cNvPr>
              <p:cNvSpPr txBox="1"/>
              <p:nvPr/>
            </p:nvSpPr>
            <p:spPr>
              <a:xfrm>
                <a:off x="7727284" y="3970778"/>
                <a:ext cx="150650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endParaRPr lang="en-US" sz="2000" dirty="0">
                  <a:solidFill>
                    <a:schemeClr val="accent5">
                      <a:lumMod val="75000"/>
                    </a:schemeClr>
                  </a:solidFill>
                </a:endParaRPr>
              </a:p>
            </p:txBody>
          </p:sp>
        </mc:Choice>
        <mc:Fallback xmlns="">
          <p:sp>
            <p:nvSpPr>
              <p:cNvPr id="59" name="TextBox 58">
                <a:extLst>
                  <a:ext uri="{FF2B5EF4-FFF2-40B4-BE49-F238E27FC236}">
                    <a16:creationId xmlns:a16="http://schemas.microsoft.com/office/drawing/2014/main" id="{38A13A57-6926-DF4F-B48A-553B88182C10}"/>
                  </a:ext>
                </a:extLst>
              </p:cNvPr>
              <p:cNvSpPr txBox="1">
                <a:spLocks noRot="1" noChangeAspect="1" noMove="1" noResize="1" noEditPoints="1" noAdjustHandles="1" noChangeArrowheads="1" noChangeShapeType="1" noTextEdit="1"/>
              </p:cNvSpPr>
              <p:nvPr/>
            </p:nvSpPr>
            <p:spPr>
              <a:xfrm>
                <a:off x="7727284" y="3970778"/>
                <a:ext cx="1506503" cy="423770"/>
              </a:xfrm>
              <a:prstGeom prst="rect">
                <a:avLst/>
              </a:prstGeom>
              <a:blipFill>
                <a:blip r:embed="rId22"/>
                <a:stretch>
                  <a:fillRect l="-3333" t="-5882" b="-1764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70BE36E-A761-2F4E-8D11-03F7DBDC4123}"/>
              </a:ext>
            </a:extLst>
          </p:cNvPr>
          <p:cNvPicPr>
            <a:picLocks noChangeAspect="1"/>
          </p:cNvPicPr>
          <p:nvPr/>
        </p:nvPicPr>
        <p:blipFill>
          <a:blip r:embed="rId23"/>
          <a:stretch>
            <a:fillRect/>
          </a:stretch>
        </p:blipFill>
        <p:spPr>
          <a:xfrm>
            <a:off x="7657624" y="4584525"/>
            <a:ext cx="1808147" cy="342513"/>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9477314-450F-C64F-B6B4-C3FE56271FC0}"/>
                  </a:ext>
                </a:extLst>
              </p:cNvPr>
              <p:cNvSpPr txBox="1"/>
              <p:nvPr/>
            </p:nvSpPr>
            <p:spPr>
              <a:xfrm>
                <a:off x="7727283" y="5095308"/>
                <a:ext cx="151554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𝐻</m:t>
                        </m:r>
                      </m:e>
                      <m:sub>
                        <m:r>
                          <a:rPr lang="en-US" sz="2000" b="0" i="1" smtClean="0">
                            <a:solidFill>
                              <a:schemeClr val="accent5">
                                <a:lumMod val="75000"/>
                              </a:schemeClr>
                            </a:solidFill>
                            <a:latin typeface="Cambria Math" panose="02040503050406030204" pitchFamily="18" charset="0"/>
                          </a:rPr>
                          <m:t>𝑝</m:t>
                        </m:r>
                      </m:sub>
                    </m:sSub>
                  </m:oMath>
                </a14:m>
                <a:endParaRPr lang="en-US" sz="2000" dirty="0">
                  <a:solidFill>
                    <a:schemeClr val="accent5">
                      <a:lumMod val="75000"/>
                    </a:schemeClr>
                  </a:solidFill>
                </a:endParaRPr>
              </a:p>
            </p:txBody>
          </p:sp>
        </mc:Choice>
        <mc:Fallback xmlns="">
          <p:sp>
            <p:nvSpPr>
              <p:cNvPr id="63" name="TextBox 62">
                <a:extLst>
                  <a:ext uri="{FF2B5EF4-FFF2-40B4-BE49-F238E27FC236}">
                    <a16:creationId xmlns:a16="http://schemas.microsoft.com/office/drawing/2014/main" id="{59477314-450F-C64F-B6B4-C3FE56271FC0}"/>
                  </a:ext>
                </a:extLst>
              </p:cNvPr>
              <p:cNvSpPr txBox="1">
                <a:spLocks noRot="1" noChangeAspect="1" noMove="1" noResize="1" noEditPoints="1" noAdjustHandles="1" noChangeArrowheads="1" noChangeShapeType="1" noTextEdit="1"/>
              </p:cNvSpPr>
              <p:nvPr/>
            </p:nvSpPr>
            <p:spPr>
              <a:xfrm>
                <a:off x="7727283" y="5095308"/>
                <a:ext cx="1515543" cy="423770"/>
              </a:xfrm>
              <a:prstGeom prst="rect">
                <a:avLst/>
              </a:prstGeom>
              <a:blipFill>
                <a:blip r:embed="rId24"/>
                <a:stretch>
                  <a:fillRect l="-3306" t="-5714" b="-17143"/>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4FA1C78D-CA47-EC42-9E03-D443BD46ECBE}"/>
              </a:ext>
            </a:extLst>
          </p:cNvPr>
          <p:cNvPicPr>
            <a:picLocks noChangeAspect="1"/>
          </p:cNvPicPr>
          <p:nvPr/>
        </p:nvPicPr>
        <p:blipFill>
          <a:blip r:embed="rId25"/>
          <a:stretch>
            <a:fillRect/>
          </a:stretch>
        </p:blipFill>
        <p:spPr>
          <a:xfrm>
            <a:off x="7655240" y="5642001"/>
            <a:ext cx="1866900" cy="405438"/>
          </a:xfrm>
          <a:prstGeom prst="rect">
            <a:avLst/>
          </a:prstGeom>
        </p:spPr>
      </p:pic>
    </p:spTree>
    <p:extLst>
      <p:ext uri="{BB962C8B-B14F-4D97-AF65-F5344CB8AC3E}">
        <p14:creationId xmlns:p14="http://schemas.microsoft.com/office/powerpoint/2010/main" val="18373463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123</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6850E7-5308-434A-9681-E536D495ACD9}"/>
              </a:ext>
            </a:extLst>
          </p:cNvPr>
          <p:cNvSpPr/>
          <p:nvPr/>
        </p:nvSpPr>
        <p:spPr>
          <a:xfrm>
            <a:off x="5994358" y="6413698"/>
            <a:ext cx="4703980" cy="307777"/>
          </a:xfrm>
          <a:prstGeom prst="rect">
            <a:avLst/>
          </a:prstGeom>
        </p:spPr>
        <p:txBody>
          <a:bodyPr wrap="none">
            <a:spAutoFit/>
          </a:bodyPr>
          <a:lstStyle/>
          <a:p>
            <a:r>
              <a:rPr lang="en-US" sz="1400" b="1" dirty="0">
                <a:solidFill>
                  <a:srgbClr val="24292E"/>
                </a:solidFill>
                <a:latin typeface="-apple-system"/>
              </a:rPr>
              <a:t>Graph Convolutional Networks with </a:t>
            </a:r>
            <a:r>
              <a:rPr lang="en-US" sz="1400" b="1" dirty="0" err="1">
                <a:solidFill>
                  <a:srgbClr val="24292E"/>
                </a:solidFill>
                <a:latin typeface="-apple-system"/>
              </a:rPr>
              <a:t>EigenPooling</a:t>
            </a:r>
            <a:r>
              <a:rPr lang="en-US" sz="1400" b="1" dirty="0">
                <a:solidFill>
                  <a:srgbClr val="24292E"/>
                </a:solidFill>
                <a:latin typeface="-apple-system"/>
              </a:rPr>
              <a:t>.</a:t>
            </a:r>
            <a:r>
              <a:rPr lang="en-US" sz="1400" dirty="0">
                <a:solidFill>
                  <a:srgbClr val="24292E"/>
                </a:solidFill>
                <a:latin typeface="-apple-system"/>
              </a:rPr>
              <a:t> KDD 2019.</a:t>
            </a:r>
            <a:endParaRPr lang="en-US" sz="1400" dirty="0"/>
          </a:p>
        </p:txBody>
      </p:sp>
    </p:spTree>
    <p:extLst>
      <p:ext uri="{BB962C8B-B14F-4D97-AF65-F5344CB8AC3E}">
        <p14:creationId xmlns:p14="http://schemas.microsoft.com/office/powerpoint/2010/main" val="100877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124</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B1C816B-DD41-044A-8F7B-56656041BB4C}"/>
              </a:ext>
            </a:extLst>
          </p:cNvPr>
          <p:cNvGrpSpPr/>
          <p:nvPr/>
        </p:nvGrpSpPr>
        <p:grpSpPr>
          <a:xfrm>
            <a:off x="4975004" y="2380548"/>
            <a:ext cx="3586772" cy="2948851"/>
            <a:chOff x="2834964" y="1932007"/>
            <a:chExt cx="3586772" cy="2948851"/>
          </a:xfrm>
        </p:grpSpPr>
        <p:sp>
          <p:nvSpPr>
            <p:cNvPr id="39" name="Parallelogram 38">
              <a:extLst>
                <a:ext uri="{FF2B5EF4-FFF2-40B4-BE49-F238E27FC236}">
                  <a16:creationId xmlns:a16="http://schemas.microsoft.com/office/drawing/2014/main" id="{CB75CFCC-03F2-4946-AB5D-572B83FB2AD6}"/>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1A24533-A03A-E844-A579-853FC0C0252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4A6AD1-6BCC-D14B-9334-80A9EF108C4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182F0D-5FC0-214E-8177-54893180E78B}"/>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012B3A4-517D-B540-9DE8-6C194A9B83E5}"/>
                </a:ext>
              </a:extLst>
            </p:cNvPr>
            <p:cNvCxnSpPr>
              <a:stCxn id="41" idx="6"/>
              <a:endCxn id="40"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3FBA68-0E42-4B46-B883-310E284A4ADF}"/>
                </a:ext>
              </a:extLst>
            </p:cNvPr>
            <p:cNvCxnSpPr>
              <a:cxnSpLocks/>
              <a:stCxn id="42" idx="0"/>
              <a:endCxn id="40"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52D783-DE0A-1740-ACEC-5DDB2F4B4066}"/>
                </a:ext>
              </a:extLst>
            </p:cNvPr>
            <p:cNvCxnSpPr>
              <a:cxnSpLocks/>
              <a:stCxn id="41" idx="5"/>
              <a:endCxn id="42"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60BC17-7B8E-8E43-9E30-297017347559}"/>
                </a:ext>
              </a:extLst>
            </p:cNvPr>
            <p:cNvCxnSpPr>
              <a:cxnSpLocks/>
              <a:stCxn id="81" idx="7"/>
              <a:endCxn id="41"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37E572-484C-9F4E-AC68-41FC0FABE6C9}"/>
                </a:ext>
              </a:extLst>
            </p:cNvPr>
            <p:cNvCxnSpPr>
              <a:cxnSpLocks/>
              <a:stCxn id="54" idx="0"/>
              <a:endCxn id="42"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710DF-6BD1-5249-B2FA-3F03741A544E}"/>
                </a:ext>
              </a:extLst>
            </p:cNvPr>
            <p:cNvCxnSpPr>
              <a:cxnSpLocks/>
              <a:stCxn id="55" idx="1"/>
              <a:endCxn id="83"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592C14-10C8-1542-9AE1-0338EECE118F}"/>
                </a:ext>
              </a:extLst>
            </p:cNvPr>
            <p:cNvCxnSpPr>
              <a:cxnSpLocks/>
              <a:stCxn id="70" idx="7"/>
              <a:endCxn id="55"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28C8BE-B885-044F-B9F1-E4E639E0782B}"/>
                </a:ext>
              </a:extLst>
            </p:cNvPr>
            <p:cNvCxnSpPr>
              <a:cxnSpLocks/>
              <a:stCxn id="70" idx="6"/>
              <a:endCxn id="63"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C0CCE37-3270-FC45-BC7B-F8CFA9693608}"/>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617D524-C1D5-A646-8131-64EC6C45758F}"/>
                </a:ext>
              </a:extLst>
            </p:cNvPr>
            <p:cNvCxnSpPr>
              <a:cxnSpLocks/>
              <a:stCxn id="51" idx="1"/>
              <a:endCxn id="40"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80C989-B8E3-3D4F-B375-93D82EDA0CAF}"/>
                </a:ext>
              </a:extLst>
            </p:cNvPr>
            <p:cNvCxnSpPr>
              <a:cxnSpLocks/>
              <a:stCxn id="42" idx="6"/>
              <a:endCxn id="51"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4831453-CB7F-0547-A8D6-FD64BA1871F0}"/>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EBE2B39-5F21-5248-A99E-4B941F5778BF}"/>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C61688-583A-204B-A7AD-272AC66521D5}"/>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14FA623-587F-8D47-9542-EF980F49761C}"/>
                </a:ext>
              </a:extLst>
            </p:cNvPr>
            <p:cNvCxnSpPr>
              <a:cxnSpLocks/>
              <a:stCxn id="63" idx="6"/>
              <a:endCxn id="66"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2398BD-4B72-1A47-953A-3FF242518B3F}"/>
                </a:ext>
              </a:extLst>
            </p:cNvPr>
            <p:cNvCxnSpPr>
              <a:cxnSpLocks/>
              <a:stCxn id="64" idx="5"/>
              <a:endCxn id="66"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FBC70B-4E6F-254F-B9A7-5797A136485D}"/>
                </a:ext>
              </a:extLst>
            </p:cNvPr>
            <p:cNvCxnSpPr>
              <a:cxnSpLocks/>
              <a:stCxn id="65" idx="0"/>
              <a:endCxn id="63"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6BDBD9-BA51-3446-8B7B-EB3B49340A3C}"/>
                </a:ext>
              </a:extLst>
            </p:cNvPr>
            <p:cNvCxnSpPr>
              <a:cxnSpLocks/>
              <a:stCxn id="64" idx="5"/>
              <a:endCxn id="67"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1F90F9-B8D3-7D4A-BFB0-98A5E7683FF1}"/>
                </a:ext>
              </a:extLst>
            </p:cNvPr>
            <p:cNvCxnSpPr>
              <a:cxnSpLocks/>
              <a:stCxn id="65" idx="0"/>
              <a:endCxn id="64"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B4601E-BA7C-BF41-8259-AE5296090871}"/>
                </a:ext>
              </a:extLst>
            </p:cNvPr>
            <p:cNvCxnSpPr>
              <a:cxnSpLocks/>
              <a:stCxn id="63" idx="6"/>
              <a:endCxn id="67"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30DC97-3078-5C4D-B5CD-8F15AE2BB163}"/>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1DE54B9-1859-304A-AAC7-4F66D098E5C0}"/>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85408BBF-63E7-7B49-8DBE-1220D24AA133}"/>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F7A553CF-D63B-3D41-B408-242D21BD90B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4C518D-CCC6-0D4C-A4E3-82C75E286FCB}"/>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A20A5DAB-471F-9542-A040-57683715098F}"/>
                </a:ext>
              </a:extLst>
            </p:cNvPr>
            <p:cNvCxnSpPr>
              <a:cxnSpLocks/>
              <a:stCxn id="71" idx="6"/>
              <a:endCxn id="72"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956EA9-AC1D-4941-B7ED-0BCD504A8AC4}"/>
                </a:ext>
              </a:extLst>
            </p:cNvPr>
            <p:cNvCxnSpPr>
              <a:cxnSpLocks/>
              <a:stCxn id="73" idx="1"/>
              <a:endCxn id="71"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740C38E-4961-674B-B13F-CDA63E7D04D1}"/>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89A7926-B8A3-DF42-BDA5-4CAD478E424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D9760C0-5061-F443-90AB-BBBFD0F8C9B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756CB90-5BD9-DC41-96DD-229C50807520}"/>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77C3463-C4F2-9343-8E23-5B27D7B6E2CC}"/>
                </a:ext>
              </a:extLst>
            </p:cNvPr>
            <p:cNvCxnSpPr>
              <a:cxnSpLocks/>
              <a:stCxn id="71" idx="0"/>
              <a:endCxn id="70"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4733D6-C9B1-F849-BF7D-5AF87CAB1BD8}"/>
                </a:ext>
              </a:extLst>
            </p:cNvPr>
            <p:cNvCxnSpPr>
              <a:cxnSpLocks/>
              <a:stCxn id="73" idx="0"/>
              <a:endCxn id="70"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511B29-024C-4842-9409-482447328D35}"/>
                </a:ext>
              </a:extLst>
            </p:cNvPr>
            <p:cNvCxnSpPr>
              <a:cxnSpLocks/>
              <a:stCxn id="72" idx="1"/>
              <a:endCxn id="70"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DBB983-6259-CD41-AC9D-EB927202A0CD}"/>
                </a:ext>
              </a:extLst>
            </p:cNvPr>
            <p:cNvCxnSpPr>
              <a:cxnSpLocks/>
              <a:stCxn id="73" idx="6"/>
              <a:endCxn id="72"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7638AC7-0575-534A-A258-CC47DA477E02}"/>
                </a:ext>
              </a:extLst>
            </p:cNvPr>
            <p:cNvCxnSpPr>
              <a:cxnSpLocks/>
              <a:stCxn id="55" idx="1"/>
              <a:endCxn id="54"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F1B76E-4305-774C-B4C6-B0162DBC376A}"/>
                </a:ext>
              </a:extLst>
            </p:cNvPr>
            <p:cNvCxnSpPr>
              <a:cxnSpLocks/>
              <a:stCxn id="56" idx="1"/>
              <a:endCxn id="54"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86E832-CA11-2E45-A070-FA1E8261A02D}"/>
                </a:ext>
              </a:extLst>
            </p:cNvPr>
            <p:cNvCxnSpPr>
              <a:cxnSpLocks/>
              <a:stCxn id="55" idx="5"/>
              <a:endCxn id="56"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FCF7D0F-9CEF-C340-82A4-F7EA454F4636}"/>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476E014-CA69-C846-81D2-E14EDE3CE4E1}"/>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EF756DE-547C-D34D-A583-47BF7F8BBCDE}"/>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53CBF1ED-4414-E241-82F4-D25481A639E2}"/>
                </a:ext>
              </a:extLst>
            </p:cNvPr>
            <p:cNvCxnSpPr>
              <a:cxnSpLocks/>
              <a:stCxn id="81" idx="5"/>
              <a:endCxn id="83"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E82F6B-FACB-3D48-A604-58FDB1148D64}"/>
                </a:ext>
              </a:extLst>
            </p:cNvPr>
            <p:cNvCxnSpPr>
              <a:cxnSpLocks/>
              <a:stCxn id="82"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68E1EB-8D91-FC4B-A1CE-2E98F15D287D}"/>
                </a:ext>
              </a:extLst>
            </p:cNvPr>
            <p:cNvCxnSpPr>
              <a:cxnSpLocks/>
              <a:stCxn id="82" idx="6"/>
              <a:endCxn id="8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Freeform 86">
            <a:extLst>
              <a:ext uri="{FF2B5EF4-FFF2-40B4-BE49-F238E27FC236}">
                <a16:creationId xmlns:a16="http://schemas.microsoft.com/office/drawing/2014/main" id="{3E92E8E4-CFF7-7A4C-B78D-0ABF56B32796}"/>
              </a:ext>
            </a:extLst>
          </p:cNvPr>
          <p:cNvSpPr/>
          <p:nvPr/>
        </p:nvSpPr>
        <p:spPr>
          <a:xfrm>
            <a:off x="6592244" y="2287475"/>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Freeform 87">
            <a:extLst>
              <a:ext uri="{FF2B5EF4-FFF2-40B4-BE49-F238E27FC236}">
                <a16:creationId xmlns:a16="http://schemas.microsoft.com/office/drawing/2014/main" id="{335E482A-0C10-C44B-ABCD-DE0456C66BA4}"/>
              </a:ext>
            </a:extLst>
          </p:cNvPr>
          <p:cNvSpPr/>
          <p:nvPr/>
        </p:nvSpPr>
        <p:spPr>
          <a:xfrm>
            <a:off x="6773360" y="3199610"/>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6DA61F3C-ACEB-5C4F-AB27-4BF402F119D4}"/>
              </a:ext>
            </a:extLst>
          </p:cNvPr>
          <p:cNvSpPr/>
          <p:nvPr/>
        </p:nvSpPr>
        <p:spPr>
          <a:xfrm>
            <a:off x="6678120" y="4093090"/>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E8DE1320-48FB-D043-BD09-B91A2771A83A}"/>
              </a:ext>
            </a:extLst>
          </p:cNvPr>
          <p:cNvSpPr/>
          <p:nvPr/>
        </p:nvSpPr>
        <p:spPr>
          <a:xfrm>
            <a:off x="6084182" y="4322426"/>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F8A06064-8BF7-E14B-B66A-9428D3CA2FFA}"/>
              </a:ext>
            </a:extLst>
          </p:cNvPr>
          <p:cNvSpPr/>
          <p:nvPr/>
        </p:nvSpPr>
        <p:spPr>
          <a:xfrm>
            <a:off x="6063853" y="3248910"/>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197E4D9-4B30-A24B-859B-4E59B4E2EDDB}"/>
                  </a:ext>
                </a:extLst>
              </p:cNvPr>
              <p:cNvSpPr txBox="1"/>
              <p:nvPr/>
            </p:nvSpPr>
            <p:spPr>
              <a:xfrm>
                <a:off x="8542885" y="2455627"/>
                <a:ext cx="3057098" cy="859531"/>
              </a:xfrm>
              <a:prstGeom prst="rect">
                <a:avLst/>
              </a:prstGeom>
              <a:noFill/>
            </p:spPr>
            <p:txBody>
              <a:bodyPr wrap="square" rtlCol="0">
                <a:spAutoFit/>
              </a:bodyPr>
              <a:lstStyle/>
              <a:p>
                <a:r>
                  <a:rPr lang="en-US" sz="2400" dirty="0">
                    <a:solidFill>
                      <a:schemeClr val="accent5">
                        <a:lumMod val="75000"/>
                      </a:schemeClr>
                    </a:solidFill>
                  </a:rPr>
                  <a:t>Learn </a:t>
                </a:r>
                <a14:m>
                  <m:oMath xmlns:m="http://schemas.openxmlformats.org/officeDocument/2006/math">
                    <m:sSub>
                      <m:sSubPr>
                        <m:ctrlPr>
                          <a:rPr lang="en-US" sz="2400" b="0" i="1" smtClean="0">
                            <a:solidFill>
                              <a:schemeClr val="accent5">
                                <a:lumMod val="75000"/>
                              </a:schemeClr>
                            </a:solidFill>
                            <a:latin typeface="Cambria Math" panose="02040503050406030204" pitchFamily="18" charset="0"/>
                          </a:rPr>
                        </m:ctrlPr>
                      </m:sSubPr>
                      <m:e>
                        <m:r>
                          <a:rPr lang="en-US" sz="2400" b="0" i="1" smtClean="0">
                            <a:solidFill>
                              <a:schemeClr val="accent5">
                                <a:lumMod val="75000"/>
                              </a:schemeClr>
                            </a:solidFill>
                            <a:latin typeface="Cambria Math" panose="02040503050406030204" pitchFamily="18" charset="0"/>
                          </a:rPr>
                          <m:t>𝐴</m:t>
                        </m:r>
                      </m:e>
                      <m:sub>
                        <m:r>
                          <a:rPr lang="en-US" sz="2400" b="0" i="1" smtClean="0">
                            <a:solidFill>
                              <a:schemeClr val="accent5">
                                <a:lumMod val="75000"/>
                              </a:schemeClr>
                            </a:solidFill>
                            <a:latin typeface="Cambria Math" panose="02040503050406030204" pitchFamily="18" charset="0"/>
                          </a:rPr>
                          <m:t>𝑝</m:t>
                        </m:r>
                      </m:sub>
                    </m:sSub>
                  </m:oMath>
                </a14:m>
                <a:r>
                  <a:rPr lang="en-US" sz="2400" dirty="0">
                    <a:solidFill>
                      <a:schemeClr val="accent1"/>
                    </a:solidFill>
                  </a:rPr>
                  <a:t> using clustering methods</a:t>
                </a:r>
              </a:p>
            </p:txBody>
          </p:sp>
        </mc:Choice>
        <mc:Fallback xmlns="">
          <p:sp>
            <p:nvSpPr>
              <p:cNvPr id="92" name="TextBox 91">
                <a:extLst>
                  <a:ext uri="{FF2B5EF4-FFF2-40B4-BE49-F238E27FC236}">
                    <a16:creationId xmlns:a16="http://schemas.microsoft.com/office/drawing/2014/main" id="{0197E4D9-4B30-A24B-859B-4E59B4E2EDDB}"/>
                  </a:ext>
                </a:extLst>
              </p:cNvPr>
              <p:cNvSpPr txBox="1">
                <a:spLocks noRot="1" noChangeAspect="1" noMove="1" noResize="1" noEditPoints="1" noAdjustHandles="1" noChangeArrowheads="1" noChangeShapeType="1" noTextEdit="1"/>
              </p:cNvSpPr>
              <p:nvPr/>
            </p:nvSpPr>
            <p:spPr>
              <a:xfrm>
                <a:off x="8542885" y="2455627"/>
                <a:ext cx="3057098" cy="859531"/>
              </a:xfrm>
              <a:prstGeom prst="rect">
                <a:avLst/>
              </a:prstGeom>
              <a:blipFill>
                <a:blip r:embed="rId20"/>
                <a:stretch>
                  <a:fillRect l="-2905" t="-2899" b="-13043"/>
                </a:stretch>
              </a:blipFill>
            </p:spPr>
            <p:txBody>
              <a:bodyPr/>
              <a:lstStyle/>
              <a:p>
                <a:r>
                  <a:rPr lang="en-US">
                    <a:noFill/>
                  </a:rPr>
                  <a:t> </a:t>
                </a:r>
              </a:p>
            </p:txBody>
          </p:sp>
        </mc:Fallback>
      </mc:AlternateContent>
    </p:spTree>
    <p:extLst>
      <p:ext uri="{BB962C8B-B14F-4D97-AF65-F5344CB8AC3E}">
        <p14:creationId xmlns:p14="http://schemas.microsoft.com/office/powerpoint/2010/main" val="2808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125</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B1C816B-DD41-044A-8F7B-56656041BB4C}"/>
              </a:ext>
            </a:extLst>
          </p:cNvPr>
          <p:cNvGrpSpPr/>
          <p:nvPr/>
        </p:nvGrpSpPr>
        <p:grpSpPr>
          <a:xfrm>
            <a:off x="4975004" y="2380548"/>
            <a:ext cx="3586772" cy="2948851"/>
            <a:chOff x="2834964" y="1932007"/>
            <a:chExt cx="3586772" cy="2948851"/>
          </a:xfrm>
        </p:grpSpPr>
        <p:sp>
          <p:nvSpPr>
            <p:cNvPr id="39" name="Parallelogram 38">
              <a:extLst>
                <a:ext uri="{FF2B5EF4-FFF2-40B4-BE49-F238E27FC236}">
                  <a16:creationId xmlns:a16="http://schemas.microsoft.com/office/drawing/2014/main" id="{CB75CFCC-03F2-4946-AB5D-572B83FB2AD6}"/>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1A24533-A03A-E844-A579-853FC0C0252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4A6AD1-6BCC-D14B-9334-80A9EF108C4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182F0D-5FC0-214E-8177-54893180E78B}"/>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012B3A4-517D-B540-9DE8-6C194A9B83E5}"/>
                </a:ext>
              </a:extLst>
            </p:cNvPr>
            <p:cNvCxnSpPr>
              <a:stCxn id="41" idx="6"/>
              <a:endCxn id="40"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3FBA68-0E42-4B46-B883-310E284A4ADF}"/>
                </a:ext>
              </a:extLst>
            </p:cNvPr>
            <p:cNvCxnSpPr>
              <a:cxnSpLocks/>
              <a:stCxn id="42" idx="0"/>
              <a:endCxn id="40"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52D783-DE0A-1740-ACEC-5DDB2F4B4066}"/>
                </a:ext>
              </a:extLst>
            </p:cNvPr>
            <p:cNvCxnSpPr>
              <a:cxnSpLocks/>
              <a:stCxn id="41" idx="5"/>
              <a:endCxn id="42"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60BC17-7B8E-8E43-9E30-297017347559}"/>
                </a:ext>
              </a:extLst>
            </p:cNvPr>
            <p:cNvCxnSpPr>
              <a:cxnSpLocks/>
              <a:stCxn id="81" idx="7"/>
              <a:endCxn id="41"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37E572-484C-9F4E-AC68-41FC0FABE6C9}"/>
                </a:ext>
              </a:extLst>
            </p:cNvPr>
            <p:cNvCxnSpPr>
              <a:cxnSpLocks/>
              <a:stCxn id="54" idx="0"/>
              <a:endCxn id="42"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710DF-6BD1-5249-B2FA-3F03741A544E}"/>
                </a:ext>
              </a:extLst>
            </p:cNvPr>
            <p:cNvCxnSpPr>
              <a:cxnSpLocks/>
              <a:stCxn id="55" idx="1"/>
              <a:endCxn id="83"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592C14-10C8-1542-9AE1-0338EECE118F}"/>
                </a:ext>
              </a:extLst>
            </p:cNvPr>
            <p:cNvCxnSpPr>
              <a:cxnSpLocks/>
              <a:stCxn id="70" idx="7"/>
              <a:endCxn id="55"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28C8BE-B885-044F-B9F1-E4E639E0782B}"/>
                </a:ext>
              </a:extLst>
            </p:cNvPr>
            <p:cNvCxnSpPr>
              <a:cxnSpLocks/>
              <a:stCxn id="70" idx="6"/>
              <a:endCxn id="63"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C0CCE37-3270-FC45-BC7B-F8CFA9693608}"/>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617D524-C1D5-A646-8131-64EC6C45758F}"/>
                </a:ext>
              </a:extLst>
            </p:cNvPr>
            <p:cNvCxnSpPr>
              <a:cxnSpLocks/>
              <a:stCxn id="51" idx="1"/>
              <a:endCxn id="40"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80C989-B8E3-3D4F-B375-93D82EDA0CAF}"/>
                </a:ext>
              </a:extLst>
            </p:cNvPr>
            <p:cNvCxnSpPr>
              <a:cxnSpLocks/>
              <a:stCxn id="42" idx="6"/>
              <a:endCxn id="51"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4831453-CB7F-0547-A8D6-FD64BA1871F0}"/>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EBE2B39-5F21-5248-A99E-4B941F5778BF}"/>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C61688-583A-204B-A7AD-272AC66521D5}"/>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14FA623-587F-8D47-9542-EF980F49761C}"/>
                </a:ext>
              </a:extLst>
            </p:cNvPr>
            <p:cNvCxnSpPr>
              <a:cxnSpLocks/>
              <a:stCxn id="63" idx="6"/>
              <a:endCxn id="66"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2398BD-4B72-1A47-953A-3FF242518B3F}"/>
                </a:ext>
              </a:extLst>
            </p:cNvPr>
            <p:cNvCxnSpPr>
              <a:cxnSpLocks/>
              <a:stCxn id="64" idx="5"/>
              <a:endCxn id="66"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FBC70B-4E6F-254F-B9A7-5797A136485D}"/>
                </a:ext>
              </a:extLst>
            </p:cNvPr>
            <p:cNvCxnSpPr>
              <a:cxnSpLocks/>
              <a:stCxn id="65" idx="0"/>
              <a:endCxn id="63"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6BDBD9-BA51-3446-8B7B-EB3B49340A3C}"/>
                </a:ext>
              </a:extLst>
            </p:cNvPr>
            <p:cNvCxnSpPr>
              <a:cxnSpLocks/>
              <a:stCxn id="64" idx="5"/>
              <a:endCxn id="67"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1F90F9-B8D3-7D4A-BFB0-98A5E7683FF1}"/>
                </a:ext>
              </a:extLst>
            </p:cNvPr>
            <p:cNvCxnSpPr>
              <a:cxnSpLocks/>
              <a:stCxn id="65" idx="0"/>
              <a:endCxn id="64"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B4601E-BA7C-BF41-8259-AE5296090871}"/>
                </a:ext>
              </a:extLst>
            </p:cNvPr>
            <p:cNvCxnSpPr>
              <a:cxnSpLocks/>
              <a:stCxn id="63" idx="6"/>
              <a:endCxn id="67"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30DC97-3078-5C4D-B5CD-8F15AE2BB163}"/>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1DE54B9-1859-304A-AAC7-4F66D098E5C0}"/>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85408BBF-63E7-7B49-8DBE-1220D24AA133}"/>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F7A553CF-D63B-3D41-B408-242D21BD90B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4C518D-CCC6-0D4C-A4E3-82C75E286FCB}"/>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A20A5DAB-471F-9542-A040-57683715098F}"/>
                </a:ext>
              </a:extLst>
            </p:cNvPr>
            <p:cNvCxnSpPr>
              <a:cxnSpLocks/>
              <a:stCxn id="71" idx="6"/>
              <a:endCxn id="72"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956EA9-AC1D-4941-B7ED-0BCD504A8AC4}"/>
                </a:ext>
              </a:extLst>
            </p:cNvPr>
            <p:cNvCxnSpPr>
              <a:cxnSpLocks/>
              <a:stCxn id="73" idx="1"/>
              <a:endCxn id="71"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740C38E-4961-674B-B13F-CDA63E7D04D1}"/>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89A7926-B8A3-DF42-BDA5-4CAD478E424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D9760C0-5061-F443-90AB-BBBFD0F8C9B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756CB90-5BD9-DC41-96DD-229C50807520}"/>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77C3463-C4F2-9343-8E23-5B27D7B6E2CC}"/>
                </a:ext>
              </a:extLst>
            </p:cNvPr>
            <p:cNvCxnSpPr>
              <a:cxnSpLocks/>
              <a:stCxn id="71" idx="0"/>
              <a:endCxn id="70"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4733D6-C9B1-F849-BF7D-5AF87CAB1BD8}"/>
                </a:ext>
              </a:extLst>
            </p:cNvPr>
            <p:cNvCxnSpPr>
              <a:cxnSpLocks/>
              <a:stCxn id="73" idx="0"/>
              <a:endCxn id="70"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511B29-024C-4842-9409-482447328D35}"/>
                </a:ext>
              </a:extLst>
            </p:cNvPr>
            <p:cNvCxnSpPr>
              <a:cxnSpLocks/>
              <a:stCxn id="72" idx="1"/>
              <a:endCxn id="70"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DBB983-6259-CD41-AC9D-EB927202A0CD}"/>
                </a:ext>
              </a:extLst>
            </p:cNvPr>
            <p:cNvCxnSpPr>
              <a:cxnSpLocks/>
              <a:stCxn id="73" idx="6"/>
              <a:endCxn id="72"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7638AC7-0575-534A-A258-CC47DA477E02}"/>
                </a:ext>
              </a:extLst>
            </p:cNvPr>
            <p:cNvCxnSpPr>
              <a:cxnSpLocks/>
              <a:stCxn id="55" idx="1"/>
              <a:endCxn id="54"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F1B76E-4305-774C-B4C6-B0162DBC376A}"/>
                </a:ext>
              </a:extLst>
            </p:cNvPr>
            <p:cNvCxnSpPr>
              <a:cxnSpLocks/>
              <a:stCxn id="56" idx="1"/>
              <a:endCxn id="54"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86E832-CA11-2E45-A070-FA1E8261A02D}"/>
                </a:ext>
              </a:extLst>
            </p:cNvPr>
            <p:cNvCxnSpPr>
              <a:cxnSpLocks/>
              <a:stCxn id="55" idx="5"/>
              <a:endCxn id="56"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FCF7D0F-9CEF-C340-82A4-F7EA454F4636}"/>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476E014-CA69-C846-81D2-E14EDE3CE4E1}"/>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EF756DE-547C-D34D-A583-47BF7F8BBCDE}"/>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53CBF1ED-4414-E241-82F4-D25481A639E2}"/>
                </a:ext>
              </a:extLst>
            </p:cNvPr>
            <p:cNvCxnSpPr>
              <a:cxnSpLocks/>
              <a:stCxn id="81" idx="5"/>
              <a:endCxn id="83"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E82F6B-FACB-3D48-A604-58FDB1148D64}"/>
                </a:ext>
              </a:extLst>
            </p:cNvPr>
            <p:cNvCxnSpPr>
              <a:cxnSpLocks/>
              <a:stCxn id="82"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68E1EB-8D91-FC4B-A1CE-2E98F15D287D}"/>
                </a:ext>
              </a:extLst>
            </p:cNvPr>
            <p:cNvCxnSpPr>
              <a:cxnSpLocks/>
              <a:stCxn id="82" idx="6"/>
              <a:endCxn id="8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Freeform 86">
            <a:extLst>
              <a:ext uri="{FF2B5EF4-FFF2-40B4-BE49-F238E27FC236}">
                <a16:creationId xmlns:a16="http://schemas.microsoft.com/office/drawing/2014/main" id="{3E92E8E4-CFF7-7A4C-B78D-0ABF56B32796}"/>
              </a:ext>
            </a:extLst>
          </p:cNvPr>
          <p:cNvSpPr/>
          <p:nvPr/>
        </p:nvSpPr>
        <p:spPr>
          <a:xfrm>
            <a:off x="6592244" y="2287475"/>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Freeform 87">
            <a:extLst>
              <a:ext uri="{FF2B5EF4-FFF2-40B4-BE49-F238E27FC236}">
                <a16:creationId xmlns:a16="http://schemas.microsoft.com/office/drawing/2014/main" id="{335E482A-0C10-C44B-ABCD-DE0456C66BA4}"/>
              </a:ext>
            </a:extLst>
          </p:cNvPr>
          <p:cNvSpPr/>
          <p:nvPr/>
        </p:nvSpPr>
        <p:spPr>
          <a:xfrm>
            <a:off x="6773360" y="3199610"/>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6DA61F3C-ACEB-5C4F-AB27-4BF402F119D4}"/>
              </a:ext>
            </a:extLst>
          </p:cNvPr>
          <p:cNvSpPr/>
          <p:nvPr/>
        </p:nvSpPr>
        <p:spPr>
          <a:xfrm>
            <a:off x="6678120" y="4093090"/>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E8DE1320-48FB-D043-BD09-B91A2771A83A}"/>
              </a:ext>
            </a:extLst>
          </p:cNvPr>
          <p:cNvSpPr/>
          <p:nvPr/>
        </p:nvSpPr>
        <p:spPr>
          <a:xfrm>
            <a:off x="6084182" y="4322426"/>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F8A06064-8BF7-E14B-B66A-9428D3CA2FFA}"/>
              </a:ext>
            </a:extLst>
          </p:cNvPr>
          <p:cNvSpPr/>
          <p:nvPr/>
        </p:nvSpPr>
        <p:spPr>
          <a:xfrm>
            <a:off x="6063853" y="3248910"/>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197E4D9-4B30-A24B-859B-4E59B4E2EDDB}"/>
                  </a:ext>
                </a:extLst>
              </p:cNvPr>
              <p:cNvSpPr txBox="1"/>
              <p:nvPr/>
            </p:nvSpPr>
            <p:spPr>
              <a:xfrm>
                <a:off x="8542885" y="2455627"/>
                <a:ext cx="3057098" cy="859531"/>
              </a:xfrm>
              <a:prstGeom prst="rect">
                <a:avLst/>
              </a:prstGeom>
              <a:noFill/>
            </p:spPr>
            <p:txBody>
              <a:bodyPr wrap="square" rtlCol="0">
                <a:spAutoFit/>
              </a:bodyPr>
              <a:lstStyle/>
              <a:p>
                <a:r>
                  <a:rPr lang="en-US" sz="2400" dirty="0">
                    <a:solidFill>
                      <a:schemeClr val="accent5">
                        <a:lumMod val="75000"/>
                      </a:schemeClr>
                    </a:solidFill>
                  </a:rPr>
                  <a:t>Learn </a:t>
                </a:r>
                <a14:m>
                  <m:oMath xmlns:m="http://schemas.openxmlformats.org/officeDocument/2006/math">
                    <m:sSub>
                      <m:sSubPr>
                        <m:ctrlPr>
                          <a:rPr lang="en-US" sz="2400" b="0" i="1" smtClean="0">
                            <a:solidFill>
                              <a:schemeClr val="accent5">
                                <a:lumMod val="75000"/>
                              </a:schemeClr>
                            </a:solidFill>
                            <a:latin typeface="Cambria Math" panose="02040503050406030204" pitchFamily="18" charset="0"/>
                          </a:rPr>
                        </m:ctrlPr>
                      </m:sSubPr>
                      <m:e>
                        <m:r>
                          <a:rPr lang="en-US" sz="2400" b="0" i="1" smtClean="0">
                            <a:solidFill>
                              <a:schemeClr val="accent5">
                                <a:lumMod val="75000"/>
                              </a:schemeClr>
                            </a:solidFill>
                            <a:latin typeface="Cambria Math" panose="02040503050406030204" pitchFamily="18" charset="0"/>
                          </a:rPr>
                          <m:t>𝐴</m:t>
                        </m:r>
                      </m:e>
                      <m:sub>
                        <m:r>
                          <a:rPr lang="en-US" sz="2400" b="0" i="1" smtClean="0">
                            <a:solidFill>
                              <a:schemeClr val="accent5">
                                <a:lumMod val="75000"/>
                              </a:schemeClr>
                            </a:solidFill>
                            <a:latin typeface="Cambria Math" panose="02040503050406030204" pitchFamily="18" charset="0"/>
                          </a:rPr>
                          <m:t>𝑝</m:t>
                        </m:r>
                      </m:sub>
                    </m:sSub>
                  </m:oMath>
                </a14:m>
                <a:r>
                  <a:rPr lang="en-US" sz="2400" dirty="0">
                    <a:solidFill>
                      <a:schemeClr val="accent1"/>
                    </a:solidFill>
                  </a:rPr>
                  <a:t> using clustering methods</a:t>
                </a:r>
              </a:p>
            </p:txBody>
          </p:sp>
        </mc:Choice>
        <mc:Fallback xmlns="">
          <p:sp>
            <p:nvSpPr>
              <p:cNvPr id="92" name="TextBox 91">
                <a:extLst>
                  <a:ext uri="{FF2B5EF4-FFF2-40B4-BE49-F238E27FC236}">
                    <a16:creationId xmlns:a16="http://schemas.microsoft.com/office/drawing/2014/main" id="{0197E4D9-4B30-A24B-859B-4E59B4E2EDDB}"/>
                  </a:ext>
                </a:extLst>
              </p:cNvPr>
              <p:cNvSpPr txBox="1">
                <a:spLocks noRot="1" noChangeAspect="1" noMove="1" noResize="1" noEditPoints="1" noAdjustHandles="1" noChangeArrowheads="1" noChangeShapeType="1" noTextEdit="1"/>
              </p:cNvSpPr>
              <p:nvPr/>
            </p:nvSpPr>
            <p:spPr>
              <a:xfrm>
                <a:off x="8542885" y="2455627"/>
                <a:ext cx="3057098" cy="859531"/>
              </a:xfrm>
              <a:prstGeom prst="rect">
                <a:avLst/>
              </a:prstGeom>
              <a:blipFill>
                <a:blip r:embed="rId20"/>
                <a:stretch>
                  <a:fillRect l="-2905" t="-289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92D4DE2-4C94-0F48-ADF6-BE884CFAAFFC}"/>
                  </a:ext>
                </a:extLst>
              </p:cNvPr>
              <p:cNvSpPr txBox="1"/>
              <p:nvPr/>
            </p:nvSpPr>
            <p:spPr>
              <a:xfrm>
                <a:off x="8540065" y="3872349"/>
                <a:ext cx="3057098" cy="859531"/>
              </a:xfrm>
              <a:prstGeom prst="rect">
                <a:avLst/>
              </a:prstGeom>
              <a:noFill/>
            </p:spPr>
            <p:txBody>
              <a:bodyPr wrap="square" rtlCol="0">
                <a:spAutoFit/>
              </a:bodyPr>
              <a:lstStyle/>
              <a:p>
                <a:r>
                  <a:rPr lang="en-US" sz="2400" dirty="0">
                    <a:solidFill>
                      <a:schemeClr val="accent6">
                        <a:lumMod val="50000"/>
                      </a:schemeClr>
                    </a:solidFill>
                  </a:rPr>
                  <a:t>Focus on learning better </a:t>
                </a:r>
                <a14:m>
                  <m:oMath xmlns:m="http://schemas.openxmlformats.org/officeDocument/2006/math">
                    <m:sSub>
                      <m:sSubPr>
                        <m:ctrlPr>
                          <a:rPr lang="en-US" sz="2400" i="1">
                            <a:solidFill>
                              <a:schemeClr val="accent6">
                                <a:lumMod val="50000"/>
                              </a:schemeClr>
                            </a:solidFill>
                            <a:latin typeface="Cambria Math" panose="02040503050406030204" pitchFamily="18" charset="0"/>
                          </a:rPr>
                        </m:ctrlPr>
                      </m:sSubPr>
                      <m:e>
                        <m:r>
                          <a:rPr lang="en-US" sz="2400" b="0" i="1" smtClean="0">
                            <a:solidFill>
                              <a:schemeClr val="accent6">
                                <a:lumMod val="50000"/>
                              </a:schemeClr>
                            </a:solidFill>
                            <a:latin typeface="Cambria Math" panose="02040503050406030204" pitchFamily="18" charset="0"/>
                          </a:rPr>
                          <m:t>𝐻</m:t>
                        </m:r>
                      </m:e>
                      <m:sub>
                        <m:r>
                          <a:rPr lang="en-US" sz="2400" i="1">
                            <a:solidFill>
                              <a:schemeClr val="accent6">
                                <a:lumMod val="50000"/>
                              </a:schemeClr>
                            </a:solidFill>
                            <a:latin typeface="Cambria Math" panose="02040503050406030204" pitchFamily="18" charset="0"/>
                          </a:rPr>
                          <m:t>𝑝</m:t>
                        </m:r>
                      </m:sub>
                    </m:sSub>
                  </m:oMath>
                </a14:m>
                <a:r>
                  <a:rPr lang="en-US" sz="2400" dirty="0">
                    <a:solidFill>
                      <a:schemeClr val="accent6">
                        <a:lumMod val="50000"/>
                      </a:schemeClr>
                    </a:solidFill>
                  </a:rPr>
                  <a:t> </a:t>
                </a:r>
              </a:p>
            </p:txBody>
          </p:sp>
        </mc:Choice>
        <mc:Fallback xmlns="">
          <p:sp>
            <p:nvSpPr>
              <p:cNvPr id="93" name="TextBox 92">
                <a:extLst>
                  <a:ext uri="{FF2B5EF4-FFF2-40B4-BE49-F238E27FC236}">
                    <a16:creationId xmlns:a16="http://schemas.microsoft.com/office/drawing/2014/main" id="{992D4DE2-4C94-0F48-ADF6-BE884CFAAFFC}"/>
                  </a:ext>
                </a:extLst>
              </p:cNvPr>
              <p:cNvSpPr txBox="1">
                <a:spLocks noRot="1" noChangeAspect="1" noMove="1" noResize="1" noEditPoints="1" noAdjustHandles="1" noChangeArrowheads="1" noChangeShapeType="1" noTextEdit="1"/>
              </p:cNvSpPr>
              <p:nvPr/>
            </p:nvSpPr>
            <p:spPr>
              <a:xfrm>
                <a:off x="8540065" y="3872349"/>
                <a:ext cx="3057098" cy="859531"/>
              </a:xfrm>
              <a:prstGeom prst="rect">
                <a:avLst/>
              </a:prstGeom>
              <a:blipFill>
                <a:blip r:embed="rId21"/>
                <a:stretch>
                  <a:fillRect l="-3320" t="-5797" b="-11594"/>
                </a:stretch>
              </a:blipFill>
            </p:spPr>
            <p:txBody>
              <a:bodyPr/>
              <a:lstStyle/>
              <a:p>
                <a:r>
                  <a:rPr lang="en-US">
                    <a:noFill/>
                  </a:rPr>
                  <a:t> </a:t>
                </a:r>
              </a:p>
            </p:txBody>
          </p:sp>
        </mc:Fallback>
      </mc:AlternateContent>
    </p:spTree>
    <p:extLst>
      <p:ext uri="{BB962C8B-B14F-4D97-AF65-F5344CB8AC3E}">
        <p14:creationId xmlns:p14="http://schemas.microsoft.com/office/powerpoint/2010/main" val="27220710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126</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B1C816B-DD41-044A-8F7B-56656041BB4C}"/>
              </a:ext>
            </a:extLst>
          </p:cNvPr>
          <p:cNvGrpSpPr/>
          <p:nvPr/>
        </p:nvGrpSpPr>
        <p:grpSpPr>
          <a:xfrm>
            <a:off x="4975004" y="2380548"/>
            <a:ext cx="3586772" cy="2948851"/>
            <a:chOff x="2834964" y="1932007"/>
            <a:chExt cx="3586772" cy="2948851"/>
          </a:xfrm>
        </p:grpSpPr>
        <p:sp>
          <p:nvSpPr>
            <p:cNvPr id="39" name="Parallelogram 38">
              <a:extLst>
                <a:ext uri="{FF2B5EF4-FFF2-40B4-BE49-F238E27FC236}">
                  <a16:creationId xmlns:a16="http://schemas.microsoft.com/office/drawing/2014/main" id="{CB75CFCC-03F2-4946-AB5D-572B83FB2AD6}"/>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1A24533-A03A-E844-A579-853FC0C0252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4A6AD1-6BCC-D14B-9334-80A9EF108C4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182F0D-5FC0-214E-8177-54893180E78B}"/>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012B3A4-517D-B540-9DE8-6C194A9B83E5}"/>
                </a:ext>
              </a:extLst>
            </p:cNvPr>
            <p:cNvCxnSpPr>
              <a:stCxn id="41" idx="6"/>
              <a:endCxn id="40"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3FBA68-0E42-4B46-B883-310E284A4ADF}"/>
                </a:ext>
              </a:extLst>
            </p:cNvPr>
            <p:cNvCxnSpPr>
              <a:cxnSpLocks/>
              <a:stCxn id="42" idx="0"/>
              <a:endCxn id="40"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52D783-DE0A-1740-ACEC-5DDB2F4B4066}"/>
                </a:ext>
              </a:extLst>
            </p:cNvPr>
            <p:cNvCxnSpPr>
              <a:cxnSpLocks/>
              <a:stCxn id="41" idx="5"/>
              <a:endCxn id="42"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60BC17-7B8E-8E43-9E30-297017347559}"/>
                </a:ext>
              </a:extLst>
            </p:cNvPr>
            <p:cNvCxnSpPr>
              <a:cxnSpLocks/>
              <a:stCxn id="81" idx="7"/>
              <a:endCxn id="41"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37E572-484C-9F4E-AC68-41FC0FABE6C9}"/>
                </a:ext>
              </a:extLst>
            </p:cNvPr>
            <p:cNvCxnSpPr>
              <a:cxnSpLocks/>
              <a:stCxn id="54" idx="0"/>
              <a:endCxn id="42"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710DF-6BD1-5249-B2FA-3F03741A544E}"/>
                </a:ext>
              </a:extLst>
            </p:cNvPr>
            <p:cNvCxnSpPr>
              <a:cxnSpLocks/>
              <a:stCxn id="55" idx="1"/>
              <a:endCxn id="83"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592C14-10C8-1542-9AE1-0338EECE118F}"/>
                </a:ext>
              </a:extLst>
            </p:cNvPr>
            <p:cNvCxnSpPr>
              <a:cxnSpLocks/>
              <a:stCxn id="70" idx="7"/>
              <a:endCxn id="55"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28C8BE-B885-044F-B9F1-E4E639E0782B}"/>
                </a:ext>
              </a:extLst>
            </p:cNvPr>
            <p:cNvCxnSpPr>
              <a:cxnSpLocks/>
              <a:stCxn id="70" idx="6"/>
              <a:endCxn id="63"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C0CCE37-3270-FC45-BC7B-F8CFA9693608}"/>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617D524-C1D5-A646-8131-64EC6C45758F}"/>
                </a:ext>
              </a:extLst>
            </p:cNvPr>
            <p:cNvCxnSpPr>
              <a:cxnSpLocks/>
              <a:stCxn id="51" idx="1"/>
              <a:endCxn id="40"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80C989-B8E3-3D4F-B375-93D82EDA0CAF}"/>
                </a:ext>
              </a:extLst>
            </p:cNvPr>
            <p:cNvCxnSpPr>
              <a:cxnSpLocks/>
              <a:stCxn id="42" idx="6"/>
              <a:endCxn id="51"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4831453-CB7F-0547-A8D6-FD64BA1871F0}"/>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EBE2B39-5F21-5248-A99E-4B941F5778BF}"/>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C61688-583A-204B-A7AD-272AC66521D5}"/>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14FA623-587F-8D47-9542-EF980F49761C}"/>
                </a:ext>
              </a:extLst>
            </p:cNvPr>
            <p:cNvCxnSpPr>
              <a:cxnSpLocks/>
              <a:stCxn id="63" idx="6"/>
              <a:endCxn id="66"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2398BD-4B72-1A47-953A-3FF242518B3F}"/>
                </a:ext>
              </a:extLst>
            </p:cNvPr>
            <p:cNvCxnSpPr>
              <a:cxnSpLocks/>
              <a:stCxn id="64" idx="5"/>
              <a:endCxn id="66"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FBC70B-4E6F-254F-B9A7-5797A136485D}"/>
                </a:ext>
              </a:extLst>
            </p:cNvPr>
            <p:cNvCxnSpPr>
              <a:cxnSpLocks/>
              <a:stCxn id="65" idx="0"/>
              <a:endCxn id="63"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6BDBD9-BA51-3446-8B7B-EB3B49340A3C}"/>
                </a:ext>
              </a:extLst>
            </p:cNvPr>
            <p:cNvCxnSpPr>
              <a:cxnSpLocks/>
              <a:stCxn id="64" idx="5"/>
              <a:endCxn id="67"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1F90F9-B8D3-7D4A-BFB0-98A5E7683FF1}"/>
                </a:ext>
              </a:extLst>
            </p:cNvPr>
            <p:cNvCxnSpPr>
              <a:cxnSpLocks/>
              <a:stCxn id="65" idx="0"/>
              <a:endCxn id="64"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B4601E-BA7C-BF41-8259-AE5296090871}"/>
                </a:ext>
              </a:extLst>
            </p:cNvPr>
            <p:cNvCxnSpPr>
              <a:cxnSpLocks/>
              <a:stCxn id="63" idx="6"/>
              <a:endCxn id="67"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30DC97-3078-5C4D-B5CD-8F15AE2BB163}"/>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1DE54B9-1859-304A-AAC7-4F66D098E5C0}"/>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85408BBF-63E7-7B49-8DBE-1220D24AA133}"/>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F7A553CF-D63B-3D41-B408-242D21BD90B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4C518D-CCC6-0D4C-A4E3-82C75E286FCB}"/>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A20A5DAB-471F-9542-A040-57683715098F}"/>
                </a:ext>
              </a:extLst>
            </p:cNvPr>
            <p:cNvCxnSpPr>
              <a:cxnSpLocks/>
              <a:stCxn id="71" idx="6"/>
              <a:endCxn id="72"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956EA9-AC1D-4941-B7ED-0BCD504A8AC4}"/>
                </a:ext>
              </a:extLst>
            </p:cNvPr>
            <p:cNvCxnSpPr>
              <a:cxnSpLocks/>
              <a:stCxn id="73" idx="1"/>
              <a:endCxn id="71"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740C38E-4961-674B-B13F-CDA63E7D04D1}"/>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89A7926-B8A3-DF42-BDA5-4CAD478E424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D9760C0-5061-F443-90AB-BBBFD0F8C9B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756CB90-5BD9-DC41-96DD-229C50807520}"/>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77C3463-C4F2-9343-8E23-5B27D7B6E2CC}"/>
                </a:ext>
              </a:extLst>
            </p:cNvPr>
            <p:cNvCxnSpPr>
              <a:cxnSpLocks/>
              <a:stCxn id="71" idx="0"/>
              <a:endCxn id="70"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4733D6-C9B1-F849-BF7D-5AF87CAB1BD8}"/>
                </a:ext>
              </a:extLst>
            </p:cNvPr>
            <p:cNvCxnSpPr>
              <a:cxnSpLocks/>
              <a:stCxn id="73" idx="0"/>
              <a:endCxn id="70"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511B29-024C-4842-9409-482447328D35}"/>
                </a:ext>
              </a:extLst>
            </p:cNvPr>
            <p:cNvCxnSpPr>
              <a:cxnSpLocks/>
              <a:stCxn id="72" idx="1"/>
              <a:endCxn id="70"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DBB983-6259-CD41-AC9D-EB927202A0CD}"/>
                </a:ext>
              </a:extLst>
            </p:cNvPr>
            <p:cNvCxnSpPr>
              <a:cxnSpLocks/>
              <a:stCxn id="73" idx="6"/>
              <a:endCxn id="72"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7638AC7-0575-534A-A258-CC47DA477E02}"/>
                </a:ext>
              </a:extLst>
            </p:cNvPr>
            <p:cNvCxnSpPr>
              <a:cxnSpLocks/>
              <a:stCxn id="55" idx="1"/>
              <a:endCxn id="54"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F1B76E-4305-774C-B4C6-B0162DBC376A}"/>
                </a:ext>
              </a:extLst>
            </p:cNvPr>
            <p:cNvCxnSpPr>
              <a:cxnSpLocks/>
              <a:stCxn id="56" idx="1"/>
              <a:endCxn id="54"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86E832-CA11-2E45-A070-FA1E8261A02D}"/>
                </a:ext>
              </a:extLst>
            </p:cNvPr>
            <p:cNvCxnSpPr>
              <a:cxnSpLocks/>
              <a:stCxn id="55" idx="5"/>
              <a:endCxn id="56"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FCF7D0F-9CEF-C340-82A4-F7EA454F4636}"/>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476E014-CA69-C846-81D2-E14EDE3CE4E1}"/>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EF756DE-547C-D34D-A583-47BF7F8BBCDE}"/>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53CBF1ED-4414-E241-82F4-D25481A639E2}"/>
                </a:ext>
              </a:extLst>
            </p:cNvPr>
            <p:cNvCxnSpPr>
              <a:cxnSpLocks/>
              <a:stCxn id="81" idx="5"/>
              <a:endCxn id="83"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E82F6B-FACB-3D48-A604-58FDB1148D64}"/>
                </a:ext>
              </a:extLst>
            </p:cNvPr>
            <p:cNvCxnSpPr>
              <a:cxnSpLocks/>
              <a:stCxn id="82"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68E1EB-8D91-FC4B-A1CE-2E98F15D287D}"/>
                </a:ext>
              </a:extLst>
            </p:cNvPr>
            <p:cNvCxnSpPr>
              <a:cxnSpLocks/>
              <a:stCxn id="82" idx="6"/>
              <a:endCxn id="8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Freeform 86">
            <a:extLst>
              <a:ext uri="{FF2B5EF4-FFF2-40B4-BE49-F238E27FC236}">
                <a16:creationId xmlns:a16="http://schemas.microsoft.com/office/drawing/2014/main" id="{3E92E8E4-CFF7-7A4C-B78D-0ABF56B32796}"/>
              </a:ext>
            </a:extLst>
          </p:cNvPr>
          <p:cNvSpPr/>
          <p:nvPr/>
        </p:nvSpPr>
        <p:spPr>
          <a:xfrm>
            <a:off x="6592244" y="2287475"/>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Freeform 87">
            <a:extLst>
              <a:ext uri="{FF2B5EF4-FFF2-40B4-BE49-F238E27FC236}">
                <a16:creationId xmlns:a16="http://schemas.microsoft.com/office/drawing/2014/main" id="{335E482A-0C10-C44B-ABCD-DE0456C66BA4}"/>
              </a:ext>
            </a:extLst>
          </p:cNvPr>
          <p:cNvSpPr/>
          <p:nvPr/>
        </p:nvSpPr>
        <p:spPr>
          <a:xfrm>
            <a:off x="6773360" y="3199610"/>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6DA61F3C-ACEB-5C4F-AB27-4BF402F119D4}"/>
              </a:ext>
            </a:extLst>
          </p:cNvPr>
          <p:cNvSpPr/>
          <p:nvPr/>
        </p:nvSpPr>
        <p:spPr>
          <a:xfrm>
            <a:off x="6678120" y="4093090"/>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E8DE1320-48FB-D043-BD09-B91A2771A83A}"/>
              </a:ext>
            </a:extLst>
          </p:cNvPr>
          <p:cNvSpPr/>
          <p:nvPr/>
        </p:nvSpPr>
        <p:spPr>
          <a:xfrm>
            <a:off x="6084182" y="4322426"/>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F8A06064-8BF7-E14B-B66A-9428D3CA2FFA}"/>
              </a:ext>
            </a:extLst>
          </p:cNvPr>
          <p:cNvSpPr/>
          <p:nvPr/>
        </p:nvSpPr>
        <p:spPr>
          <a:xfrm>
            <a:off x="6063853" y="3248910"/>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197E4D9-4B30-A24B-859B-4E59B4E2EDDB}"/>
                  </a:ext>
                </a:extLst>
              </p:cNvPr>
              <p:cNvSpPr txBox="1"/>
              <p:nvPr/>
            </p:nvSpPr>
            <p:spPr>
              <a:xfrm>
                <a:off x="8542885" y="2455627"/>
                <a:ext cx="3057098" cy="859531"/>
              </a:xfrm>
              <a:prstGeom prst="rect">
                <a:avLst/>
              </a:prstGeom>
              <a:noFill/>
            </p:spPr>
            <p:txBody>
              <a:bodyPr wrap="square" rtlCol="0">
                <a:spAutoFit/>
              </a:bodyPr>
              <a:lstStyle/>
              <a:p>
                <a:r>
                  <a:rPr lang="en-US" sz="2400" dirty="0">
                    <a:solidFill>
                      <a:schemeClr val="accent5">
                        <a:lumMod val="75000"/>
                      </a:schemeClr>
                    </a:solidFill>
                  </a:rPr>
                  <a:t>Learn </a:t>
                </a:r>
                <a14:m>
                  <m:oMath xmlns:m="http://schemas.openxmlformats.org/officeDocument/2006/math">
                    <m:sSub>
                      <m:sSubPr>
                        <m:ctrlPr>
                          <a:rPr lang="en-US" sz="2400" b="0" i="1" smtClean="0">
                            <a:solidFill>
                              <a:schemeClr val="accent5">
                                <a:lumMod val="75000"/>
                              </a:schemeClr>
                            </a:solidFill>
                            <a:latin typeface="Cambria Math" panose="02040503050406030204" pitchFamily="18" charset="0"/>
                          </a:rPr>
                        </m:ctrlPr>
                      </m:sSubPr>
                      <m:e>
                        <m:r>
                          <a:rPr lang="en-US" sz="2400" b="0" i="1" smtClean="0">
                            <a:solidFill>
                              <a:schemeClr val="accent5">
                                <a:lumMod val="75000"/>
                              </a:schemeClr>
                            </a:solidFill>
                            <a:latin typeface="Cambria Math" panose="02040503050406030204" pitchFamily="18" charset="0"/>
                          </a:rPr>
                          <m:t>𝐴</m:t>
                        </m:r>
                      </m:e>
                      <m:sub>
                        <m:r>
                          <a:rPr lang="en-US" sz="2400" b="0" i="1" smtClean="0">
                            <a:solidFill>
                              <a:schemeClr val="accent5">
                                <a:lumMod val="75000"/>
                              </a:schemeClr>
                            </a:solidFill>
                            <a:latin typeface="Cambria Math" panose="02040503050406030204" pitchFamily="18" charset="0"/>
                          </a:rPr>
                          <m:t>𝑝</m:t>
                        </m:r>
                      </m:sub>
                    </m:sSub>
                  </m:oMath>
                </a14:m>
                <a:r>
                  <a:rPr lang="en-US" sz="2400" dirty="0">
                    <a:solidFill>
                      <a:schemeClr val="accent1"/>
                    </a:solidFill>
                  </a:rPr>
                  <a:t> using clustering methods</a:t>
                </a:r>
              </a:p>
            </p:txBody>
          </p:sp>
        </mc:Choice>
        <mc:Fallback xmlns="">
          <p:sp>
            <p:nvSpPr>
              <p:cNvPr id="92" name="TextBox 91">
                <a:extLst>
                  <a:ext uri="{FF2B5EF4-FFF2-40B4-BE49-F238E27FC236}">
                    <a16:creationId xmlns:a16="http://schemas.microsoft.com/office/drawing/2014/main" id="{0197E4D9-4B30-A24B-859B-4E59B4E2EDDB}"/>
                  </a:ext>
                </a:extLst>
              </p:cNvPr>
              <p:cNvSpPr txBox="1">
                <a:spLocks noRot="1" noChangeAspect="1" noMove="1" noResize="1" noEditPoints="1" noAdjustHandles="1" noChangeArrowheads="1" noChangeShapeType="1" noTextEdit="1"/>
              </p:cNvSpPr>
              <p:nvPr/>
            </p:nvSpPr>
            <p:spPr>
              <a:xfrm>
                <a:off x="8542885" y="2455627"/>
                <a:ext cx="3057098" cy="859531"/>
              </a:xfrm>
              <a:prstGeom prst="rect">
                <a:avLst/>
              </a:prstGeom>
              <a:blipFill>
                <a:blip r:embed="rId20"/>
                <a:stretch>
                  <a:fillRect l="-2905" t="-289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92D4DE2-4C94-0F48-ADF6-BE884CFAAFFC}"/>
                  </a:ext>
                </a:extLst>
              </p:cNvPr>
              <p:cNvSpPr txBox="1"/>
              <p:nvPr/>
            </p:nvSpPr>
            <p:spPr>
              <a:xfrm>
                <a:off x="8540065" y="3872349"/>
                <a:ext cx="3057098" cy="859531"/>
              </a:xfrm>
              <a:prstGeom prst="rect">
                <a:avLst/>
              </a:prstGeom>
              <a:noFill/>
            </p:spPr>
            <p:txBody>
              <a:bodyPr wrap="square" rtlCol="0">
                <a:spAutoFit/>
              </a:bodyPr>
              <a:lstStyle/>
              <a:p>
                <a:r>
                  <a:rPr lang="en-US" sz="2400" dirty="0">
                    <a:solidFill>
                      <a:schemeClr val="accent6">
                        <a:lumMod val="50000"/>
                      </a:schemeClr>
                    </a:solidFill>
                  </a:rPr>
                  <a:t>Focus on learning better </a:t>
                </a:r>
                <a14:m>
                  <m:oMath xmlns:m="http://schemas.openxmlformats.org/officeDocument/2006/math">
                    <m:sSub>
                      <m:sSubPr>
                        <m:ctrlPr>
                          <a:rPr lang="en-US" sz="2400" i="1">
                            <a:solidFill>
                              <a:schemeClr val="accent6">
                                <a:lumMod val="50000"/>
                              </a:schemeClr>
                            </a:solidFill>
                            <a:latin typeface="Cambria Math" panose="02040503050406030204" pitchFamily="18" charset="0"/>
                          </a:rPr>
                        </m:ctrlPr>
                      </m:sSubPr>
                      <m:e>
                        <m:r>
                          <a:rPr lang="en-US" sz="2400" b="0" i="1" smtClean="0">
                            <a:solidFill>
                              <a:schemeClr val="accent6">
                                <a:lumMod val="50000"/>
                              </a:schemeClr>
                            </a:solidFill>
                            <a:latin typeface="Cambria Math" panose="02040503050406030204" pitchFamily="18" charset="0"/>
                          </a:rPr>
                          <m:t>𝐻</m:t>
                        </m:r>
                      </m:e>
                      <m:sub>
                        <m:r>
                          <a:rPr lang="en-US" sz="2400" i="1">
                            <a:solidFill>
                              <a:schemeClr val="accent6">
                                <a:lumMod val="50000"/>
                              </a:schemeClr>
                            </a:solidFill>
                            <a:latin typeface="Cambria Math" panose="02040503050406030204" pitchFamily="18" charset="0"/>
                          </a:rPr>
                          <m:t>𝑝</m:t>
                        </m:r>
                      </m:sub>
                    </m:sSub>
                  </m:oMath>
                </a14:m>
                <a:r>
                  <a:rPr lang="en-US" sz="2400" dirty="0">
                    <a:solidFill>
                      <a:schemeClr val="accent6">
                        <a:lumMod val="50000"/>
                      </a:schemeClr>
                    </a:solidFill>
                  </a:rPr>
                  <a:t> </a:t>
                </a:r>
              </a:p>
            </p:txBody>
          </p:sp>
        </mc:Choice>
        <mc:Fallback xmlns="">
          <p:sp>
            <p:nvSpPr>
              <p:cNvPr id="93" name="TextBox 92">
                <a:extLst>
                  <a:ext uri="{FF2B5EF4-FFF2-40B4-BE49-F238E27FC236}">
                    <a16:creationId xmlns:a16="http://schemas.microsoft.com/office/drawing/2014/main" id="{992D4DE2-4C94-0F48-ADF6-BE884CFAAFFC}"/>
                  </a:ext>
                </a:extLst>
              </p:cNvPr>
              <p:cNvSpPr txBox="1">
                <a:spLocks noRot="1" noChangeAspect="1" noMove="1" noResize="1" noEditPoints="1" noAdjustHandles="1" noChangeArrowheads="1" noChangeShapeType="1" noTextEdit="1"/>
              </p:cNvSpPr>
              <p:nvPr/>
            </p:nvSpPr>
            <p:spPr>
              <a:xfrm>
                <a:off x="8540065" y="3872349"/>
                <a:ext cx="3057098" cy="859531"/>
              </a:xfrm>
              <a:prstGeom prst="rect">
                <a:avLst/>
              </a:prstGeom>
              <a:blipFill>
                <a:blip r:embed="rId21"/>
                <a:stretch>
                  <a:fillRect l="-3320" t="-5797" b="-11594"/>
                </a:stretch>
              </a:blipFill>
            </p:spPr>
            <p:txBody>
              <a:bodyPr/>
              <a:lstStyle/>
              <a:p>
                <a:r>
                  <a:rPr lang="en-US">
                    <a:noFill/>
                  </a:rPr>
                  <a:t> </a:t>
                </a:r>
              </a:p>
            </p:txBody>
          </p:sp>
        </mc:Fallback>
      </mc:AlternateContent>
      <p:sp>
        <p:nvSpPr>
          <p:cNvPr id="94" name="TextBox 93">
            <a:extLst>
              <a:ext uri="{FF2B5EF4-FFF2-40B4-BE49-F238E27FC236}">
                <a16:creationId xmlns:a16="http://schemas.microsoft.com/office/drawing/2014/main" id="{C3A45C9C-090D-984E-AA16-99512710FEF2}"/>
              </a:ext>
            </a:extLst>
          </p:cNvPr>
          <p:cNvSpPr txBox="1"/>
          <p:nvPr/>
        </p:nvSpPr>
        <p:spPr>
          <a:xfrm>
            <a:off x="8540065" y="4981963"/>
            <a:ext cx="3057098" cy="830997"/>
          </a:xfrm>
          <a:prstGeom prst="rect">
            <a:avLst/>
          </a:prstGeom>
          <a:noFill/>
        </p:spPr>
        <p:txBody>
          <a:bodyPr wrap="square" rtlCol="0">
            <a:spAutoFit/>
          </a:bodyPr>
          <a:lstStyle/>
          <a:p>
            <a:r>
              <a:rPr lang="en-US" sz="2400" dirty="0">
                <a:solidFill>
                  <a:schemeClr val="accent6">
                    <a:lumMod val="50000"/>
                  </a:schemeClr>
                </a:solidFill>
              </a:rPr>
              <a:t>Capture both feature and graph structure</a:t>
            </a:r>
          </a:p>
        </p:txBody>
      </p:sp>
    </p:spTree>
    <p:extLst>
      <p:ext uri="{BB962C8B-B14F-4D97-AF65-F5344CB8AC3E}">
        <p14:creationId xmlns:p14="http://schemas.microsoft.com/office/powerpoint/2010/main" val="41503486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127</a:t>
            </a:fld>
            <a:endParaRPr lang="en-US" dirty="0"/>
          </a:p>
        </p:txBody>
      </p:sp>
      <p:pic>
        <p:nvPicPr>
          <p:cNvPr id="5" name="Picture 4">
            <a:extLst>
              <a:ext uri="{FF2B5EF4-FFF2-40B4-BE49-F238E27FC236}">
                <a16:creationId xmlns:a16="http://schemas.microsoft.com/office/drawing/2014/main" id="{387F8D1D-1B48-EE45-94BD-92E3988751C7}"/>
              </a:ext>
            </a:extLst>
          </p:cNvPr>
          <p:cNvPicPr>
            <a:picLocks noChangeAspect="1"/>
          </p:cNvPicPr>
          <p:nvPr/>
        </p:nvPicPr>
        <p:blipFill>
          <a:blip r:embed="rId2"/>
          <a:stretch>
            <a:fillRect/>
          </a:stretch>
        </p:blipFill>
        <p:spPr>
          <a:xfrm>
            <a:off x="1488056" y="2247161"/>
            <a:ext cx="1710393" cy="13759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93051A-A271-D040-AEFC-7BE891E29DDD}"/>
                  </a:ext>
                </a:extLst>
              </p:cNvPr>
              <p:cNvSpPr txBox="1"/>
              <p:nvPr/>
            </p:nvSpPr>
            <p:spPr>
              <a:xfrm>
                <a:off x="1359856" y="3758712"/>
                <a:ext cx="2412762" cy="369332"/>
              </a:xfrm>
              <a:prstGeom prst="rect">
                <a:avLst/>
              </a:prstGeom>
              <a:noFill/>
            </p:spPr>
            <p:txBody>
              <a:bodyPr wrap="square" rtlCol="0">
                <a:spAutoFit/>
              </a:bodyPr>
              <a:lstStyle/>
              <a:p>
                <a:r>
                  <a:rPr lang="en-US" dirty="0"/>
                  <a:t>Spatial domain: </a:t>
                </a:r>
                <a14:m>
                  <m:oMath xmlns:m="http://schemas.openxmlformats.org/officeDocument/2006/math">
                    <m:r>
                      <a:rPr lang="en-US" b="1" i="1" smtClean="0">
                        <a:latin typeface="Cambria Math" panose="02040503050406030204" pitchFamily="18" charset="0"/>
                      </a:rPr>
                      <m:t>𝒇</m:t>
                    </m:r>
                  </m:oMath>
                </a14:m>
                <a:endParaRPr lang="en-US" b="1" dirty="0"/>
              </a:p>
            </p:txBody>
          </p:sp>
        </mc:Choice>
        <mc:Fallback xmlns="">
          <p:sp>
            <p:nvSpPr>
              <p:cNvPr id="6" name="TextBox 5">
                <a:extLst>
                  <a:ext uri="{FF2B5EF4-FFF2-40B4-BE49-F238E27FC236}">
                    <a16:creationId xmlns:a16="http://schemas.microsoft.com/office/drawing/2014/main" id="{2093051A-A271-D040-AEFC-7BE891E29DDD}"/>
                  </a:ext>
                </a:extLst>
              </p:cNvPr>
              <p:cNvSpPr txBox="1">
                <a:spLocks noRot="1" noChangeAspect="1" noMove="1" noResize="1" noEditPoints="1" noAdjustHandles="1" noChangeArrowheads="1" noChangeShapeType="1" noTextEdit="1"/>
              </p:cNvSpPr>
              <p:nvPr/>
            </p:nvSpPr>
            <p:spPr>
              <a:xfrm>
                <a:off x="1359856" y="3758712"/>
                <a:ext cx="2412762" cy="369332"/>
              </a:xfrm>
              <a:prstGeom prst="rect">
                <a:avLst/>
              </a:prstGeom>
              <a:blipFill>
                <a:blip r:embed="rId3"/>
                <a:stretch>
                  <a:fillRect l="-1571" t="-6667" b="-23333"/>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462B5669-6A60-184F-AF44-3F5F8241B6C3}"/>
              </a:ext>
            </a:extLst>
          </p:cNvPr>
          <p:cNvSpPr/>
          <p:nvPr/>
        </p:nvSpPr>
        <p:spPr>
          <a:xfrm>
            <a:off x="4213059" y="2772045"/>
            <a:ext cx="2998623" cy="5463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81C29D-BA64-2948-85B6-705160491D65}"/>
                  </a:ext>
                </a:extLst>
              </p:cNvPr>
              <p:cNvSpPr txBox="1"/>
              <p:nvPr/>
            </p:nvSpPr>
            <p:spPr>
              <a:xfrm>
                <a:off x="5259791" y="2479464"/>
                <a:ext cx="90698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𝒇</m:t>
                          </m:r>
                        </m:e>
                      </m:ac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𝑼</m:t>
                          </m:r>
                        </m:e>
                        <m:sup>
                          <m:r>
                            <a:rPr lang="en-US" b="0" i="1" smtClean="0">
                              <a:latin typeface="Cambria Math" panose="02040503050406030204" pitchFamily="18" charset="0"/>
                            </a:rPr>
                            <m:t>𝑇</m:t>
                          </m:r>
                        </m:sup>
                      </m:sSup>
                      <m:r>
                        <a:rPr lang="en-US" b="1" i="1" smtClean="0">
                          <a:latin typeface="Cambria Math" panose="02040503050406030204" pitchFamily="18" charset="0"/>
                        </a:rPr>
                        <m:t>𝒇</m:t>
                      </m:r>
                    </m:oMath>
                  </m:oMathPara>
                </a14:m>
                <a:endParaRPr lang="en-US" b="1" dirty="0"/>
              </a:p>
            </p:txBody>
          </p:sp>
        </mc:Choice>
        <mc:Fallback xmlns="">
          <p:sp>
            <p:nvSpPr>
              <p:cNvPr id="8" name="TextBox 7">
                <a:extLst>
                  <a:ext uri="{FF2B5EF4-FFF2-40B4-BE49-F238E27FC236}">
                    <a16:creationId xmlns:a16="http://schemas.microsoft.com/office/drawing/2014/main" id="{D481C29D-BA64-2948-85B6-705160491D65}"/>
                  </a:ext>
                </a:extLst>
              </p:cNvPr>
              <p:cNvSpPr txBox="1">
                <a:spLocks noRot="1" noChangeAspect="1" noMove="1" noResize="1" noEditPoints="1" noAdjustHandles="1" noChangeArrowheads="1" noChangeShapeType="1" noTextEdit="1"/>
              </p:cNvSpPr>
              <p:nvPr/>
            </p:nvSpPr>
            <p:spPr>
              <a:xfrm>
                <a:off x="5259791" y="2479464"/>
                <a:ext cx="906980" cy="292581"/>
              </a:xfrm>
              <a:prstGeom prst="rect">
                <a:avLst/>
              </a:prstGeom>
              <a:blipFill>
                <a:blip r:embed="rId4"/>
                <a:stretch>
                  <a:fillRect l="-6849" t="-16667" r="-684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EA2ECF-C1CD-3241-B6F3-D42B988A83F8}"/>
                  </a:ext>
                </a:extLst>
              </p:cNvPr>
              <p:cNvSpPr txBox="1"/>
              <p:nvPr/>
            </p:nvSpPr>
            <p:spPr>
              <a:xfrm>
                <a:off x="4739950" y="3318385"/>
                <a:ext cx="2122697" cy="369332"/>
              </a:xfrm>
              <a:prstGeom prst="rect">
                <a:avLst/>
              </a:prstGeom>
              <a:noFill/>
            </p:spPr>
            <p:txBody>
              <a:bodyPr wrap="none" rtlCol="0">
                <a:spAutoFit/>
              </a:bodyPr>
              <a:lstStyle/>
              <a:p>
                <a:r>
                  <a:rPr lang="en-US" dirty="0"/>
                  <a:t>Decompose signal </a:t>
                </a:r>
                <a14:m>
                  <m:oMath xmlns:m="http://schemas.openxmlformats.org/officeDocument/2006/math">
                    <m:r>
                      <a:rPr lang="en-US" b="0" i="1" smtClean="0">
                        <a:latin typeface="Cambria Math" panose="02040503050406030204" pitchFamily="18" charset="0"/>
                      </a:rPr>
                      <m:t>𝑓</m:t>
                    </m:r>
                  </m:oMath>
                </a14:m>
                <a:r>
                  <a:rPr lang="en-US" dirty="0"/>
                  <a:t> </a:t>
                </a:r>
              </a:p>
            </p:txBody>
          </p:sp>
        </mc:Choice>
        <mc:Fallback xmlns="">
          <p:sp>
            <p:nvSpPr>
              <p:cNvPr id="9" name="TextBox 8">
                <a:extLst>
                  <a:ext uri="{FF2B5EF4-FFF2-40B4-BE49-F238E27FC236}">
                    <a16:creationId xmlns:a16="http://schemas.microsoft.com/office/drawing/2014/main" id="{29EA2ECF-C1CD-3241-B6F3-D42B988A83F8}"/>
                  </a:ext>
                </a:extLst>
              </p:cNvPr>
              <p:cNvSpPr txBox="1">
                <a:spLocks noRot="1" noChangeAspect="1" noMove="1" noResize="1" noEditPoints="1" noAdjustHandles="1" noChangeArrowheads="1" noChangeShapeType="1" noTextEdit="1"/>
              </p:cNvSpPr>
              <p:nvPr/>
            </p:nvSpPr>
            <p:spPr>
              <a:xfrm>
                <a:off x="4739950" y="3318385"/>
                <a:ext cx="2122697" cy="369332"/>
              </a:xfrm>
              <a:prstGeom prst="rect">
                <a:avLst/>
              </a:prstGeom>
              <a:blipFill>
                <a:blip r:embed="rId5"/>
                <a:stretch>
                  <a:fillRect l="-1786" t="-3333" b="-26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BC03BD7-2E1B-A74F-9C85-BC5AABA4F2EF}"/>
              </a:ext>
            </a:extLst>
          </p:cNvPr>
          <p:cNvPicPr>
            <a:picLocks noChangeAspect="1"/>
          </p:cNvPicPr>
          <p:nvPr/>
        </p:nvPicPr>
        <p:blipFill>
          <a:blip r:embed="rId6"/>
          <a:stretch>
            <a:fillRect/>
          </a:stretch>
        </p:blipFill>
        <p:spPr>
          <a:xfrm>
            <a:off x="8472070" y="2247161"/>
            <a:ext cx="1683140" cy="13759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17F9468-0F90-914A-8D8F-ED3FAB71104E}"/>
                  </a:ext>
                </a:extLst>
              </p:cNvPr>
              <p:cNvSpPr txBox="1"/>
              <p:nvPr/>
            </p:nvSpPr>
            <p:spPr>
              <a:xfrm>
                <a:off x="8337251" y="3764553"/>
                <a:ext cx="1952779" cy="384785"/>
              </a:xfrm>
              <a:prstGeom prst="rect">
                <a:avLst/>
              </a:prstGeom>
              <a:noFill/>
            </p:spPr>
            <p:txBody>
              <a:bodyPr wrap="none" rtlCol="0">
                <a:spAutoFit/>
              </a:bodyPr>
              <a:lstStyle/>
              <a:p>
                <a:r>
                  <a:rPr lang="en-US" dirty="0"/>
                  <a:t>Spectral domain: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a14:m>
                <a:endParaRPr lang="en-US" b="1" dirty="0"/>
              </a:p>
            </p:txBody>
          </p:sp>
        </mc:Choice>
        <mc:Fallback xmlns="">
          <p:sp>
            <p:nvSpPr>
              <p:cNvPr id="11" name="TextBox 10">
                <a:extLst>
                  <a:ext uri="{FF2B5EF4-FFF2-40B4-BE49-F238E27FC236}">
                    <a16:creationId xmlns:a16="http://schemas.microsoft.com/office/drawing/2014/main" id="{E17F9468-0F90-914A-8D8F-ED3FAB71104E}"/>
                  </a:ext>
                </a:extLst>
              </p:cNvPr>
              <p:cNvSpPr txBox="1">
                <a:spLocks noRot="1" noChangeAspect="1" noMove="1" noResize="1" noEditPoints="1" noAdjustHandles="1" noChangeArrowheads="1" noChangeShapeType="1" noTextEdit="1"/>
              </p:cNvSpPr>
              <p:nvPr/>
            </p:nvSpPr>
            <p:spPr>
              <a:xfrm>
                <a:off x="8337251" y="3764553"/>
                <a:ext cx="1952779" cy="384785"/>
              </a:xfrm>
              <a:prstGeom prst="rect">
                <a:avLst/>
              </a:prstGeom>
              <a:blipFill>
                <a:blip r:embed="rId7"/>
                <a:stretch>
                  <a:fillRect l="-1935" t="-3125" b="-2187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chemeClr val="accent1"/>
              </a:solidFill>
            </a:endParaRPr>
          </a:p>
        </p:txBody>
      </p:sp>
      <p:pic>
        <p:nvPicPr>
          <p:cNvPr id="13" name="Picture 12">
            <a:extLst>
              <a:ext uri="{FF2B5EF4-FFF2-40B4-BE49-F238E27FC236}">
                <a16:creationId xmlns:a16="http://schemas.microsoft.com/office/drawing/2014/main" id="{040DD737-83C9-C745-B73D-4D51D06FEFDE}"/>
              </a:ext>
            </a:extLst>
          </p:cNvPr>
          <p:cNvPicPr>
            <a:picLocks noChangeAspect="1"/>
          </p:cNvPicPr>
          <p:nvPr/>
        </p:nvPicPr>
        <p:blipFill>
          <a:blip r:embed="rId8"/>
          <a:stretch>
            <a:fillRect/>
          </a:stretch>
        </p:blipFill>
        <p:spPr>
          <a:xfrm>
            <a:off x="2701266" y="4952858"/>
            <a:ext cx="6375400" cy="533400"/>
          </a:xfrm>
          <a:prstGeom prst="rect">
            <a:avLst/>
          </a:prstGeom>
        </p:spPr>
      </p:pic>
    </p:spTree>
    <p:extLst>
      <p:ext uri="{BB962C8B-B14F-4D97-AF65-F5344CB8AC3E}">
        <p14:creationId xmlns:p14="http://schemas.microsoft.com/office/powerpoint/2010/main" val="7472149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128</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9236759" cy="523220"/>
          </a:xfrm>
          <a:prstGeom prst="rect">
            <a:avLst/>
          </a:prstGeom>
          <a:noFill/>
        </p:spPr>
        <p:txBody>
          <a:bodyPr wrap="none" rtlCol="0">
            <a:spAutoFit/>
          </a:bodyPr>
          <a:lstStyle/>
          <a:p>
            <a:r>
              <a:rPr lang="en-US" sz="2800" dirty="0">
                <a:solidFill>
                  <a:schemeClr val="accent5">
                    <a:lumMod val="75000"/>
                  </a:schemeClr>
                </a:solidFill>
              </a:rPr>
              <a:t>Do we need all the coefficients to reconstruct a “good” signal?</a:t>
            </a:r>
            <a:endParaRPr lang="en-US" sz="28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3391548" y="2221997"/>
            <a:ext cx="1603008" cy="1550622"/>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3836493" y="4472801"/>
            <a:ext cx="5244247" cy="1831895"/>
          </a:xfrm>
          <a:prstGeom prst="rect">
            <a:avLst/>
          </a:prstGeom>
        </p:spPr>
      </p:pic>
    </p:spTree>
    <p:extLst>
      <p:ext uri="{BB962C8B-B14F-4D97-AF65-F5344CB8AC3E}">
        <p14:creationId xmlns:p14="http://schemas.microsoft.com/office/powerpoint/2010/main" val="8871689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129</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9236759" cy="523220"/>
          </a:xfrm>
          <a:prstGeom prst="rect">
            <a:avLst/>
          </a:prstGeom>
          <a:noFill/>
        </p:spPr>
        <p:txBody>
          <a:bodyPr wrap="none" rtlCol="0">
            <a:spAutoFit/>
          </a:bodyPr>
          <a:lstStyle/>
          <a:p>
            <a:r>
              <a:rPr lang="en-US" sz="2800" dirty="0">
                <a:solidFill>
                  <a:schemeClr val="accent5">
                    <a:lumMod val="75000"/>
                  </a:schemeClr>
                </a:solidFill>
              </a:rPr>
              <a:t>Do we need all the coefficients to reconstruct a “good” signal?</a:t>
            </a:r>
            <a:endParaRPr lang="en-US" sz="28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3391548" y="2221997"/>
            <a:ext cx="1603008" cy="1550622"/>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3836493" y="4472801"/>
            <a:ext cx="5244247" cy="1831895"/>
          </a:xfrm>
          <a:prstGeom prst="rect">
            <a:avLst/>
          </a:prstGeom>
        </p:spPr>
      </p:pic>
      <p:sp>
        <p:nvSpPr>
          <p:cNvPr id="18" name="Rectangle 17">
            <a:extLst>
              <a:ext uri="{FF2B5EF4-FFF2-40B4-BE49-F238E27FC236}">
                <a16:creationId xmlns:a16="http://schemas.microsoft.com/office/drawing/2014/main" id="{06C017C7-42B1-9F40-8442-F6040DB9BB6F}"/>
              </a:ext>
            </a:extLst>
          </p:cNvPr>
          <p:cNvSpPr/>
          <p:nvPr/>
        </p:nvSpPr>
        <p:spPr>
          <a:xfrm>
            <a:off x="5143199" y="4792907"/>
            <a:ext cx="3711816" cy="1142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982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13</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10"/>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11"/>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12"/>
          <a:stretch>
            <a:fillRect/>
          </a:stretch>
        </p:blipFill>
        <p:spPr>
          <a:xfrm>
            <a:off x="1248236" y="4812298"/>
            <a:ext cx="3032629" cy="423423"/>
          </a:xfrm>
          <a:prstGeom prst="rect">
            <a:avLst/>
          </a:prstGeom>
        </p:spPr>
      </p:pic>
    </p:spTree>
    <p:extLst>
      <p:ext uri="{BB962C8B-B14F-4D97-AF65-F5344CB8AC3E}">
        <p14:creationId xmlns:p14="http://schemas.microsoft.com/office/powerpoint/2010/main" val="13431584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130</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9236759" cy="523220"/>
          </a:xfrm>
          <a:prstGeom prst="rect">
            <a:avLst/>
          </a:prstGeom>
          <a:noFill/>
        </p:spPr>
        <p:txBody>
          <a:bodyPr wrap="none" rtlCol="0">
            <a:spAutoFit/>
          </a:bodyPr>
          <a:lstStyle/>
          <a:p>
            <a:r>
              <a:rPr lang="en-US" sz="2800" dirty="0">
                <a:solidFill>
                  <a:schemeClr val="accent5">
                    <a:lumMod val="75000"/>
                  </a:schemeClr>
                </a:solidFill>
              </a:rPr>
              <a:t>Do we need all the coefficients to reconstruct a “good” signal?</a:t>
            </a:r>
            <a:endParaRPr lang="en-US" sz="28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3391548" y="2221997"/>
            <a:ext cx="1603008" cy="1550622"/>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3836493" y="4472801"/>
            <a:ext cx="5244247" cy="1831895"/>
          </a:xfrm>
          <a:prstGeom prst="rect">
            <a:avLst/>
          </a:prstGeom>
        </p:spPr>
      </p:pic>
      <p:pic>
        <p:nvPicPr>
          <p:cNvPr id="16" name="Picture 15">
            <a:extLst>
              <a:ext uri="{FF2B5EF4-FFF2-40B4-BE49-F238E27FC236}">
                <a16:creationId xmlns:a16="http://schemas.microsoft.com/office/drawing/2014/main" id="{36D85560-AE8D-AE49-9B7D-1814021CF265}"/>
              </a:ext>
            </a:extLst>
          </p:cNvPr>
          <p:cNvPicPr>
            <a:picLocks noChangeAspect="1"/>
          </p:cNvPicPr>
          <p:nvPr/>
        </p:nvPicPr>
        <p:blipFill>
          <a:blip r:embed="rId4"/>
          <a:stretch>
            <a:fillRect/>
          </a:stretch>
        </p:blipFill>
        <p:spPr>
          <a:xfrm>
            <a:off x="7402669" y="2221997"/>
            <a:ext cx="1678071" cy="1550622"/>
          </a:xfrm>
          <a:prstGeom prst="rect">
            <a:avLst/>
          </a:prstGeom>
        </p:spPr>
      </p:pic>
      <p:sp>
        <p:nvSpPr>
          <p:cNvPr id="17" name="Right Arrow 16">
            <a:extLst>
              <a:ext uri="{FF2B5EF4-FFF2-40B4-BE49-F238E27FC236}">
                <a16:creationId xmlns:a16="http://schemas.microsoft.com/office/drawing/2014/main" id="{9487CD15-9BE5-C946-800C-967467C613BF}"/>
              </a:ext>
            </a:extLst>
          </p:cNvPr>
          <p:cNvSpPr/>
          <p:nvPr/>
        </p:nvSpPr>
        <p:spPr>
          <a:xfrm>
            <a:off x="5842625" y="2811570"/>
            <a:ext cx="711974" cy="371475"/>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017C7-42B1-9F40-8442-F6040DB9BB6F}"/>
              </a:ext>
            </a:extLst>
          </p:cNvPr>
          <p:cNvSpPr/>
          <p:nvPr/>
        </p:nvSpPr>
        <p:spPr>
          <a:xfrm>
            <a:off x="5143199" y="4792907"/>
            <a:ext cx="3711816" cy="1142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7187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131</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Tree>
    <p:extLst>
      <p:ext uri="{BB962C8B-B14F-4D97-AF65-F5344CB8AC3E}">
        <p14:creationId xmlns:p14="http://schemas.microsoft.com/office/powerpoint/2010/main" val="10642877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132</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2F37A803-E894-A143-8BF0-5E35E33108B4}"/>
              </a:ext>
            </a:extLst>
          </p:cNvPr>
          <p:cNvSpPr/>
          <p:nvPr/>
        </p:nvSpPr>
        <p:spPr>
          <a:xfrm rot="3074358">
            <a:off x="4602805" y="3013856"/>
            <a:ext cx="1363863"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
        <p:nvSpPr>
          <p:cNvPr id="101" name="Rectangle 100">
            <a:extLst>
              <a:ext uri="{FF2B5EF4-FFF2-40B4-BE49-F238E27FC236}">
                <a16:creationId xmlns:a16="http://schemas.microsoft.com/office/drawing/2014/main" id="{97032119-81F1-A344-8605-6B9A840B926D}"/>
              </a:ext>
            </a:extLst>
          </p:cNvPr>
          <p:cNvSpPr/>
          <p:nvPr/>
        </p:nvSpPr>
        <p:spPr>
          <a:xfrm rot="10800000">
            <a:off x="6897342" y="3636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45CB1EF-CCFD-2943-9CEC-E9524D54132E}"/>
              </a:ext>
            </a:extLst>
          </p:cNvPr>
          <p:cNvSpPr/>
          <p:nvPr/>
        </p:nvSpPr>
        <p:spPr>
          <a:xfrm rot="10800000">
            <a:off x="6729525" y="36361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2F4ACF-5712-BF41-85D9-E09E0CB4E730}"/>
              </a:ext>
            </a:extLst>
          </p:cNvPr>
          <p:cNvSpPr/>
          <p:nvPr/>
        </p:nvSpPr>
        <p:spPr>
          <a:xfrm rot="10800000">
            <a:off x="6572217" y="36361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88F65D-BC69-B341-8927-3CA3E4C41D7B}"/>
              </a:ext>
            </a:extLst>
          </p:cNvPr>
          <p:cNvSpPr/>
          <p:nvPr/>
        </p:nvSpPr>
        <p:spPr>
          <a:xfrm rot="10800000">
            <a:off x="6403974" y="3636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118BC21-3E4E-514F-A529-1A3B3F229FD5}"/>
              </a:ext>
            </a:extLst>
          </p:cNvPr>
          <p:cNvSpPr txBox="1"/>
          <p:nvPr/>
        </p:nvSpPr>
        <p:spPr>
          <a:xfrm>
            <a:off x="4456933" y="3167390"/>
            <a:ext cx="750526" cy="523220"/>
          </a:xfrm>
          <a:prstGeom prst="rect">
            <a:avLst/>
          </a:prstGeom>
          <a:noFill/>
        </p:spPr>
        <p:txBody>
          <a:bodyPr wrap="none" rtlCol="0">
            <a:spAutoFit/>
          </a:bodyPr>
          <a:lstStyle/>
          <a:p>
            <a:r>
              <a:rPr lang="en-US" sz="2800" dirty="0">
                <a:solidFill>
                  <a:schemeClr val="accent5">
                    <a:lumMod val="75000"/>
                  </a:schemeClr>
                </a:solidFill>
              </a:rPr>
              <a:t>GFT</a:t>
            </a:r>
            <a:endParaRPr lang="en-US" sz="2800" dirty="0">
              <a:solidFill>
                <a:schemeClr val="accent1"/>
              </a:solidFill>
            </a:endParaRPr>
          </a:p>
        </p:txBody>
      </p:sp>
      <p:sp>
        <p:nvSpPr>
          <p:cNvPr id="106" name="TextBox 105">
            <a:extLst>
              <a:ext uri="{FF2B5EF4-FFF2-40B4-BE49-F238E27FC236}">
                <a16:creationId xmlns:a16="http://schemas.microsoft.com/office/drawing/2014/main" id="{9A7ACE4E-8CD3-1947-B19C-27DA9DC02BF7}"/>
              </a:ext>
            </a:extLst>
          </p:cNvPr>
          <p:cNvSpPr txBox="1"/>
          <p:nvPr/>
        </p:nvSpPr>
        <p:spPr>
          <a:xfrm>
            <a:off x="7463634" y="3424150"/>
            <a:ext cx="2983253" cy="523220"/>
          </a:xfrm>
          <a:prstGeom prst="rect">
            <a:avLst/>
          </a:prstGeom>
          <a:noFill/>
        </p:spPr>
        <p:txBody>
          <a:bodyPr wrap="none" rtlCol="0">
            <a:spAutoFit/>
          </a:bodyPr>
          <a:lstStyle/>
          <a:p>
            <a:r>
              <a:rPr lang="en-US" sz="2800" dirty="0">
                <a:solidFill>
                  <a:schemeClr val="accent5">
                    <a:lumMod val="75000"/>
                  </a:schemeClr>
                </a:solidFill>
              </a:rPr>
              <a:t>Fourier coefficients</a:t>
            </a:r>
            <a:endParaRPr lang="en-US" sz="2800" dirty="0">
              <a:solidFill>
                <a:schemeClr val="accent1"/>
              </a:solidFill>
            </a:endParaRPr>
          </a:p>
        </p:txBody>
      </p:sp>
    </p:spTree>
    <p:extLst>
      <p:ext uri="{BB962C8B-B14F-4D97-AF65-F5344CB8AC3E}">
        <p14:creationId xmlns:p14="http://schemas.microsoft.com/office/powerpoint/2010/main" val="15091846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133</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2F37A803-E894-A143-8BF0-5E35E33108B4}"/>
              </a:ext>
            </a:extLst>
          </p:cNvPr>
          <p:cNvSpPr/>
          <p:nvPr/>
        </p:nvSpPr>
        <p:spPr>
          <a:xfrm rot="3074358">
            <a:off x="4602805" y="3013856"/>
            <a:ext cx="1363863"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
        <p:nvSpPr>
          <p:cNvPr id="101" name="Rectangle 100">
            <a:extLst>
              <a:ext uri="{FF2B5EF4-FFF2-40B4-BE49-F238E27FC236}">
                <a16:creationId xmlns:a16="http://schemas.microsoft.com/office/drawing/2014/main" id="{97032119-81F1-A344-8605-6B9A840B926D}"/>
              </a:ext>
            </a:extLst>
          </p:cNvPr>
          <p:cNvSpPr/>
          <p:nvPr/>
        </p:nvSpPr>
        <p:spPr>
          <a:xfrm rot="10800000">
            <a:off x="6897342" y="3636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45CB1EF-CCFD-2943-9CEC-E9524D54132E}"/>
              </a:ext>
            </a:extLst>
          </p:cNvPr>
          <p:cNvSpPr/>
          <p:nvPr/>
        </p:nvSpPr>
        <p:spPr>
          <a:xfrm rot="10800000">
            <a:off x="6729525" y="36361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2F4ACF-5712-BF41-85D9-E09E0CB4E730}"/>
              </a:ext>
            </a:extLst>
          </p:cNvPr>
          <p:cNvSpPr/>
          <p:nvPr/>
        </p:nvSpPr>
        <p:spPr>
          <a:xfrm rot="10800000">
            <a:off x="6572217" y="36361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88F65D-BC69-B341-8927-3CA3E4C41D7B}"/>
              </a:ext>
            </a:extLst>
          </p:cNvPr>
          <p:cNvSpPr/>
          <p:nvPr/>
        </p:nvSpPr>
        <p:spPr>
          <a:xfrm rot="10800000">
            <a:off x="6403974" y="3636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118BC21-3E4E-514F-A529-1A3B3F229FD5}"/>
              </a:ext>
            </a:extLst>
          </p:cNvPr>
          <p:cNvSpPr txBox="1"/>
          <p:nvPr/>
        </p:nvSpPr>
        <p:spPr>
          <a:xfrm>
            <a:off x="4456933" y="3167390"/>
            <a:ext cx="750526" cy="523220"/>
          </a:xfrm>
          <a:prstGeom prst="rect">
            <a:avLst/>
          </a:prstGeom>
          <a:noFill/>
        </p:spPr>
        <p:txBody>
          <a:bodyPr wrap="none" rtlCol="0">
            <a:spAutoFit/>
          </a:bodyPr>
          <a:lstStyle/>
          <a:p>
            <a:r>
              <a:rPr lang="en-US" sz="2800" dirty="0">
                <a:solidFill>
                  <a:schemeClr val="accent5">
                    <a:lumMod val="75000"/>
                  </a:schemeClr>
                </a:solidFill>
              </a:rPr>
              <a:t>GFT</a:t>
            </a:r>
            <a:endParaRPr lang="en-US" sz="2800" dirty="0">
              <a:solidFill>
                <a:schemeClr val="accent1"/>
              </a:solidFill>
            </a:endParaRPr>
          </a:p>
        </p:txBody>
      </p:sp>
      <p:sp>
        <p:nvSpPr>
          <p:cNvPr id="106" name="TextBox 105">
            <a:extLst>
              <a:ext uri="{FF2B5EF4-FFF2-40B4-BE49-F238E27FC236}">
                <a16:creationId xmlns:a16="http://schemas.microsoft.com/office/drawing/2014/main" id="{9A7ACE4E-8CD3-1947-B19C-27DA9DC02BF7}"/>
              </a:ext>
            </a:extLst>
          </p:cNvPr>
          <p:cNvSpPr txBox="1"/>
          <p:nvPr/>
        </p:nvSpPr>
        <p:spPr>
          <a:xfrm>
            <a:off x="7463634" y="3424150"/>
            <a:ext cx="2983253" cy="523220"/>
          </a:xfrm>
          <a:prstGeom prst="rect">
            <a:avLst/>
          </a:prstGeom>
          <a:noFill/>
        </p:spPr>
        <p:txBody>
          <a:bodyPr wrap="none" rtlCol="0">
            <a:spAutoFit/>
          </a:bodyPr>
          <a:lstStyle/>
          <a:p>
            <a:r>
              <a:rPr lang="en-US" sz="2800" dirty="0">
                <a:solidFill>
                  <a:schemeClr val="accent5">
                    <a:lumMod val="75000"/>
                  </a:schemeClr>
                </a:solidFill>
              </a:rPr>
              <a:t>Fourier coefficients</a:t>
            </a:r>
            <a:endParaRPr lang="en-US" sz="2800" dirty="0">
              <a:solidFill>
                <a:schemeClr val="accent1"/>
              </a:solidFill>
            </a:endParaRPr>
          </a:p>
        </p:txBody>
      </p:sp>
      <p:sp>
        <p:nvSpPr>
          <p:cNvPr id="107" name="Right Arrow 106">
            <a:extLst>
              <a:ext uri="{FF2B5EF4-FFF2-40B4-BE49-F238E27FC236}">
                <a16:creationId xmlns:a16="http://schemas.microsoft.com/office/drawing/2014/main" id="{3F43E613-BE8F-D443-9563-79655094BDFF}"/>
              </a:ext>
            </a:extLst>
          </p:cNvPr>
          <p:cNvSpPr/>
          <p:nvPr/>
        </p:nvSpPr>
        <p:spPr>
          <a:xfrm rot="5232523">
            <a:off x="6393570" y="4274117"/>
            <a:ext cx="839904"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09" name="Rectangle 108">
            <a:extLst>
              <a:ext uri="{FF2B5EF4-FFF2-40B4-BE49-F238E27FC236}">
                <a16:creationId xmlns:a16="http://schemas.microsoft.com/office/drawing/2014/main" id="{EFA08CBD-B687-3349-9CB3-4F568BF92382}"/>
              </a:ext>
            </a:extLst>
          </p:cNvPr>
          <p:cNvSpPr/>
          <p:nvPr/>
        </p:nvSpPr>
        <p:spPr>
          <a:xfrm rot="10800000">
            <a:off x="7065584" y="50578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012D6FD-98F2-5349-B49E-B29A0AA8DB41}"/>
              </a:ext>
            </a:extLst>
          </p:cNvPr>
          <p:cNvSpPr/>
          <p:nvPr/>
        </p:nvSpPr>
        <p:spPr>
          <a:xfrm rot="10800000">
            <a:off x="6897341" y="50578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7BD98F99-FE56-1F41-937B-083D7E0D4DDB}"/>
              </a:ext>
            </a:extLst>
          </p:cNvPr>
          <p:cNvSpPr txBox="1"/>
          <p:nvPr/>
        </p:nvSpPr>
        <p:spPr>
          <a:xfrm>
            <a:off x="7548195" y="4919962"/>
            <a:ext cx="4479624" cy="523220"/>
          </a:xfrm>
          <a:prstGeom prst="rect">
            <a:avLst/>
          </a:prstGeom>
          <a:noFill/>
        </p:spPr>
        <p:txBody>
          <a:bodyPr wrap="none" rtlCol="0">
            <a:spAutoFit/>
          </a:bodyPr>
          <a:lstStyle/>
          <a:p>
            <a:r>
              <a:rPr lang="en-US" sz="2800" dirty="0">
                <a:solidFill>
                  <a:schemeClr val="accent5">
                    <a:lumMod val="75000"/>
                  </a:schemeClr>
                </a:solidFill>
              </a:rPr>
              <a:t>Truncated Fourier coefficients</a:t>
            </a:r>
            <a:endParaRPr lang="en-US" sz="2800" dirty="0">
              <a:solidFill>
                <a:schemeClr val="accent1"/>
              </a:solidFill>
            </a:endParaRPr>
          </a:p>
        </p:txBody>
      </p:sp>
    </p:spTree>
    <p:extLst>
      <p:ext uri="{BB962C8B-B14F-4D97-AF65-F5344CB8AC3E}">
        <p14:creationId xmlns:p14="http://schemas.microsoft.com/office/powerpoint/2010/main" val="3775812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134</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2F37A803-E894-A143-8BF0-5E35E33108B4}"/>
              </a:ext>
            </a:extLst>
          </p:cNvPr>
          <p:cNvSpPr/>
          <p:nvPr/>
        </p:nvSpPr>
        <p:spPr>
          <a:xfrm rot="3074358">
            <a:off x="4602805" y="3013856"/>
            <a:ext cx="1363863"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
        <p:nvSpPr>
          <p:cNvPr id="101" name="Rectangle 100">
            <a:extLst>
              <a:ext uri="{FF2B5EF4-FFF2-40B4-BE49-F238E27FC236}">
                <a16:creationId xmlns:a16="http://schemas.microsoft.com/office/drawing/2014/main" id="{97032119-81F1-A344-8605-6B9A840B926D}"/>
              </a:ext>
            </a:extLst>
          </p:cNvPr>
          <p:cNvSpPr/>
          <p:nvPr/>
        </p:nvSpPr>
        <p:spPr>
          <a:xfrm rot="10800000">
            <a:off x="6897342" y="3636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45CB1EF-CCFD-2943-9CEC-E9524D54132E}"/>
              </a:ext>
            </a:extLst>
          </p:cNvPr>
          <p:cNvSpPr/>
          <p:nvPr/>
        </p:nvSpPr>
        <p:spPr>
          <a:xfrm rot="10800000">
            <a:off x="6729525" y="36361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2F4ACF-5712-BF41-85D9-E09E0CB4E730}"/>
              </a:ext>
            </a:extLst>
          </p:cNvPr>
          <p:cNvSpPr/>
          <p:nvPr/>
        </p:nvSpPr>
        <p:spPr>
          <a:xfrm rot="10800000">
            <a:off x="6572217" y="36361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88F65D-BC69-B341-8927-3CA3E4C41D7B}"/>
              </a:ext>
            </a:extLst>
          </p:cNvPr>
          <p:cNvSpPr/>
          <p:nvPr/>
        </p:nvSpPr>
        <p:spPr>
          <a:xfrm rot="10800000">
            <a:off x="6403974" y="3636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118BC21-3E4E-514F-A529-1A3B3F229FD5}"/>
              </a:ext>
            </a:extLst>
          </p:cNvPr>
          <p:cNvSpPr txBox="1"/>
          <p:nvPr/>
        </p:nvSpPr>
        <p:spPr>
          <a:xfrm>
            <a:off x="4456933" y="3167390"/>
            <a:ext cx="750526" cy="523220"/>
          </a:xfrm>
          <a:prstGeom prst="rect">
            <a:avLst/>
          </a:prstGeom>
          <a:noFill/>
        </p:spPr>
        <p:txBody>
          <a:bodyPr wrap="none" rtlCol="0">
            <a:spAutoFit/>
          </a:bodyPr>
          <a:lstStyle/>
          <a:p>
            <a:r>
              <a:rPr lang="en-US" sz="2800" dirty="0">
                <a:solidFill>
                  <a:schemeClr val="accent5">
                    <a:lumMod val="75000"/>
                  </a:schemeClr>
                </a:solidFill>
              </a:rPr>
              <a:t>GFT</a:t>
            </a:r>
            <a:endParaRPr lang="en-US" sz="2800" dirty="0">
              <a:solidFill>
                <a:schemeClr val="accent1"/>
              </a:solidFill>
            </a:endParaRPr>
          </a:p>
        </p:txBody>
      </p:sp>
      <p:sp>
        <p:nvSpPr>
          <p:cNvPr id="106" name="TextBox 105">
            <a:extLst>
              <a:ext uri="{FF2B5EF4-FFF2-40B4-BE49-F238E27FC236}">
                <a16:creationId xmlns:a16="http://schemas.microsoft.com/office/drawing/2014/main" id="{9A7ACE4E-8CD3-1947-B19C-27DA9DC02BF7}"/>
              </a:ext>
            </a:extLst>
          </p:cNvPr>
          <p:cNvSpPr txBox="1"/>
          <p:nvPr/>
        </p:nvSpPr>
        <p:spPr>
          <a:xfrm>
            <a:off x="7463634" y="3424150"/>
            <a:ext cx="2983253" cy="523220"/>
          </a:xfrm>
          <a:prstGeom prst="rect">
            <a:avLst/>
          </a:prstGeom>
          <a:noFill/>
        </p:spPr>
        <p:txBody>
          <a:bodyPr wrap="none" rtlCol="0">
            <a:spAutoFit/>
          </a:bodyPr>
          <a:lstStyle/>
          <a:p>
            <a:r>
              <a:rPr lang="en-US" sz="2800" dirty="0">
                <a:solidFill>
                  <a:schemeClr val="accent5">
                    <a:lumMod val="75000"/>
                  </a:schemeClr>
                </a:solidFill>
              </a:rPr>
              <a:t>Fourier coefficients</a:t>
            </a:r>
            <a:endParaRPr lang="en-US" sz="2800" dirty="0">
              <a:solidFill>
                <a:schemeClr val="accent1"/>
              </a:solidFill>
            </a:endParaRPr>
          </a:p>
        </p:txBody>
      </p:sp>
      <p:sp>
        <p:nvSpPr>
          <p:cNvPr id="107" name="Right Arrow 106">
            <a:extLst>
              <a:ext uri="{FF2B5EF4-FFF2-40B4-BE49-F238E27FC236}">
                <a16:creationId xmlns:a16="http://schemas.microsoft.com/office/drawing/2014/main" id="{3F43E613-BE8F-D443-9563-79655094BDFF}"/>
              </a:ext>
            </a:extLst>
          </p:cNvPr>
          <p:cNvSpPr/>
          <p:nvPr/>
        </p:nvSpPr>
        <p:spPr>
          <a:xfrm rot="5232523">
            <a:off x="6393570" y="4274117"/>
            <a:ext cx="839904"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09" name="Rectangle 108">
            <a:extLst>
              <a:ext uri="{FF2B5EF4-FFF2-40B4-BE49-F238E27FC236}">
                <a16:creationId xmlns:a16="http://schemas.microsoft.com/office/drawing/2014/main" id="{EFA08CBD-B687-3349-9CB3-4F568BF92382}"/>
              </a:ext>
            </a:extLst>
          </p:cNvPr>
          <p:cNvSpPr/>
          <p:nvPr/>
        </p:nvSpPr>
        <p:spPr>
          <a:xfrm rot="10800000">
            <a:off x="7065584" y="50578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012D6FD-98F2-5349-B49E-B29A0AA8DB41}"/>
              </a:ext>
            </a:extLst>
          </p:cNvPr>
          <p:cNvSpPr/>
          <p:nvPr/>
        </p:nvSpPr>
        <p:spPr>
          <a:xfrm rot="10800000">
            <a:off x="6897341" y="50578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7BD98F99-FE56-1F41-937B-083D7E0D4DDB}"/>
              </a:ext>
            </a:extLst>
          </p:cNvPr>
          <p:cNvSpPr txBox="1"/>
          <p:nvPr/>
        </p:nvSpPr>
        <p:spPr>
          <a:xfrm>
            <a:off x="7548195" y="4919962"/>
            <a:ext cx="4479624" cy="523220"/>
          </a:xfrm>
          <a:prstGeom prst="rect">
            <a:avLst/>
          </a:prstGeom>
          <a:noFill/>
        </p:spPr>
        <p:txBody>
          <a:bodyPr wrap="none" rtlCol="0">
            <a:spAutoFit/>
          </a:bodyPr>
          <a:lstStyle/>
          <a:p>
            <a:r>
              <a:rPr lang="en-US" sz="2800" dirty="0">
                <a:solidFill>
                  <a:schemeClr val="accent5">
                    <a:lumMod val="75000"/>
                  </a:schemeClr>
                </a:solidFill>
              </a:rPr>
              <a:t>Truncated Fourier coefficients</a:t>
            </a:r>
            <a:endParaRPr lang="en-US" sz="2800" dirty="0">
              <a:solidFill>
                <a:schemeClr val="accent1"/>
              </a:solidFill>
            </a:endParaRPr>
          </a:p>
        </p:txBody>
      </p:sp>
      <p:sp>
        <p:nvSpPr>
          <p:cNvPr id="112" name="TextBox 111">
            <a:extLst>
              <a:ext uri="{FF2B5EF4-FFF2-40B4-BE49-F238E27FC236}">
                <a16:creationId xmlns:a16="http://schemas.microsoft.com/office/drawing/2014/main" id="{C94BB584-8E15-9D41-AA1C-C5BB956B7338}"/>
              </a:ext>
            </a:extLst>
          </p:cNvPr>
          <p:cNvSpPr txBox="1"/>
          <p:nvPr/>
        </p:nvSpPr>
        <p:spPr>
          <a:xfrm>
            <a:off x="2759290" y="5642280"/>
            <a:ext cx="8915261" cy="523220"/>
          </a:xfrm>
          <a:prstGeom prst="rect">
            <a:avLst/>
          </a:prstGeom>
          <a:noFill/>
        </p:spPr>
        <p:txBody>
          <a:bodyPr wrap="none" rtlCol="0">
            <a:spAutoFit/>
          </a:bodyPr>
          <a:lstStyle/>
          <a:p>
            <a:r>
              <a:rPr lang="en-US" sz="2800" dirty="0">
                <a:solidFill>
                  <a:schemeClr val="accent6">
                    <a:lumMod val="50000"/>
                  </a:schemeClr>
                </a:solidFill>
              </a:rPr>
              <a:t>New features for the subgraph (a node in the smaller graph)</a:t>
            </a:r>
          </a:p>
        </p:txBody>
      </p:sp>
    </p:spTree>
    <p:extLst>
      <p:ext uri="{BB962C8B-B14F-4D97-AF65-F5344CB8AC3E}">
        <p14:creationId xmlns:p14="http://schemas.microsoft.com/office/powerpoint/2010/main" val="34907362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99C1-B1B9-9A41-9911-20684EC04360}"/>
              </a:ext>
            </a:extLst>
          </p:cNvPr>
          <p:cNvSpPr>
            <a:spLocks noGrp="1"/>
          </p:cNvSpPr>
          <p:nvPr>
            <p:ph type="title"/>
          </p:nvPr>
        </p:nvSpPr>
        <p:spPr/>
        <p:txBody>
          <a:bodyPr/>
          <a:lstStyle/>
          <a:p>
            <a:r>
              <a:rPr lang="en-US" dirty="0"/>
              <a:t>Robustness of GNN</a:t>
            </a:r>
          </a:p>
        </p:txBody>
      </p:sp>
      <p:sp>
        <p:nvSpPr>
          <p:cNvPr id="4" name="Slide Number Placeholder 3">
            <a:extLst>
              <a:ext uri="{FF2B5EF4-FFF2-40B4-BE49-F238E27FC236}">
                <a16:creationId xmlns:a16="http://schemas.microsoft.com/office/drawing/2014/main" id="{A06610A0-6B99-3840-838A-904CB92C48C0}"/>
              </a:ext>
            </a:extLst>
          </p:cNvPr>
          <p:cNvSpPr>
            <a:spLocks noGrp="1"/>
          </p:cNvSpPr>
          <p:nvPr>
            <p:ph type="sldNum" sz="quarter" idx="12"/>
          </p:nvPr>
        </p:nvSpPr>
        <p:spPr/>
        <p:txBody>
          <a:bodyPr/>
          <a:lstStyle/>
          <a:p>
            <a:fld id="{4C15419E-54D6-8648-ABFB-BEF58E3E877E}" type="slidenum">
              <a:rPr lang="en-US" smtClean="0"/>
              <a:t>135</a:t>
            </a:fld>
            <a:endParaRPr lang="en-US"/>
          </a:p>
        </p:txBody>
      </p:sp>
    </p:spTree>
    <p:extLst>
      <p:ext uri="{BB962C8B-B14F-4D97-AF65-F5344CB8AC3E}">
        <p14:creationId xmlns:p14="http://schemas.microsoft.com/office/powerpoint/2010/main" val="38457187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4F5-DDE7-5940-8AD1-70B4A88ADE47}"/>
              </a:ext>
            </a:extLst>
          </p:cNvPr>
          <p:cNvSpPr>
            <a:spLocks noGrp="1"/>
          </p:cNvSpPr>
          <p:nvPr>
            <p:ph type="title"/>
          </p:nvPr>
        </p:nvSpPr>
        <p:spPr/>
        <p:txBody>
          <a:bodyPr>
            <a:normAutofit/>
          </a:bodyPr>
          <a:lstStyle/>
          <a:p>
            <a:r>
              <a:rPr lang="en-US" dirty="0"/>
              <a:t>Adversarial Attacks on Deep Learning</a:t>
            </a:r>
          </a:p>
        </p:txBody>
      </p:sp>
      <p:grpSp>
        <p:nvGrpSpPr>
          <p:cNvPr id="4" name="Group 3">
            <a:extLst>
              <a:ext uri="{FF2B5EF4-FFF2-40B4-BE49-F238E27FC236}">
                <a16:creationId xmlns:a16="http://schemas.microsoft.com/office/drawing/2014/main" id="{FCA0834D-1D9C-6A42-BBE9-A181C46A3F90}"/>
              </a:ext>
            </a:extLst>
          </p:cNvPr>
          <p:cNvGrpSpPr/>
          <p:nvPr/>
        </p:nvGrpSpPr>
        <p:grpSpPr>
          <a:xfrm>
            <a:off x="2102950" y="1848428"/>
            <a:ext cx="2258119" cy="3064577"/>
            <a:chOff x="578949" y="1848427"/>
            <a:chExt cx="2258119" cy="3064577"/>
          </a:xfrm>
        </p:grpSpPr>
        <p:pic>
          <p:nvPicPr>
            <p:cNvPr id="5" name="Picture 4">
              <a:extLst>
                <a:ext uri="{FF2B5EF4-FFF2-40B4-BE49-F238E27FC236}">
                  <a16:creationId xmlns:a16="http://schemas.microsoft.com/office/drawing/2014/main" id="{326BBDB5-2CEF-5A47-8893-E23C11CD8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848427"/>
              <a:ext cx="1983509" cy="198350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1AB69A-8731-9344-9D28-21E79B892AD3}"/>
                    </a:ext>
                  </a:extLst>
                </p:cNvPr>
                <p:cNvSpPr txBox="1"/>
                <p:nvPr/>
              </p:nvSpPr>
              <p:spPr>
                <a:xfrm>
                  <a:off x="578949" y="3989674"/>
                  <a:ext cx="2258119" cy="923330"/>
                </a:xfrm>
                <a:prstGeom prst="rect">
                  <a:avLst/>
                </a:prstGeom>
                <a:noFill/>
              </p:spPr>
              <p:txBody>
                <a:bodyPr wrap="square" rtlCol="0">
                  <a:spAutoFit/>
                </a:bodyPr>
                <a:lstStyle/>
                <a:p>
                  <a:r>
                    <a:rPr lang="en-US" dirty="0"/>
                    <a:t>Classified as panda</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6" name="TextBox 5">
                  <a:extLst>
                    <a:ext uri="{FF2B5EF4-FFF2-40B4-BE49-F238E27FC236}">
                      <a16:creationId xmlns:a16="http://schemas.microsoft.com/office/drawing/2014/main" id="{8B1AB69A-8731-9344-9D28-21E79B892AD3}"/>
                    </a:ext>
                  </a:extLst>
                </p:cNvPr>
                <p:cNvSpPr txBox="1">
                  <a:spLocks noRot="1" noChangeAspect="1" noMove="1" noResize="1" noEditPoints="1" noAdjustHandles="1" noChangeArrowheads="1" noChangeShapeType="1" noTextEdit="1"/>
                </p:cNvSpPr>
                <p:nvPr/>
              </p:nvSpPr>
              <p:spPr>
                <a:xfrm>
                  <a:off x="578949" y="3989674"/>
                  <a:ext cx="2258119" cy="923330"/>
                </a:xfrm>
                <a:prstGeom prst="rect">
                  <a:avLst/>
                </a:prstGeom>
                <a:blipFill>
                  <a:blip r:embed="rId4"/>
                  <a:stretch>
                    <a:fillRect l="-2432" t="-3289"/>
                  </a:stretch>
                </a:blipFill>
              </p:spPr>
              <p:txBody>
                <a:bodyPr/>
                <a:lstStyle/>
                <a:p>
                  <a:r>
                    <a:rPr lang="zh-CN" altLang="en-US">
                      <a:noFill/>
                    </a:rPr>
                    <a:t> </a:t>
                  </a:r>
                </a:p>
              </p:txBody>
            </p:sp>
          </mc:Fallback>
        </mc:AlternateContent>
      </p:grpSp>
      <p:grpSp>
        <p:nvGrpSpPr>
          <p:cNvPr id="7" name="Group 6">
            <a:extLst>
              <a:ext uri="{FF2B5EF4-FFF2-40B4-BE49-F238E27FC236}">
                <a16:creationId xmlns:a16="http://schemas.microsoft.com/office/drawing/2014/main" id="{85CA3783-D00A-B844-AEFD-9B2722A39A53}"/>
              </a:ext>
            </a:extLst>
          </p:cNvPr>
          <p:cNvGrpSpPr/>
          <p:nvPr/>
        </p:nvGrpSpPr>
        <p:grpSpPr>
          <a:xfrm>
            <a:off x="4664877" y="1848426"/>
            <a:ext cx="2321661" cy="3064578"/>
            <a:chOff x="3140876" y="1848426"/>
            <a:chExt cx="2321661" cy="3064578"/>
          </a:xfrm>
        </p:grpSpPr>
        <p:pic>
          <p:nvPicPr>
            <p:cNvPr id="8" name="Picture 7">
              <a:extLst>
                <a:ext uri="{FF2B5EF4-FFF2-40B4-BE49-F238E27FC236}">
                  <a16:creationId xmlns:a16="http://schemas.microsoft.com/office/drawing/2014/main" id="{38DE95F5-EF17-4F49-9EF8-971EC8948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081" y="1848426"/>
              <a:ext cx="1983509" cy="198350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7ED4D1-4878-9241-89D7-B2BD2E1A6E54}"/>
                    </a:ext>
                  </a:extLst>
                </p:cNvPr>
                <p:cNvSpPr txBox="1"/>
                <p:nvPr/>
              </p:nvSpPr>
              <p:spPr>
                <a:xfrm>
                  <a:off x="3140876" y="3989674"/>
                  <a:ext cx="2321661" cy="923330"/>
                </a:xfrm>
                <a:prstGeom prst="rect">
                  <a:avLst/>
                </a:prstGeom>
                <a:noFill/>
              </p:spPr>
              <p:txBody>
                <a:bodyPr wrap="none" rtlCol="0">
                  <a:spAutoFit/>
                </a:bodyPr>
                <a:lstStyle/>
                <a:p>
                  <a:r>
                    <a:rPr lang="en-US" dirty="0"/>
                    <a:t>Small adversarial noise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oMath>
                    </m:oMathPara>
                  </a14:m>
                  <a:endParaRPr lang="en-US" dirty="0"/>
                </a:p>
              </p:txBody>
            </p:sp>
          </mc:Choice>
          <mc:Fallback xmlns="">
            <p:sp>
              <p:nvSpPr>
                <p:cNvPr id="9" name="TextBox 8">
                  <a:extLst>
                    <a:ext uri="{FF2B5EF4-FFF2-40B4-BE49-F238E27FC236}">
                      <a16:creationId xmlns:a16="http://schemas.microsoft.com/office/drawing/2014/main" id="{D57ED4D1-4878-9241-89D7-B2BD2E1A6E54}"/>
                    </a:ext>
                  </a:extLst>
                </p:cNvPr>
                <p:cNvSpPr txBox="1">
                  <a:spLocks noRot="1" noChangeAspect="1" noMove="1" noResize="1" noEditPoints="1" noAdjustHandles="1" noChangeArrowheads="1" noChangeShapeType="1" noTextEdit="1"/>
                </p:cNvSpPr>
                <p:nvPr/>
              </p:nvSpPr>
              <p:spPr>
                <a:xfrm>
                  <a:off x="3140876" y="3989674"/>
                  <a:ext cx="2321661" cy="923330"/>
                </a:xfrm>
                <a:prstGeom prst="rect">
                  <a:avLst/>
                </a:prstGeom>
                <a:blipFill>
                  <a:blip r:embed="rId6"/>
                  <a:stretch>
                    <a:fillRect l="-2100" t="-3289" r="-1837"/>
                  </a:stretch>
                </a:blipFill>
              </p:spPr>
              <p:txBody>
                <a:bodyPr/>
                <a:lstStyle/>
                <a:p>
                  <a:r>
                    <a:rPr lang="zh-CN" altLang="en-US">
                      <a:noFill/>
                    </a:rPr>
                    <a:t> </a:t>
                  </a:r>
                </a:p>
              </p:txBody>
            </p:sp>
          </mc:Fallback>
        </mc:AlternateContent>
      </p:grpSp>
      <p:grpSp>
        <p:nvGrpSpPr>
          <p:cNvPr id="10" name="Group 9">
            <a:extLst>
              <a:ext uri="{FF2B5EF4-FFF2-40B4-BE49-F238E27FC236}">
                <a16:creationId xmlns:a16="http://schemas.microsoft.com/office/drawing/2014/main" id="{3DFF7930-944D-3049-92E4-B5E3C9703A36}"/>
              </a:ext>
            </a:extLst>
          </p:cNvPr>
          <p:cNvGrpSpPr/>
          <p:nvPr/>
        </p:nvGrpSpPr>
        <p:grpSpPr>
          <a:xfrm>
            <a:off x="7599219" y="1848427"/>
            <a:ext cx="2343224" cy="3098368"/>
            <a:chOff x="6075219" y="1848427"/>
            <a:chExt cx="2343224" cy="3098368"/>
          </a:xfrm>
        </p:grpSpPr>
        <p:pic>
          <p:nvPicPr>
            <p:cNvPr id="11" name="Picture 10">
              <a:extLst>
                <a:ext uri="{FF2B5EF4-FFF2-40B4-BE49-F238E27FC236}">
                  <a16:creationId xmlns:a16="http://schemas.microsoft.com/office/drawing/2014/main" id="{799F2743-CA03-9744-909C-9E7B7D463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219" y="1848427"/>
              <a:ext cx="1983508" cy="1983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6BCEE0-BD7A-0146-A4EF-93F0C6064E3F}"/>
                    </a:ext>
                  </a:extLst>
                </p:cNvPr>
                <p:cNvSpPr txBox="1"/>
                <p:nvPr/>
              </p:nvSpPr>
              <p:spPr>
                <a:xfrm>
                  <a:off x="6075219" y="3989674"/>
                  <a:ext cx="2343224" cy="957121"/>
                </a:xfrm>
                <a:prstGeom prst="rect">
                  <a:avLst/>
                </a:prstGeom>
                <a:noFill/>
              </p:spPr>
              <p:txBody>
                <a:bodyPr wrap="square" rtlCol="0">
                  <a:spAutoFit/>
                </a:bodyPr>
                <a:lstStyle/>
                <a:p>
                  <a:r>
                    <a:rPr lang="en-US" dirty="0"/>
                    <a:t>Classified as gibbon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CC6BCEE0-BD7A-0146-A4EF-93F0C6064E3F}"/>
                    </a:ext>
                  </a:extLst>
                </p:cNvPr>
                <p:cNvSpPr txBox="1">
                  <a:spLocks noRot="1" noChangeAspect="1" noMove="1" noResize="1" noEditPoints="1" noAdjustHandles="1" noChangeArrowheads="1" noChangeShapeType="1" noTextEdit="1"/>
                </p:cNvSpPr>
                <p:nvPr/>
              </p:nvSpPr>
              <p:spPr>
                <a:xfrm>
                  <a:off x="6075219" y="3989674"/>
                  <a:ext cx="2343224" cy="957121"/>
                </a:xfrm>
                <a:prstGeom prst="rect">
                  <a:avLst/>
                </a:prstGeom>
                <a:blipFill>
                  <a:blip r:embed="rId7"/>
                  <a:stretch>
                    <a:fillRect l="-2344" t="-3185"/>
                  </a:stretch>
                </a:blipFill>
              </p:spPr>
              <p:txBody>
                <a:bodyPr/>
                <a:lstStyle/>
                <a:p>
                  <a:r>
                    <a:rPr lang="zh-CN" altLang="en-US">
                      <a:noFill/>
                    </a:rPr>
                    <a:t> </a:t>
                  </a:r>
                </a:p>
              </p:txBody>
            </p:sp>
          </mc:Fallback>
        </mc:AlternateContent>
      </p:grpSp>
      <p:sp>
        <p:nvSpPr>
          <p:cNvPr id="13" name="Plus 12">
            <a:extLst>
              <a:ext uri="{FF2B5EF4-FFF2-40B4-BE49-F238E27FC236}">
                <a16:creationId xmlns:a16="http://schemas.microsoft.com/office/drawing/2014/main" id="{C97344D3-99AF-9C44-B5F9-438620E2A9A4}"/>
              </a:ext>
            </a:extLst>
          </p:cNvPr>
          <p:cNvSpPr/>
          <p:nvPr/>
        </p:nvSpPr>
        <p:spPr>
          <a:xfrm>
            <a:off x="4153412" y="2549236"/>
            <a:ext cx="643210" cy="6096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qual 13">
            <a:extLst>
              <a:ext uri="{FF2B5EF4-FFF2-40B4-BE49-F238E27FC236}">
                <a16:creationId xmlns:a16="http://schemas.microsoft.com/office/drawing/2014/main" id="{DB0A9E42-63C6-4D4C-8716-6A1DAFFD00DB}"/>
              </a:ext>
            </a:extLst>
          </p:cNvPr>
          <p:cNvSpPr/>
          <p:nvPr/>
        </p:nvSpPr>
        <p:spPr>
          <a:xfrm>
            <a:off x="6902193" y="2632362"/>
            <a:ext cx="612425" cy="41563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E5D42F-FC9E-4554-901F-802301257739}"/>
                  </a:ext>
                </a:extLst>
              </p:cNvPr>
              <p:cNvSpPr txBox="1"/>
              <p:nvPr/>
            </p:nvSpPr>
            <p:spPr>
              <a:xfrm>
                <a:off x="4475017" y="5104534"/>
                <a:ext cx="4325034" cy="681982"/>
              </a:xfrm>
              <a:prstGeom prst="rect">
                <a:avLst/>
              </a:prstGeom>
              <a:noFill/>
            </p:spPr>
            <p:txBody>
              <a:bodyPr wrap="square" rtlCol="0">
                <a:spAutoFit/>
              </a:bodyPr>
              <a:lstStyle/>
              <a:p>
                <a:r>
                  <a:rPr lang="en-US" dirty="0"/>
                  <a:t>Find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satisfying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𝑥</m:t>
                            </m:r>
                          </m:e>
                        </m:d>
                      </m:e>
                    </m:d>
                    <m:r>
                      <a:rPr lang="en-US" b="0" i="1" smtClean="0">
                        <a:latin typeface="Cambria Math" panose="02040503050406030204" pitchFamily="18" charset="0"/>
                      </a:rPr>
                      <m:t>≤</m:t>
                    </m:r>
                    <m:r>
                      <m:rPr>
                        <m:sty m:val="p"/>
                      </m:rPr>
                      <a:rPr lang="en-US" b="0" i="0" smtClean="0">
                        <a:latin typeface="Cambria Math" panose="02040503050406030204" pitchFamily="18" charset="0"/>
                      </a:rPr>
                      <m:t>Δ</m:t>
                    </m:r>
                  </m:oMath>
                </a14:m>
                <a:endParaRPr lang="en-US" dirty="0"/>
              </a:p>
              <a:p>
                <a:r>
                  <a:rPr lang="en-US" dirty="0"/>
                  <a:t>such that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r>
                      <a:rPr lang="en-US" i="1">
                        <a:latin typeface="Cambria Math" panose="02040503050406030204" pitchFamily="18" charset="0"/>
                      </a:rPr>
                      <m:t>≠</m:t>
                    </m:r>
                    <m:r>
                      <a:rPr lang="en-US" i="1">
                        <a:latin typeface="Cambria Math" panose="02040503050406030204" pitchFamily="18" charset="0"/>
                      </a:rPr>
                      <m:t>𝑦</m:t>
                    </m:r>
                  </m:oMath>
                </a14:m>
                <a:r>
                  <a:rPr lang="en-US" dirty="0"/>
                  <a:t>  </a:t>
                </a:r>
              </a:p>
            </p:txBody>
          </p:sp>
        </mc:Choice>
        <mc:Fallback xmlns="">
          <p:sp>
            <p:nvSpPr>
              <p:cNvPr id="15" name="TextBox 14">
                <a:extLst>
                  <a:ext uri="{FF2B5EF4-FFF2-40B4-BE49-F238E27FC236}">
                    <a16:creationId xmlns:a16="http://schemas.microsoft.com/office/drawing/2014/main" id="{DAE5D42F-FC9E-4554-901F-802301257739}"/>
                  </a:ext>
                </a:extLst>
              </p:cNvPr>
              <p:cNvSpPr txBox="1">
                <a:spLocks noRot="1" noChangeAspect="1" noMove="1" noResize="1" noEditPoints="1" noAdjustHandles="1" noChangeArrowheads="1" noChangeShapeType="1" noTextEdit="1"/>
              </p:cNvSpPr>
              <p:nvPr/>
            </p:nvSpPr>
            <p:spPr>
              <a:xfrm>
                <a:off x="4475017" y="5104534"/>
                <a:ext cx="4325034" cy="681982"/>
              </a:xfrm>
              <a:prstGeom prst="rect">
                <a:avLst/>
              </a:prstGeom>
              <a:blipFill>
                <a:blip r:embed="rId8"/>
                <a:stretch>
                  <a:fillRect l="-1127" t="-893" b="-13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733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4F5-DDE7-5940-8AD1-70B4A88ADE47}"/>
              </a:ext>
            </a:extLst>
          </p:cNvPr>
          <p:cNvSpPr>
            <a:spLocks noGrp="1"/>
          </p:cNvSpPr>
          <p:nvPr>
            <p:ph type="title"/>
          </p:nvPr>
        </p:nvSpPr>
        <p:spPr/>
        <p:txBody>
          <a:bodyPr>
            <a:normAutofit/>
          </a:bodyPr>
          <a:lstStyle/>
          <a:p>
            <a:r>
              <a:rPr lang="en-US" altLang="zh-CN" dirty="0"/>
              <a:t>Do Graph Neural Networks </a:t>
            </a:r>
            <a:br>
              <a:rPr lang="en-US" altLang="zh-CN" dirty="0"/>
            </a:br>
            <a:r>
              <a:rPr lang="en-US" altLang="zh-CN" dirty="0"/>
              <a:t>Suffer the Same Problem?</a:t>
            </a:r>
            <a:endParaRPr lang="en-US" dirty="0"/>
          </a:p>
        </p:txBody>
      </p:sp>
    </p:spTree>
    <p:extLst>
      <p:ext uri="{BB962C8B-B14F-4D97-AF65-F5344CB8AC3E}">
        <p14:creationId xmlns:p14="http://schemas.microsoft.com/office/powerpoint/2010/main" val="26641252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941F-5151-47A0-905C-3F3EA2CEECF8}"/>
              </a:ext>
            </a:extLst>
          </p:cNvPr>
          <p:cNvSpPr>
            <a:spLocks noGrp="1"/>
          </p:cNvSpPr>
          <p:nvPr>
            <p:ph type="title"/>
          </p:nvPr>
        </p:nvSpPr>
        <p:spPr/>
        <p:txBody>
          <a:bodyPr/>
          <a:lstStyle/>
          <a:p>
            <a:r>
              <a:rPr lang="en-US" altLang="zh-CN" dirty="0"/>
              <a:t>Adversarial Attacks on GNN</a:t>
            </a:r>
            <a:endParaRPr lang="zh-CN" altLang="en-US" dirty="0"/>
          </a:p>
        </p:txBody>
      </p:sp>
      <p:sp>
        <p:nvSpPr>
          <p:cNvPr id="5" name="Slide Number Placeholder 4">
            <a:extLst>
              <a:ext uri="{FF2B5EF4-FFF2-40B4-BE49-F238E27FC236}">
                <a16:creationId xmlns:a16="http://schemas.microsoft.com/office/drawing/2014/main" id="{4E33210B-43A6-4619-A220-74CB8F2724DF}"/>
              </a:ext>
            </a:extLst>
          </p:cNvPr>
          <p:cNvSpPr>
            <a:spLocks noGrp="1"/>
          </p:cNvSpPr>
          <p:nvPr>
            <p:ph type="sldNum" sz="quarter" idx="12"/>
          </p:nvPr>
        </p:nvSpPr>
        <p:spPr/>
        <p:txBody>
          <a:bodyPr/>
          <a:lstStyle/>
          <a:p>
            <a:fld id="{4C15419E-54D6-8648-ABFB-BEF58E3E877E}" type="slidenum">
              <a:rPr lang="en-US" smtClean="0"/>
              <a:t>138</a:t>
            </a:fld>
            <a:endParaRPr lang="en-US"/>
          </a:p>
        </p:txBody>
      </p:sp>
      <p:sp>
        <p:nvSpPr>
          <p:cNvPr id="11" name="TextBox 10">
            <a:extLst>
              <a:ext uri="{FF2B5EF4-FFF2-40B4-BE49-F238E27FC236}">
                <a16:creationId xmlns:a16="http://schemas.microsoft.com/office/drawing/2014/main" id="{8911879F-6FF2-4CAB-97AE-56F37D6AD3D8}"/>
              </a:ext>
            </a:extLst>
          </p:cNvPr>
          <p:cNvSpPr txBox="1"/>
          <p:nvPr/>
        </p:nvSpPr>
        <p:spPr>
          <a:xfrm>
            <a:off x="2806711" y="5066976"/>
            <a:ext cx="2359178" cy="369332"/>
          </a:xfrm>
          <a:prstGeom prst="rect">
            <a:avLst/>
          </a:prstGeom>
          <a:noFill/>
        </p:spPr>
        <p:txBody>
          <a:bodyPr wrap="square" rtlCol="0">
            <a:spAutoFit/>
          </a:bodyPr>
          <a:lstStyle/>
          <a:p>
            <a:r>
              <a:rPr lang="en-US" dirty="0"/>
              <a:t>Predicted as: </a:t>
            </a:r>
          </a:p>
        </p:txBody>
      </p:sp>
      <p:sp>
        <p:nvSpPr>
          <p:cNvPr id="17" name="Right Arrow 94">
            <a:extLst>
              <a:ext uri="{FF2B5EF4-FFF2-40B4-BE49-F238E27FC236}">
                <a16:creationId xmlns:a16="http://schemas.microsoft.com/office/drawing/2014/main" id="{526FED01-9DE3-40CD-A6C0-ADF04CD08BBE}"/>
              </a:ext>
            </a:extLst>
          </p:cNvPr>
          <p:cNvSpPr/>
          <p:nvPr/>
        </p:nvSpPr>
        <p:spPr>
          <a:xfrm rot="5400000">
            <a:off x="2772551" y="4355778"/>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868798C-1624-4E39-9D29-9CFBA7B24CE4}"/>
              </a:ext>
            </a:extLst>
          </p:cNvPr>
          <p:cNvSpPr txBox="1"/>
          <p:nvPr/>
        </p:nvSpPr>
        <p:spPr>
          <a:xfrm>
            <a:off x="3534313" y="4278723"/>
            <a:ext cx="865024" cy="369332"/>
          </a:xfrm>
          <a:prstGeom prst="rect">
            <a:avLst/>
          </a:prstGeom>
          <a:noFill/>
        </p:spPr>
        <p:txBody>
          <a:bodyPr wrap="square" rtlCol="0">
            <a:spAutoFit/>
          </a:bodyPr>
          <a:lstStyle/>
          <a:p>
            <a:r>
              <a:rPr lang="en-US" altLang="zh-CN" dirty="0"/>
              <a:t>GNN </a:t>
            </a:r>
            <a:endParaRPr lang="zh-CN" altLang="en-US" dirty="0"/>
          </a:p>
        </p:txBody>
      </p:sp>
      <p:sp>
        <p:nvSpPr>
          <p:cNvPr id="9" name="Right Arrow 93">
            <a:extLst>
              <a:ext uri="{FF2B5EF4-FFF2-40B4-BE49-F238E27FC236}">
                <a16:creationId xmlns:a16="http://schemas.microsoft.com/office/drawing/2014/main" id="{D823CD12-1073-40D0-B54D-CC73C7CAFA3D}"/>
              </a:ext>
            </a:extLst>
          </p:cNvPr>
          <p:cNvSpPr/>
          <p:nvPr/>
        </p:nvSpPr>
        <p:spPr>
          <a:xfrm>
            <a:off x="5576637" y="2648149"/>
            <a:ext cx="886304"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2" name="Group 131">
            <a:extLst>
              <a:ext uri="{FF2B5EF4-FFF2-40B4-BE49-F238E27FC236}">
                <a16:creationId xmlns:a16="http://schemas.microsoft.com/office/drawing/2014/main" id="{979601AF-C9BC-46F4-9CF4-E0A6D348DFB4}"/>
              </a:ext>
            </a:extLst>
          </p:cNvPr>
          <p:cNvGrpSpPr/>
          <p:nvPr/>
        </p:nvGrpSpPr>
        <p:grpSpPr>
          <a:xfrm>
            <a:off x="2037693" y="1946247"/>
            <a:ext cx="2381110" cy="1640665"/>
            <a:chOff x="2193382" y="3040784"/>
            <a:chExt cx="2381110" cy="1640665"/>
          </a:xfrm>
        </p:grpSpPr>
        <p:sp>
          <p:nvSpPr>
            <p:cNvPr id="133" name="Oval 132">
              <a:extLst>
                <a:ext uri="{FF2B5EF4-FFF2-40B4-BE49-F238E27FC236}">
                  <a16:creationId xmlns:a16="http://schemas.microsoft.com/office/drawing/2014/main" id="{FCFC1F91-37A3-408A-B464-6E80705D1270}"/>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34" name="Oval 133">
              <a:extLst>
                <a:ext uri="{FF2B5EF4-FFF2-40B4-BE49-F238E27FC236}">
                  <a16:creationId xmlns:a16="http://schemas.microsoft.com/office/drawing/2014/main" id="{A70B5DDA-5DE0-4C94-872C-B7B1B4E03222}"/>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35" name="Oval 134">
              <a:extLst>
                <a:ext uri="{FF2B5EF4-FFF2-40B4-BE49-F238E27FC236}">
                  <a16:creationId xmlns:a16="http://schemas.microsoft.com/office/drawing/2014/main" id="{BA2013A2-363C-4441-A113-6E0326295A08}"/>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36" name="Oval 135">
              <a:extLst>
                <a:ext uri="{FF2B5EF4-FFF2-40B4-BE49-F238E27FC236}">
                  <a16:creationId xmlns:a16="http://schemas.microsoft.com/office/drawing/2014/main" id="{3CDBDD51-DC6D-4424-8058-BE1A1CF176EE}"/>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37" name="Oval 136">
              <a:extLst>
                <a:ext uri="{FF2B5EF4-FFF2-40B4-BE49-F238E27FC236}">
                  <a16:creationId xmlns:a16="http://schemas.microsoft.com/office/drawing/2014/main" id="{97E38229-CE65-4926-BE81-22E2DE624C82}"/>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38" name="Oval 137">
              <a:extLst>
                <a:ext uri="{FF2B5EF4-FFF2-40B4-BE49-F238E27FC236}">
                  <a16:creationId xmlns:a16="http://schemas.microsoft.com/office/drawing/2014/main" id="{FAB302DA-4E7F-4678-A21A-6948280D1105}"/>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39" name="Oval 138">
              <a:extLst>
                <a:ext uri="{FF2B5EF4-FFF2-40B4-BE49-F238E27FC236}">
                  <a16:creationId xmlns:a16="http://schemas.microsoft.com/office/drawing/2014/main" id="{AF183366-9BF3-4745-B01E-DB1F9379C0C8}"/>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40" name="Oval 139">
              <a:extLst>
                <a:ext uri="{FF2B5EF4-FFF2-40B4-BE49-F238E27FC236}">
                  <a16:creationId xmlns:a16="http://schemas.microsoft.com/office/drawing/2014/main" id="{8F876391-6627-4064-8611-AA57783A731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141" name="Straight Connector 140">
              <a:extLst>
                <a:ext uri="{FF2B5EF4-FFF2-40B4-BE49-F238E27FC236}">
                  <a16:creationId xmlns:a16="http://schemas.microsoft.com/office/drawing/2014/main" id="{1C1A8FD2-335C-4518-9B03-CB252BB01A68}"/>
                </a:ext>
              </a:extLst>
            </p:cNvPr>
            <p:cNvCxnSpPr>
              <a:cxnSpLocks/>
              <a:stCxn id="136" idx="3"/>
              <a:endCxn id="13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F8988B7-77AD-4C8D-A94C-C705220A3338}"/>
                </a:ext>
              </a:extLst>
            </p:cNvPr>
            <p:cNvCxnSpPr>
              <a:cxnSpLocks/>
              <a:stCxn id="134" idx="5"/>
              <a:endCxn id="13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29F2B32-2814-49C3-AA2A-2155A5C52C77}"/>
                </a:ext>
              </a:extLst>
            </p:cNvPr>
            <p:cNvCxnSpPr>
              <a:cxnSpLocks/>
              <a:stCxn id="133" idx="3"/>
              <a:endCxn id="13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7643B074-92F9-46A5-9B60-FFE5185FB5A3}"/>
                </a:ext>
              </a:extLst>
            </p:cNvPr>
            <p:cNvCxnSpPr>
              <a:cxnSpLocks/>
              <a:stCxn id="135" idx="2"/>
              <a:endCxn id="13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15BBA5FB-834D-49BD-89FB-BB51D96F8BDE}"/>
                </a:ext>
              </a:extLst>
            </p:cNvPr>
            <p:cNvCxnSpPr>
              <a:cxnSpLocks/>
              <a:stCxn id="135" idx="4"/>
              <a:endCxn id="13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356B2D60-50BB-4F9D-A633-EEC6254621A4}"/>
                </a:ext>
              </a:extLst>
            </p:cNvPr>
            <p:cNvCxnSpPr>
              <a:cxnSpLocks/>
              <a:stCxn id="136" idx="1"/>
              <a:endCxn id="13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907A5793-57F0-4CEA-BE02-63C60DA04913}"/>
                </a:ext>
              </a:extLst>
            </p:cNvPr>
            <p:cNvCxnSpPr>
              <a:cxnSpLocks/>
              <a:stCxn id="137" idx="5"/>
              <a:endCxn id="13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82D61AB7-60D1-4A4B-99D7-3830D7A730D0}"/>
                </a:ext>
              </a:extLst>
            </p:cNvPr>
            <p:cNvCxnSpPr>
              <a:cxnSpLocks/>
              <a:stCxn id="138" idx="2"/>
              <a:endCxn id="13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E07E85-3AEC-40F5-98C0-37953DE8A9AD}"/>
                </a:ext>
              </a:extLst>
            </p:cNvPr>
            <p:cNvCxnSpPr>
              <a:cxnSpLocks/>
              <a:stCxn id="133" idx="5"/>
              <a:endCxn id="14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2FA2CCE3-EEC5-435C-8D9F-2B8F68762926}"/>
                </a:ext>
              </a:extLst>
            </p:cNvPr>
            <p:cNvCxnSpPr>
              <a:cxnSpLocks/>
              <a:stCxn id="138" idx="4"/>
              <a:endCxn id="14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324378F6-FA1E-4B20-AF04-9203F7A59A24}"/>
                </a:ext>
              </a:extLst>
            </p:cNvPr>
            <p:cNvCxnSpPr>
              <a:cxnSpLocks/>
              <a:stCxn id="137" idx="7"/>
              <a:endCxn id="13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77" name="Oval 176">
            <a:extLst>
              <a:ext uri="{FF2B5EF4-FFF2-40B4-BE49-F238E27FC236}">
                <a16:creationId xmlns:a16="http://schemas.microsoft.com/office/drawing/2014/main" id="{89AC01A4-1DDD-41AC-A228-713721064EEF}"/>
              </a:ext>
            </a:extLst>
          </p:cNvPr>
          <p:cNvSpPr/>
          <p:nvPr/>
        </p:nvSpPr>
        <p:spPr>
          <a:xfrm>
            <a:off x="2535167" y="510885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
        <p:nvSpPr>
          <p:cNvPr id="179" name="Oval 178">
            <a:extLst>
              <a:ext uri="{FF2B5EF4-FFF2-40B4-BE49-F238E27FC236}">
                <a16:creationId xmlns:a16="http://schemas.microsoft.com/office/drawing/2014/main" id="{EE5C6E7B-9478-41A8-AB67-E897DCD55699}"/>
              </a:ext>
            </a:extLst>
          </p:cNvPr>
          <p:cNvSpPr/>
          <p:nvPr/>
        </p:nvSpPr>
        <p:spPr>
          <a:xfrm>
            <a:off x="4233381" y="512416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7907CFE-3E24-4138-9A8F-2F70038EEF8B}"/>
              </a:ext>
            </a:extLst>
          </p:cNvPr>
          <p:cNvGrpSpPr/>
          <p:nvPr/>
        </p:nvGrpSpPr>
        <p:grpSpPr>
          <a:xfrm>
            <a:off x="8022232" y="4015154"/>
            <a:ext cx="2734744" cy="1425224"/>
            <a:chOff x="8022232" y="4015154"/>
            <a:chExt cx="2734744" cy="1425224"/>
          </a:xfrm>
        </p:grpSpPr>
        <p:sp>
          <p:nvSpPr>
            <p:cNvPr id="14" name="TextBox 13">
              <a:extLst>
                <a:ext uri="{FF2B5EF4-FFF2-40B4-BE49-F238E27FC236}">
                  <a16:creationId xmlns:a16="http://schemas.microsoft.com/office/drawing/2014/main" id="{5823E5D0-4A6E-4A1B-8912-97343CE878C3}"/>
                </a:ext>
              </a:extLst>
            </p:cNvPr>
            <p:cNvSpPr txBox="1"/>
            <p:nvPr/>
          </p:nvSpPr>
          <p:spPr>
            <a:xfrm>
              <a:off x="8313640" y="5071046"/>
              <a:ext cx="2443336" cy="369332"/>
            </a:xfrm>
            <a:prstGeom prst="rect">
              <a:avLst/>
            </a:prstGeom>
            <a:noFill/>
          </p:spPr>
          <p:txBody>
            <a:bodyPr wrap="square" rtlCol="0">
              <a:spAutoFit/>
            </a:bodyPr>
            <a:lstStyle/>
            <a:p>
              <a:r>
                <a:rPr lang="en-US" dirty="0"/>
                <a:t>Predicted as: </a:t>
              </a:r>
            </a:p>
          </p:txBody>
        </p:sp>
        <p:grpSp>
          <p:nvGrpSpPr>
            <p:cNvPr id="3" name="Group 2">
              <a:extLst>
                <a:ext uri="{FF2B5EF4-FFF2-40B4-BE49-F238E27FC236}">
                  <a16:creationId xmlns:a16="http://schemas.microsoft.com/office/drawing/2014/main" id="{EBDB6DF0-CD29-4153-90C7-DB887B6785C1}"/>
                </a:ext>
              </a:extLst>
            </p:cNvPr>
            <p:cNvGrpSpPr/>
            <p:nvPr/>
          </p:nvGrpSpPr>
          <p:grpSpPr>
            <a:xfrm>
              <a:off x="8022232" y="4015154"/>
              <a:ext cx="1966396" cy="1397929"/>
              <a:chOff x="8022232" y="4015154"/>
              <a:chExt cx="1966396" cy="1397929"/>
            </a:xfrm>
          </p:grpSpPr>
          <p:sp>
            <p:nvSpPr>
              <p:cNvPr id="20" name="TextBox 19">
                <a:extLst>
                  <a:ext uri="{FF2B5EF4-FFF2-40B4-BE49-F238E27FC236}">
                    <a16:creationId xmlns:a16="http://schemas.microsoft.com/office/drawing/2014/main" id="{29CBBA2C-2CA7-44D4-BB34-ECB9B1703FEC}"/>
                  </a:ext>
                </a:extLst>
              </p:cNvPr>
              <p:cNvSpPr txBox="1"/>
              <p:nvPr/>
            </p:nvSpPr>
            <p:spPr>
              <a:xfrm>
                <a:off x="8955616" y="4274417"/>
                <a:ext cx="865024" cy="369332"/>
              </a:xfrm>
              <a:prstGeom prst="rect">
                <a:avLst/>
              </a:prstGeom>
              <a:noFill/>
            </p:spPr>
            <p:txBody>
              <a:bodyPr wrap="square" rtlCol="0">
                <a:spAutoFit/>
              </a:bodyPr>
              <a:lstStyle/>
              <a:p>
                <a:r>
                  <a:rPr lang="en-US" altLang="zh-CN" dirty="0"/>
                  <a:t>GNN </a:t>
                </a:r>
                <a:endParaRPr lang="zh-CN" altLang="en-US" dirty="0"/>
              </a:p>
            </p:txBody>
          </p:sp>
          <p:sp>
            <p:nvSpPr>
              <p:cNvPr id="22" name="Right Arrow 94">
                <a:extLst>
                  <a:ext uri="{FF2B5EF4-FFF2-40B4-BE49-F238E27FC236}">
                    <a16:creationId xmlns:a16="http://schemas.microsoft.com/office/drawing/2014/main" id="{F2AAB380-0A3B-4806-A156-990657008A22}"/>
                  </a:ext>
                </a:extLst>
              </p:cNvPr>
              <p:cNvSpPr/>
              <p:nvPr/>
            </p:nvSpPr>
            <p:spPr>
              <a:xfrm rot="5400000">
                <a:off x="8242344" y="4351472"/>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2" name="Oval 181">
                <a:extLst>
                  <a:ext uri="{FF2B5EF4-FFF2-40B4-BE49-F238E27FC236}">
                    <a16:creationId xmlns:a16="http://schemas.microsoft.com/office/drawing/2014/main" id="{7105ED8D-E2C5-45B2-AF01-371493245BF0}"/>
                  </a:ext>
                </a:extLst>
              </p:cNvPr>
              <p:cNvSpPr/>
              <p:nvPr/>
            </p:nvSpPr>
            <p:spPr>
              <a:xfrm>
                <a:off x="8022232" y="5115750"/>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
            <p:nvSpPr>
              <p:cNvPr id="183" name="Oval 182">
                <a:extLst>
                  <a:ext uri="{FF2B5EF4-FFF2-40B4-BE49-F238E27FC236}">
                    <a16:creationId xmlns:a16="http://schemas.microsoft.com/office/drawing/2014/main" id="{E928C044-8CA9-4180-AE13-739BA4483DE3}"/>
                  </a:ext>
                </a:extLst>
              </p:cNvPr>
              <p:cNvSpPr/>
              <p:nvPr/>
            </p:nvSpPr>
            <p:spPr>
              <a:xfrm>
                <a:off x="9723037" y="51310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 name="Group 3">
            <a:extLst>
              <a:ext uri="{FF2B5EF4-FFF2-40B4-BE49-F238E27FC236}">
                <a16:creationId xmlns:a16="http://schemas.microsoft.com/office/drawing/2014/main" id="{DE21BEB3-E527-461A-9591-7204133CF3F3}"/>
              </a:ext>
            </a:extLst>
          </p:cNvPr>
          <p:cNvGrpSpPr/>
          <p:nvPr/>
        </p:nvGrpSpPr>
        <p:grpSpPr>
          <a:xfrm>
            <a:off x="7773199" y="1946247"/>
            <a:ext cx="2381110" cy="1640665"/>
            <a:chOff x="7773199" y="1946247"/>
            <a:chExt cx="2381110" cy="1640665"/>
          </a:xfrm>
        </p:grpSpPr>
        <p:cxnSp>
          <p:nvCxnSpPr>
            <p:cNvPr id="172" name="Straight Connector 171">
              <a:extLst>
                <a:ext uri="{FF2B5EF4-FFF2-40B4-BE49-F238E27FC236}">
                  <a16:creationId xmlns:a16="http://schemas.microsoft.com/office/drawing/2014/main" id="{265ECC81-676F-4B18-B915-F582232E6256}"/>
                </a:ext>
              </a:extLst>
            </p:cNvPr>
            <p:cNvCxnSpPr>
              <a:cxnSpLocks/>
              <a:stCxn id="191" idx="5"/>
              <a:endCxn id="196" idx="2"/>
            </p:cNvCxnSpPr>
            <p:nvPr/>
          </p:nvCxnSpPr>
          <p:spPr>
            <a:xfrm>
              <a:off x="8563960" y="2975300"/>
              <a:ext cx="1000009" cy="329589"/>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id="{850888EF-2855-45D8-A36A-A20B1355FDA2}"/>
                </a:ext>
              </a:extLst>
            </p:cNvPr>
            <p:cNvGrpSpPr/>
            <p:nvPr/>
          </p:nvGrpSpPr>
          <p:grpSpPr>
            <a:xfrm>
              <a:off x="7773199" y="1946247"/>
              <a:ext cx="2381110" cy="1640665"/>
              <a:chOff x="2193382" y="3040784"/>
              <a:chExt cx="2381110" cy="1640665"/>
            </a:xfrm>
          </p:grpSpPr>
          <p:sp>
            <p:nvSpPr>
              <p:cNvPr id="189" name="Oval 188">
                <a:extLst>
                  <a:ext uri="{FF2B5EF4-FFF2-40B4-BE49-F238E27FC236}">
                    <a16:creationId xmlns:a16="http://schemas.microsoft.com/office/drawing/2014/main" id="{DFB790AF-1985-46D3-B4F8-4D86CE4A9A72}"/>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90" name="Oval 189">
                <a:extLst>
                  <a:ext uri="{FF2B5EF4-FFF2-40B4-BE49-F238E27FC236}">
                    <a16:creationId xmlns:a16="http://schemas.microsoft.com/office/drawing/2014/main" id="{F6489848-2658-4633-A988-64BE35DBCE0E}"/>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91" name="Oval 190">
                <a:extLst>
                  <a:ext uri="{FF2B5EF4-FFF2-40B4-BE49-F238E27FC236}">
                    <a16:creationId xmlns:a16="http://schemas.microsoft.com/office/drawing/2014/main" id="{8362FFBB-9E23-47BD-860C-7BA2DF1A848A}"/>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92" name="Oval 191">
                <a:extLst>
                  <a:ext uri="{FF2B5EF4-FFF2-40B4-BE49-F238E27FC236}">
                    <a16:creationId xmlns:a16="http://schemas.microsoft.com/office/drawing/2014/main" id="{8613C9C3-7BA0-48F8-AD32-ABC995FE636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93" name="Oval 192">
                <a:extLst>
                  <a:ext uri="{FF2B5EF4-FFF2-40B4-BE49-F238E27FC236}">
                    <a16:creationId xmlns:a16="http://schemas.microsoft.com/office/drawing/2014/main" id="{9852D672-3CFD-4198-B537-0035C5E0518B}"/>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94" name="Oval 193">
                <a:extLst>
                  <a:ext uri="{FF2B5EF4-FFF2-40B4-BE49-F238E27FC236}">
                    <a16:creationId xmlns:a16="http://schemas.microsoft.com/office/drawing/2014/main" id="{6A3F8314-8B9F-4B43-808F-D8F19786E188}"/>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5" name="Oval 194">
                <a:extLst>
                  <a:ext uri="{FF2B5EF4-FFF2-40B4-BE49-F238E27FC236}">
                    <a16:creationId xmlns:a16="http://schemas.microsoft.com/office/drawing/2014/main" id="{22E958A6-130F-48EE-818F-D22E37AC21E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96" name="Oval 195">
                <a:extLst>
                  <a:ext uri="{FF2B5EF4-FFF2-40B4-BE49-F238E27FC236}">
                    <a16:creationId xmlns:a16="http://schemas.microsoft.com/office/drawing/2014/main" id="{A754412B-D949-41E9-95C0-18C43CAFAE4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197" name="Straight Connector 196">
                <a:extLst>
                  <a:ext uri="{FF2B5EF4-FFF2-40B4-BE49-F238E27FC236}">
                    <a16:creationId xmlns:a16="http://schemas.microsoft.com/office/drawing/2014/main" id="{A4245989-F839-4725-A983-FBE2BC3ED107}"/>
                  </a:ext>
                </a:extLst>
              </p:cNvPr>
              <p:cNvCxnSpPr>
                <a:cxnSpLocks/>
                <a:stCxn id="192" idx="3"/>
                <a:endCxn id="189"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1AECDEB4-E023-4E6E-B5BC-CE5E67060741}"/>
                  </a:ext>
                </a:extLst>
              </p:cNvPr>
              <p:cNvCxnSpPr>
                <a:cxnSpLocks/>
                <a:stCxn id="190" idx="5"/>
                <a:endCxn id="189"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977E626F-F73D-4121-BC0F-FA51253EDAA8}"/>
                  </a:ext>
                </a:extLst>
              </p:cNvPr>
              <p:cNvCxnSpPr>
                <a:cxnSpLocks/>
                <a:stCxn id="189" idx="3"/>
                <a:endCxn id="191"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56FFAA86-F60F-4878-82E0-4D9E43FAFA06}"/>
                  </a:ext>
                </a:extLst>
              </p:cNvPr>
              <p:cNvCxnSpPr>
                <a:cxnSpLocks/>
                <a:stCxn id="191" idx="2"/>
                <a:endCxn id="193"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779D07B-8BDF-4759-8FB6-A6EF3903D017}"/>
                  </a:ext>
                </a:extLst>
              </p:cNvPr>
              <p:cNvCxnSpPr>
                <a:cxnSpLocks/>
                <a:stCxn id="191" idx="4"/>
                <a:endCxn id="195"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380CF36A-3FD2-45B6-8694-C1334AA9E97F}"/>
                  </a:ext>
                </a:extLst>
              </p:cNvPr>
              <p:cNvCxnSpPr>
                <a:cxnSpLocks/>
                <a:stCxn id="192" idx="1"/>
                <a:endCxn id="190"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B19F65BC-3A64-4B9D-9E70-C03639E99D5A}"/>
                  </a:ext>
                </a:extLst>
              </p:cNvPr>
              <p:cNvCxnSpPr>
                <a:cxnSpLocks/>
                <a:stCxn id="193" idx="5"/>
                <a:endCxn id="195"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C74DE03D-8327-4CB1-8AD6-5B970238A437}"/>
                  </a:ext>
                </a:extLst>
              </p:cNvPr>
              <p:cNvCxnSpPr>
                <a:cxnSpLocks/>
                <a:stCxn id="194" idx="2"/>
                <a:endCxn id="189"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C5D78BA5-E147-4DAF-A575-DB3B6E01D85A}"/>
                  </a:ext>
                </a:extLst>
              </p:cNvPr>
              <p:cNvCxnSpPr>
                <a:cxnSpLocks/>
                <a:stCxn id="189" idx="5"/>
                <a:endCxn id="196"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46F76A8-2885-4AB3-AD5A-0A9E94024885}"/>
                  </a:ext>
                </a:extLst>
              </p:cNvPr>
              <p:cNvCxnSpPr>
                <a:cxnSpLocks/>
                <a:stCxn id="194" idx="4"/>
                <a:endCxn id="196"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493EB79-3FBD-4F86-9FF7-A89D1B57E60F}"/>
                  </a:ext>
                </a:extLst>
              </p:cNvPr>
              <p:cNvCxnSpPr>
                <a:cxnSpLocks/>
                <a:stCxn id="193" idx="7"/>
                <a:endCxn id="190"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4422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2022-08D7-4E0A-98AC-3885A272D6EB}"/>
              </a:ext>
            </a:extLst>
          </p:cNvPr>
          <p:cNvSpPr>
            <a:spLocks noGrp="1"/>
          </p:cNvSpPr>
          <p:nvPr>
            <p:ph type="title"/>
          </p:nvPr>
        </p:nvSpPr>
        <p:spPr/>
        <p:txBody>
          <a:bodyPr/>
          <a:lstStyle/>
          <a:p>
            <a:r>
              <a:rPr lang="en-US" altLang="zh-CN" dirty="0"/>
              <a:t>Consequences</a:t>
            </a:r>
            <a:endParaRPr lang="zh-CN" altLang="en-US" dirty="0"/>
          </a:p>
        </p:txBody>
      </p:sp>
      <p:sp>
        <p:nvSpPr>
          <p:cNvPr id="3" name="Content Placeholder 2">
            <a:extLst>
              <a:ext uri="{FF2B5EF4-FFF2-40B4-BE49-F238E27FC236}">
                <a16:creationId xmlns:a16="http://schemas.microsoft.com/office/drawing/2014/main" id="{A03E9FD1-DA76-4ED1-9586-FCB8C19C40A1}"/>
              </a:ext>
            </a:extLst>
          </p:cNvPr>
          <p:cNvSpPr>
            <a:spLocks noGrp="1"/>
          </p:cNvSpPr>
          <p:nvPr>
            <p:ph idx="1"/>
          </p:nvPr>
        </p:nvSpPr>
        <p:spPr>
          <a:xfrm>
            <a:off x="6095999" y="1811433"/>
            <a:ext cx="5743883" cy="4351338"/>
          </a:xfrm>
        </p:spPr>
        <p:txBody>
          <a:bodyPr/>
          <a:lstStyle/>
          <a:p>
            <a:r>
              <a:rPr lang="en-US" altLang="zh-CN" dirty="0"/>
              <a:t>Financial Systems</a:t>
            </a:r>
          </a:p>
          <a:p>
            <a:pPr lvl="1"/>
            <a:r>
              <a:rPr lang="en-US" altLang="zh-CN" dirty="0"/>
              <a:t>Credit Card Fraud Detection</a:t>
            </a:r>
          </a:p>
          <a:p>
            <a:r>
              <a:rPr lang="en-US" altLang="zh-CN" dirty="0"/>
              <a:t>Recommender Systems</a:t>
            </a:r>
          </a:p>
          <a:p>
            <a:pPr lvl="1"/>
            <a:r>
              <a:rPr lang="en-US" altLang="zh-CN" dirty="0"/>
              <a:t>Social Recommendation</a:t>
            </a:r>
          </a:p>
          <a:p>
            <a:pPr lvl="1"/>
            <a:r>
              <a:rPr lang="en-US" altLang="zh-CN" dirty="0"/>
              <a:t>Product Recommendation</a:t>
            </a:r>
          </a:p>
          <a:p>
            <a:r>
              <a:rPr lang="en-US" altLang="zh-CN" dirty="0"/>
              <a:t>….</a:t>
            </a:r>
          </a:p>
          <a:p>
            <a:endParaRPr lang="zh-CN" altLang="en-US" dirty="0"/>
          </a:p>
        </p:txBody>
      </p:sp>
      <p:sp>
        <p:nvSpPr>
          <p:cNvPr id="4" name="Slide Number Placeholder 3">
            <a:extLst>
              <a:ext uri="{FF2B5EF4-FFF2-40B4-BE49-F238E27FC236}">
                <a16:creationId xmlns:a16="http://schemas.microsoft.com/office/drawing/2014/main" id="{3C0B61AE-8541-4CE3-9824-0DEDCBDB3B28}"/>
              </a:ext>
            </a:extLst>
          </p:cNvPr>
          <p:cNvSpPr>
            <a:spLocks noGrp="1"/>
          </p:cNvSpPr>
          <p:nvPr>
            <p:ph type="sldNum" sz="quarter" idx="12"/>
          </p:nvPr>
        </p:nvSpPr>
        <p:spPr/>
        <p:txBody>
          <a:bodyPr/>
          <a:lstStyle/>
          <a:p>
            <a:fld id="{4C15419E-54D6-8648-ABFB-BEF58E3E877E}" type="slidenum">
              <a:rPr lang="en-US" smtClean="0"/>
              <a:t>139</a:t>
            </a:fld>
            <a:endParaRPr lang="en-US"/>
          </a:p>
        </p:txBody>
      </p:sp>
      <p:sp>
        <p:nvSpPr>
          <p:cNvPr id="46" name="Oval 45">
            <a:extLst>
              <a:ext uri="{FF2B5EF4-FFF2-40B4-BE49-F238E27FC236}">
                <a16:creationId xmlns:a16="http://schemas.microsoft.com/office/drawing/2014/main" id="{9631D22B-5055-469C-A7E8-0B8786989FDB}"/>
              </a:ext>
            </a:extLst>
          </p:cNvPr>
          <p:cNvSpPr/>
          <p:nvPr/>
        </p:nvSpPr>
        <p:spPr>
          <a:xfrm>
            <a:off x="4153212" y="254305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48" name="Oval 47">
            <a:extLst>
              <a:ext uri="{FF2B5EF4-FFF2-40B4-BE49-F238E27FC236}">
                <a16:creationId xmlns:a16="http://schemas.microsoft.com/office/drawing/2014/main" id="{5B8257C4-ED94-4424-A721-4D6F4CF88EAC}"/>
              </a:ext>
            </a:extLst>
          </p:cNvPr>
          <p:cNvSpPr/>
          <p:nvPr/>
        </p:nvSpPr>
        <p:spPr>
          <a:xfrm>
            <a:off x="3828463" y="3163877"/>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49" name="Straight Connector 48">
            <a:extLst>
              <a:ext uri="{FF2B5EF4-FFF2-40B4-BE49-F238E27FC236}">
                <a16:creationId xmlns:a16="http://schemas.microsoft.com/office/drawing/2014/main" id="{C88A02E2-E3A9-4A2A-A78F-45AB1E3BB6F2}"/>
              </a:ext>
            </a:extLst>
          </p:cNvPr>
          <p:cNvCxnSpPr>
            <a:cxnSpLocks/>
          </p:cNvCxnSpPr>
          <p:nvPr/>
        </p:nvCxnSpPr>
        <p:spPr>
          <a:xfrm flipH="1">
            <a:off x="3471665" y="2186969"/>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5A1DF03-4090-4D73-805B-DA9881288A8E}"/>
              </a:ext>
            </a:extLst>
          </p:cNvPr>
          <p:cNvCxnSpPr>
            <a:cxnSpLocks/>
          </p:cNvCxnSpPr>
          <p:nvPr/>
        </p:nvCxnSpPr>
        <p:spPr>
          <a:xfrm>
            <a:off x="3033664" y="2274145"/>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949D88E-25CB-42EB-8DE9-81BBD79B55A7}"/>
              </a:ext>
            </a:extLst>
          </p:cNvPr>
          <p:cNvCxnSpPr>
            <a:cxnSpLocks/>
          </p:cNvCxnSpPr>
          <p:nvPr/>
        </p:nvCxnSpPr>
        <p:spPr>
          <a:xfrm flipH="1">
            <a:off x="2867350" y="2703444"/>
            <a:ext cx="30134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A7D3645-143D-43F6-B7AA-359906C9AA7B}"/>
              </a:ext>
            </a:extLst>
          </p:cNvPr>
          <p:cNvCxnSpPr>
            <a:cxnSpLocks/>
          </p:cNvCxnSpPr>
          <p:nvPr/>
        </p:nvCxnSpPr>
        <p:spPr>
          <a:xfrm flipH="1">
            <a:off x="2303284" y="2948944"/>
            <a:ext cx="254645" cy="7405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F630988-8C25-4702-9E73-C84BDCBAAB4E}"/>
              </a:ext>
            </a:extLst>
          </p:cNvPr>
          <p:cNvCxnSpPr>
            <a:cxnSpLocks/>
          </p:cNvCxnSpPr>
          <p:nvPr/>
        </p:nvCxnSpPr>
        <p:spPr>
          <a:xfrm flipH="1">
            <a:off x="2655010" y="3016601"/>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C87EB321-FF1D-4062-991B-9F54EBF177BC}"/>
              </a:ext>
            </a:extLst>
          </p:cNvPr>
          <p:cNvCxnSpPr>
            <a:cxnSpLocks/>
          </p:cNvCxnSpPr>
          <p:nvPr/>
        </p:nvCxnSpPr>
        <p:spPr>
          <a:xfrm flipH="1">
            <a:off x="3033664" y="1987548"/>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8BCBBF3F-6F5D-48CE-B52F-D3942A974E76}"/>
              </a:ext>
            </a:extLst>
          </p:cNvPr>
          <p:cNvCxnSpPr>
            <a:cxnSpLocks/>
          </p:cNvCxnSpPr>
          <p:nvPr/>
        </p:nvCxnSpPr>
        <p:spPr>
          <a:xfrm>
            <a:off x="2264389" y="3110934"/>
            <a:ext cx="202820" cy="2352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BD054E4-3F4E-4014-97EB-2DC0B2A2FC70}"/>
              </a:ext>
            </a:extLst>
          </p:cNvPr>
          <p:cNvCxnSpPr>
            <a:cxnSpLocks/>
            <a:stCxn id="46" idx="2"/>
          </p:cNvCxnSpPr>
          <p:nvPr/>
        </p:nvCxnSpPr>
        <p:spPr>
          <a:xfrm flipH="1" flipV="1">
            <a:off x="3510560" y="2603734"/>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2614E7-E187-4B24-AEFF-F665983E4820}"/>
              </a:ext>
            </a:extLst>
          </p:cNvPr>
          <p:cNvCxnSpPr>
            <a:cxnSpLocks/>
            <a:endCxn id="48" idx="1"/>
          </p:cNvCxnSpPr>
          <p:nvPr/>
        </p:nvCxnSpPr>
        <p:spPr>
          <a:xfrm>
            <a:off x="3471665" y="2703444"/>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349A2F80-AAF0-4ADD-8D74-78CD337140CE}"/>
              </a:ext>
            </a:extLst>
          </p:cNvPr>
          <p:cNvCxnSpPr>
            <a:cxnSpLocks/>
            <a:stCxn id="46" idx="4"/>
            <a:endCxn id="48" idx="7"/>
          </p:cNvCxnSpPr>
          <p:nvPr/>
        </p:nvCxnSpPr>
        <p:spPr>
          <a:xfrm flipH="1">
            <a:off x="4055159" y="2825077"/>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F62056D-4DEB-4362-8653-40886166B247}"/>
              </a:ext>
            </a:extLst>
          </p:cNvPr>
          <p:cNvCxnSpPr>
            <a:cxnSpLocks/>
          </p:cNvCxnSpPr>
          <p:nvPr/>
        </p:nvCxnSpPr>
        <p:spPr>
          <a:xfrm flipV="1">
            <a:off x="2264389" y="2274145"/>
            <a:ext cx="581474" cy="66092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72A71E0-3833-482E-A569-B5A3795B98D6}"/>
              </a:ext>
            </a:extLst>
          </p:cNvPr>
          <p:cNvPicPr>
            <a:picLocks noChangeAspect="1"/>
          </p:cNvPicPr>
          <p:nvPr/>
        </p:nvPicPr>
        <p:blipFill>
          <a:blip r:embed="rId3"/>
          <a:stretch>
            <a:fillRect/>
          </a:stretch>
        </p:blipFill>
        <p:spPr>
          <a:xfrm>
            <a:off x="4141654" y="2474513"/>
            <a:ext cx="313738" cy="365890"/>
          </a:xfrm>
          <a:prstGeom prst="rect">
            <a:avLst/>
          </a:prstGeom>
        </p:spPr>
      </p:pic>
      <p:pic>
        <p:nvPicPr>
          <p:cNvPr id="6" name="Graphic 5" descr="Devil face with solid fill">
            <a:extLst>
              <a:ext uri="{FF2B5EF4-FFF2-40B4-BE49-F238E27FC236}">
                <a16:creationId xmlns:a16="http://schemas.microsoft.com/office/drawing/2014/main" id="{93D463BA-65F6-4776-9AA5-25FD812E7B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9945" y="2432084"/>
            <a:ext cx="490567" cy="490567"/>
          </a:xfrm>
          <a:prstGeom prst="rect">
            <a:avLst/>
          </a:prstGeom>
        </p:spPr>
      </p:pic>
      <p:pic>
        <p:nvPicPr>
          <p:cNvPr id="10" name="Picture 9">
            <a:extLst>
              <a:ext uri="{FF2B5EF4-FFF2-40B4-BE49-F238E27FC236}">
                <a16:creationId xmlns:a16="http://schemas.microsoft.com/office/drawing/2014/main" id="{4AD27334-7BFE-4D90-AA6D-99DB4403613C}"/>
              </a:ext>
            </a:extLst>
          </p:cNvPr>
          <p:cNvPicPr>
            <a:picLocks noChangeAspect="1"/>
          </p:cNvPicPr>
          <p:nvPr/>
        </p:nvPicPr>
        <p:blipFill>
          <a:blip r:embed="rId6"/>
          <a:stretch>
            <a:fillRect/>
          </a:stretch>
        </p:blipFill>
        <p:spPr>
          <a:xfrm>
            <a:off x="3817638" y="3113854"/>
            <a:ext cx="287242" cy="373348"/>
          </a:xfrm>
          <a:prstGeom prst="rect">
            <a:avLst/>
          </a:prstGeom>
        </p:spPr>
      </p:pic>
      <p:pic>
        <p:nvPicPr>
          <p:cNvPr id="35" name="Graphic 34" descr="Devil face with solid fill">
            <a:extLst>
              <a:ext uri="{FF2B5EF4-FFF2-40B4-BE49-F238E27FC236}">
                <a16:creationId xmlns:a16="http://schemas.microsoft.com/office/drawing/2014/main" id="{F2C34131-177B-4617-9353-496BF52FF6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6767" y="2978606"/>
            <a:ext cx="490567" cy="490567"/>
          </a:xfrm>
          <a:prstGeom prst="rect">
            <a:avLst/>
          </a:prstGeom>
        </p:spPr>
      </p:pic>
      <p:pic>
        <p:nvPicPr>
          <p:cNvPr id="16" name="Graphic 15" descr="User">
            <a:extLst>
              <a:ext uri="{FF2B5EF4-FFF2-40B4-BE49-F238E27FC236}">
                <a16:creationId xmlns:a16="http://schemas.microsoft.com/office/drawing/2014/main" id="{D744B600-ACDD-4639-B755-957263FEFC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1730" y="1834453"/>
            <a:ext cx="486965" cy="486965"/>
          </a:xfrm>
          <a:prstGeom prst="rect">
            <a:avLst/>
          </a:prstGeom>
        </p:spPr>
      </p:pic>
      <p:pic>
        <p:nvPicPr>
          <p:cNvPr id="60" name="Graphic 59" descr="User">
            <a:extLst>
              <a:ext uri="{FF2B5EF4-FFF2-40B4-BE49-F238E27FC236}">
                <a16:creationId xmlns:a16="http://schemas.microsoft.com/office/drawing/2014/main" id="{269A7EC1-1987-4DD5-BC22-66DA35E7CC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59737" y="1762717"/>
            <a:ext cx="486965" cy="486965"/>
          </a:xfrm>
          <a:prstGeom prst="rect">
            <a:avLst/>
          </a:prstGeom>
        </p:spPr>
      </p:pic>
      <p:pic>
        <p:nvPicPr>
          <p:cNvPr id="61" name="Graphic 60" descr="User">
            <a:extLst>
              <a:ext uri="{FF2B5EF4-FFF2-40B4-BE49-F238E27FC236}">
                <a16:creationId xmlns:a16="http://schemas.microsoft.com/office/drawing/2014/main" id="{7369FA3F-622F-4DD6-B018-9B7477EC79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25074" y="2360251"/>
            <a:ext cx="486965" cy="486965"/>
          </a:xfrm>
          <a:prstGeom prst="rect">
            <a:avLst/>
          </a:prstGeom>
        </p:spPr>
      </p:pic>
      <p:pic>
        <p:nvPicPr>
          <p:cNvPr id="64" name="Graphic 63" descr="User">
            <a:extLst>
              <a:ext uri="{FF2B5EF4-FFF2-40B4-BE49-F238E27FC236}">
                <a16:creationId xmlns:a16="http://schemas.microsoft.com/office/drawing/2014/main" id="{A69B6D99-26C4-4B14-B801-D60FD42626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8331" y="2603734"/>
            <a:ext cx="486965" cy="486965"/>
          </a:xfrm>
          <a:prstGeom prst="rect">
            <a:avLst/>
          </a:prstGeom>
        </p:spPr>
      </p:pic>
      <p:pic>
        <p:nvPicPr>
          <p:cNvPr id="65" name="Graphic 64" descr="User">
            <a:extLst>
              <a:ext uri="{FF2B5EF4-FFF2-40B4-BE49-F238E27FC236}">
                <a16:creationId xmlns:a16="http://schemas.microsoft.com/office/drawing/2014/main" id="{F6F10270-D450-448E-A476-9691A151B0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4447" y="3087318"/>
            <a:ext cx="486965" cy="486965"/>
          </a:xfrm>
          <a:prstGeom prst="rect">
            <a:avLst/>
          </a:prstGeom>
        </p:spPr>
      </p:pic>
      <p:pic>
        <p:nvPicPr>
          <p:cNvPr id="66" name="Graphic 65" descr="User">
            <a:extLst>
              <a:ext uri="{FF2B5EF4-FFF2-40B4-BE49-F238E27FC236}">
                <a16:creationId xmlns:a16="http://schemas.microsoft.com/office/drawing/2014/main" id="{3D39ABAE-D2AB-4EFC-9140-044B09305D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9384" y="2684065"/>
            <a:ext cx="486965" cy="486965"/>
          </a:xfrm>
          <a:prstGeom prst="rect">
            <a:avLst/>
          </a:prstGeom>
        </p:spPr>
      </p:pic>
    </p:spTree>
    <p:extLst>
      <p:ext uri="{BB962C8B-B14F-4D97-AF65-F5344CB8AC3E}">
        <p14:creationId xmlns:p14="http://schemas.microsoft.com/office/powerpoint/2010/main" val="305273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14</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2"/>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3"/>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4"/>
          <a:stretch>
            <a:fillRect/>
          </a:stretch>
        </p:blipFill>
        <p:spPr>
          <a:xfrm>
            <a:off x="1248236" y="4812298"/>
            <a:ext cx="3032629" cy="423423"/>
          </a:xfrm>
          <a:prstGeom prst="rect">
            <a:avLst/>
          </a:prstGeom>
        </p:spPr>
      </p:pic>
      <p:sp>
        <p:nvSpPr>
          <p:cNvPr id="51" name="TextBox 50">
            <a:extLst>
              <a:ext uri="{FF2B5EF4-FFF2-40B4-BE49-F238E27FC236}">
                <a16:creationId xmlns:a16="http://schemas.microsoft.com/office/drawing/2014/main" id="{E523ED60-8BE2-9240-A824-C4E7CE44E2B8}"/>
              </a:ext>
            </a:extLst>
          </p:cNvPr>
          <p:cNvSpPr txBox="1"/>
          <p:nvPr/>
        </p:nvSpPr>
        <p:spPr>
          <a:xfrm>
            <a:off x="5889259" y="2137806"/>
            <a:ext cx="2195473" cy="523220"/>
          </a:xfrm>
          <a:prstGeom prst="rect">
            <a:avLst/>
          </a:prstGeom>
          <a:noFill/>
        </p:spPr>
        <p:txBody>
          <a:bodyPr wrap="none" rtlCol="0">
            <a:spAutoFit/>
          </a:bodyPr>
          <a:lstStyle/>
          <a:p>
            <a:r>
              <a:rPr lang="en-US" sz="2800" dirty="0"/>
              <a:t>Graph Signal: </a:t>
            </a:r>
          </a:p>
        </p:txBody>
      </p:sp>
      <p:pic>
        <p:nvPicPr>
          <p:cNvPr id="52" name="Picture 51">
            <a:extLst>
              <a:ext uri="{FF2B5EF4-FFF2-40B4-BE49-F238E27FC236}">
                <a16:creationId xmlns:a16="http://schemas.microsoft.com/office/drawing/2014/main" id="{A51B3CA1-B515-0643-AC9D-FE2D44FE2EB5}"/>
              </a:ext>
            </a:extLst>
          </p:cNvPr>
          <p:cNvPicPr>
            <a:picLocks noChangeAspect="1"/>
          </p:cNvPicPr>
          <p:nvPr/>
        </p:nvPicPr>
        <p:blipFill>
          <a:blip r:embed="rId5"/>
          <a:stretch>
            <a:fillRect/>
          </a:stretch>
        </p:blipFill>
        <p:spPr>
          <a:xfrm>
            <a:off x="8084732" y="2137806"/>
            <a:ext cx="2298700" cy="520700"/>
          </a:xfrm>
          <a:prstGeom prst="rect">
            <a:avLst/>
          </a:prstGeom>
        </p:spPr>
      </p:pic>
      <p:pic>
        <p:nvPicPr>
          <p:cNvPr id="54" name="Picture 53">
            <a:extLst>
              <a:ext uri="{FF2B5EF4-FFF2-40B4-BE49-F238E27FC236}">
                <a16:creationId xmlns:a16="http://schemas.microsoft.com/office/drawing/2014/main" id="{8EBEEF80-23C8-1245-B871-5C75CD3E8D87}"/>
              </a:ext>
            </a:extLst>
          </p:cNvPr>
          <p:cNvPicPr>
            <a:picLocks noChangeAspect="1"/>
          </p:cNvPicPr>
          <p:nvPr/>
        </p:nvPicPr>
        <p:blipFill>
          <a:blip r:embed="rId6"/>
          <a:stretch>
            <a:fillRect/>
          </a:stretch>
        </p:blipFill>
        <p:spPr>
          <a:xfrm>
            <a:off x="7328100" y="3559526"/>
            <a:ext cx="1774222" cy="2529366"/>
          </a:xfrm>
          <a:prstGeom prst="rect">
            <a:avLst/>
          </a:prstGeom>
        </p:spPr>
      </p:pic>
      <p:sp>
        <p:nvSpPr>
          <p:cNvPr id="38" name="Rectangle 37">
            <a:extLst>
              <a:ext uri="{FF2B5EF4-FFF2-40B4-BE49-F238E27FC236}">
                <a16:creationId xmlns:a16="http://schemas.microsoft.com/office/drawing/2014/main" id="{4ACC7B81-D0AE-0141-9302-AA7FFFBEBD5A}"/>
              </a:ext>
            </a:extLst>
          </p:cNvPr>
          <p:cNvSpPr/>
          <p:nvPr/>
        </p:nvSpPr>
        <p:spPr>
          <a:xfrm rot="10800000">
            <a:off x="1189247" y="20377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D813C5-F387-CD4C-8459-EE4738129B09}"/>
              </a:ext>
            </a:extLst>
          </p:cNvPr>
          <p:cNvSpPr/>
          <p:nvPr/>
        </p:nvSpPr>
        <p:spPr>
          <a:xfrm rot="10800000">
            <a:off x="2039175" y="217854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1FF424-9B00-1645-A54B-E286925E7F12}"/>
              </a:ext>
            </a:extLst>
          </p:cNvPr>
          <p:cNvSpPr/>
          <p:nvPr/>
        </p:nvSpPr>
        <p:spPr>
          <a:xfrm rot="10800000">
            <a:off x="2942802" y="188921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ADB7C3-B3A3-1942-9C0D-9866622F0161}"/>
              </a:ext>
            </a:extLst>
          </p:cNvPr>
          <p:cNvSpPr/>
          <p:nvPr/>
        </p:nvSpPr>
        <p:spPr>
          <a:xfrm rot="10800000">
            <a:off x="3839887" y="17560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71F145-97EB-D84A-93E4-A3C388586017}"/>
              </a:ext>
            </a:extLst>
          </p:cNvPr>
          <p:cNvSpPr/>
          <p:nvPr/>
        </p:nvSpPr>
        <p:spPr>
          <a:xfrm rot="10800000">
            <a:off x="1332837" y="299491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95A171-B96C-8D40-B8CA-3E394FACA639}"/>
              </a:ext>
            </a:extLst>
          </p:cNvPr>
          <p:cNvSpPr/>
          <p:nvPr/>
        </p:nvSpPr>
        <p:spPr>
          <a:xfrm rot="10800000">
            <a:off x="2942802" y="33230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03ECEB-4BBF-F843-BD73-6E6A9A905C2C}"/>
              </a:ext>
            </a:extLst>
          </p:cNvPr>
          <p:cNvSpPr/>
          <p:nvPr/>
        </p:nvSpPr>
        <p:spPr>
          <a:xfrm rot="10800000">
            <a:off x="2907787" y="26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F1F37D-5321-AC4D-8583-7D18AE5A288F}"/>
              </a:ext>
            </a:extLst>
          </p:cNvPr>
          <p:cNvSpPr/>
          <p:nvPr/>
        </p:nvSpPr>
        <p:spPr>
          <a:xfrm rot="10800000">
            <a:off x="3722124" y="28269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9562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103C-84CC-4052-8040-9AA29D6B0039}"/>
              </a:ext>
            </a:extLst>
          </p:cNvPr>
          <p:cNvSpPr>
            <a:spLocks noGrp="1"/>
          </p:cNvSpPr>
          <p:nvPr>
            <p:ph type="title"/>
          </p:nvPr>
        </p:nvSpPr>
        <p:spPr/>
        <p:txBody>
          <a:bodyPr/>
          <a:lstStyle/>
          <a:p>
            <a:r>
              <a:rPr lang="en-US" altLang="zh-CN" dirty="0"/>
              <a:t>Image vs Graph</a:t>
            </a:r>
            <a:br>
              <a:rPr lang="en-US" altLang="zh-CN" dirty="0"/>
            </a:br>
            <a:endParaRPr lang="zh-CN" altLang="en-US" dirty="0"/>
          </a:p>
        </p:txBody>
      </p:sp>
      <p:sp>
        <p:nvSpPr>
          <p:cNvPr id="3" name="Content Placeholder 2">
            <a:extLst>
              <a:ext uri="{FF2B5EF4-FFF2-40B4-BE49-F238E27FC236}">
                <a16:creationId xmlns:a16="http://schemas.microsoft.com/office/drawing/2014/main" id="{3F7F85BA-6944-4655-93B7-6B834BE04489}"/>
              </a:ext>
            </a:extLst>
          </p:cNvPr>
          <p:cNvSpPr>
            <a:spLocks noGrp="1"/>
          </p:cNvSpPr>
          <p:nvPr>
            <p:ph idx="1"/>
          </p:nvPr>
        </p:nvSpPr>
        <p:spPr/>
        <p:txBody>
          <a:bodyPr/>
          <a:lstStyle/>
          <a:p>
            <a:r>
              <a:rPr lang="en-US" altLang="zh-CN" dirty="0"/>
              <a:t>Discreteness </a:t>
            </a:r>
          </a:p>
          <a:p>
            <a:r>
              <a:rPr lang="en-US" altLang="zh-CN" dirty="0"/>
              <a:t>Perturbation Measure</a:t>
            </a:r>
          </a:p>
          <a:p>
            <a:r>
              <a:rPr lang="en-US" altLang="zh-CN" dirty="0"/>
              <a:t>Perturbation Type</a:t>
            </a:r>
          </a:p>
          <a:p>
            <a:endParaRPr lang="zh-CN" altLang="en-US" dirty="0"/>
          </a:p>
        </p:txBody>
      </p:sp>
      <p:sp>
        <p:nvSpPr>
          <p:cNvPr id="4" name="Slide Number Placeholder 3">
            <a:extLst>
              <a:ext uri="{FF2B5EF4-FFF2-40B4-BE49-F238E27FC236}">
                <a16:creationId xmlns:a16="http://schemas.microsoft.com/office/drawing/2014/main" id="{CBF6F931-5914-4030-B6B3-8E01BE4551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681E55B-7797-4508-BA48-0E72B267FD2B}"/>
              </a:ext>
            </a:extLst>
          </p:cNvPr>
          <p:cNvPicPr>
            <a:picLocks noChangeAspect="1"/>
          </p:cNvPicPr>
          <p:nvPr/>
        </p:nvPicPr>
        <p:blipFill>
          <a:blip r:embed="rId3"/>
          <a:stretch>
            <a:fillRect/>
          </a:stretch>
        </p:blipFill>
        <p:spPr>
          <a:xfrm>
            <a:off x="8726274" y="3760957"/>
            <a:ext cx="2760321" cy="2109708"/>
          </a:xfrm>
          <a:prstGeom prst="rect">
            <a:avLst/>
          </a:prstGeom>
        </p:spPr>
      </p:pic>
      <p:sp>
        <p:nvSpPr>
          <p:cNvPr id="11" name="Oval 10">
            <a:extLst>
              <a:ext uri="{FF2B5EF4-FFF2-40B4-BE49-F238E27FC236}">
                <a16:creationId xmlns:a16="http://schemas.microsoft.com/office/drawing/2014/main" id="{0480C85F-85CD-4674-B86E-2F9683E7458B}"/>
              </a:ext>
            </a:extLst>
          </p:cNvPr>
          <p:cNvSpPr/>
          <p:nvPr/>
        </p:nvSpPr>
        <p:spPr>
          <a:xfrm>
            <a:off x="7439283" y="46970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B9EB171-9544-4FE0-AD85-522375572A1A}"/>
              </a:ext>
            </a:extLst>
          </p:cNvPr>
          <p:cNvSpPr/>
          <p:nvPr/>
        </p:nvSpPr>
        <p:spPr>
          <a:xfrm>
            <a:off x="5963205" y="4208028"/>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3" name="Oval 12">
            <a:extLst>
              <a:ext uri="{FF2B5EF4-FFF2-40B4-BE49-F238E27FC236}">
                <a16:creationId xmlns:a16="http://schemas.microsoft.com/office/drawing/2014/main" id="{F35F9567-B332-4D07-820C-E63FDC08F4CD}"/>
              </a:ext>
            </a:extLst>
          </p:cNvPr>
          <p:cNvSpPr/>
          <p:nvPr/>
        </p:nvSpPr>
        <p:spPr>
          <a:xfrm>
            <a:off x="6514169" y="4870227"/>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C</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5C56507-957D-475F-8074-51F8D8B2681B}"/>
              </a:ext>
            </a:extLst>
          </p:cNvPr>
          <p:cNvSpPr/>
          <p:nvPr/>
        </p:nvSpPr>
        <p:spPr>
          <a:xfrm>
            <a:off x="7173692" y="4067017"/>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F</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868F369D-EF38-4D9D-8F11-7E6069FC73A8}"/>
              </a:ext>
            </a:extLst>
          </p:cNvPr>
          <p:cNvSpPr/>
          <p:nvPr/>
        </p:nvSpPr>
        <p:spPr>
          <a:xfrm>
            <a:off x="5900507" y="5211563"/>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7" name="Oval 16">
            <a:extLst>
              <a:ext uri="{FF2B5EF4-FFF2-40B4-BE49-F238E27FC236}">
                <a16:creationId xmlns:a16="http://schemas.microsoft.com/office/drawing/2014/main" id="{78F5E554-024A-4A29-8F06-340BA2355BF3}"/>
              </a:ext>
            </a:extLst>
          </p:cNvPr>
          <p:cNvSpPr/>
          <p:nvPr/>
        </p:nvSpPr>
        <p:spPr>
          <a:xfrm>
            <a:off x="7905827" y="5396828"/>
            <a:ext cx="265591" cy="28953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C0CCDC7-A03B-4918-840C-A257D468157E}"/>
              </a:ext>
            </a:extLst>
          </p:cNvPr>
          <p:cNvCxnSpPr>
            <a:cxnSpLocks/>
            <a:stCxn id="14" idx="5"/>
            <a:endCxn id="11" idx="0"/>
          </p:cNvCxnSpPr>
          <p:nvPr/>
        </p:nvCxnSpPr>
        <p:spPr>
          <a:xfrm>
            <a:off x="7400388" y="4307739"/>
            <a:ext cx="171691" cy="389345"/>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21B3CCC-9B73-4DE6-A56B-CF48B708E66A}"/>
              </a:ext>
            </a:extLst>
          </p:cNvPr>
          <p:cNvCxnSpPr>
            <a:cxnSpLocks/>
            <a:stCxn id="12" idx="6"/>
            <a:endCxn id="11" idx="1"/>
          </p:cNvCxnSpPr>
          <p:nvPr/>
        </p:nvCxnSpPr>
        <p:spPr>
          <a:xfrm>
            <a:off x="6228796" y="4349040"/>
            <a:ext cx="1249382" cy="389345"/>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BBC19D4-0070-4F7B-8B7D-0C3E9A15AF81}"/>
              </a:ext>
            </a:extLst>
          </p:cNvPr>
          <p:cNvCxnSpPr>
            <a:cxnSpLocks/>
            <a:stCxn id="11" idx="3"/>
            <a:endCxn id="13" idx="6"/>
          </p:cNvCxnSpPr>
          <p:nvPr/>
        </p:nvCxnSpPr>
        <p:spPr>
          <a:xfrm flipH="1">
            <a:off x="6779760" y="4937806"/>
            <a:ext cx="698418" cy="73433"/>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E620B0A-E2CA-4059-A8A2-37791D14C540}"/>
              </a:ext>
            </a:extLst>
          </p:cNvPr>
          <p:cNvCxnSpPr>
            <a:cxnSpLocks/>
            <a:stCxn id="13" idx="3"/>
            <a:endCxn id="15" idx="6"/>
          </p:cNvCxnSpPr>
          <p:nvPr/>
        </p:nvCxnSpPr>
        <p:spPr>
          <a:xfrm flipH="1">
            <a:off x="6166098" y="5110949"/>
            <a:ext cx="386966" cy="24162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E88A9E9-6784-4D81-A3B5-14E51F190A44}"/>
              </a:ext>
            </a:extLst>
          </p:cNvPr>
          <p:cNvCxnSpPr>
            <a:cxnSpLocks/>
            <a:stCxn id="14" idx="2"/>
            <a:endCxn id="12" idx="6"/>
          </p:cNvCxnSpPr>
          <p:nvPr/>
        </p:nvCxnSpPr>
        <p:spPr>
          <a:xfrm flipH="1">
            <a:off x="6228796" y="4208029"/>
            <a:ext cx="944896" cy="14101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F226032-5BD1-4480-BD48-9B9642871031}"/>
              </a:ext>
            </a:extLst>
          </p:cNvPr>
          <p:cNvCxnSpPr>
            <a:cxnSpLocks/>
            <a:stCxn id="11" idx="5"/>
            <a:endCxn id="17" idx="0"/>
          </p:cNvCxnSpPr>
          <p:nvPr/>
        </p:nvCxnSpPr>
        <p:spPr>
          <a:xfrm>
            <a:off x="7665979" y="4937806"/>
            <a:ext cx="372644" cy="45902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E2C8226-1DC1-42E6-9BF5-ADF33DA1C544}"/>
              </a:ext>
            </a:extLst>
          </p:cNvPr>
          <p:cNvCxnSpPr>
            <a:cxnSpLocks/>
            <a:stCxn id="15" idx="0"/>
            <a:endCxn id="12" idx="4"/>
          </p:cNvCxnSpPr>
          <p:nvPr/>
        </p:nvCxnSpPr>
        <p:spPr>
          <a:xfrm flipV="1">
            <a:off x="6033303" y="4490051"/>
            <a:ext cx="62698" cy="72151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28CDBE8C-C171-496A-842E-13FF7A1020AC}"/>
              </a:ext>
            </a:extLst>
          </p:cNvPr>
          <p:cNvCxnSpPr>
            <a:cxnSpLocks/>
            <a:stCxn id="13" idx="1"/>
            <a:endCxn id="12" idx="5"/>
          </p:cNvCxnSpPr>
          <p:nvPr/>
        </p:nvCxnSpPr>
        <p:spPr>
          <a:xfrm flipH="1" flipV="1">
            <a:off x="6189901" y="4448750"/>
            <a:ext cx="363163" cy="4627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86CF6568-C55A-4684-AE88-324DD9A396CE}"/>
              </a:ext>
            </a:extLst>
          </p:cNvPr>
          <p:cNvCxnSpPr>
            <a:cxnSpLocks/>
            <a:stCxn id="17" idx="1"/>
            <a:endCxn id="13" idx="5"/>
          </p:cNvCxnSpPr>
          <p:nvPr/>
        </p:nvCxnSpPr>
        <p:spPr>
          <a:xfrm flipH="1" flipV="1">
            <a:off x="6740865" y="5110949"/>
            <a:ext cx="1203857" cy="32828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1906F22C-4995-423F-A73A-2C99DFA88B11}"/>
              </a:ext>
            </a:extLst>
          </p:cNvPr>
          <p:cNvPicPr>
            <a:picLocks noChangeAspect="1"/>
          </p:cNvPicPr>
          <p:nvPr/>
        </p:nvPicPr>
        <p:blipFill>
          <a:blip r:embed="rId4"/>
          <a:stretch>
            <a:fillRect/>
          </a:stretch>
        </p:blipFill>
        <p:spPr>
          <a:xfrm>
            <a:off x="8559364" y="1538258"/>
            <a:ext cx="3073370" cy="1737014"/>
          </a:xfrm>
          <a:prstGeom prst="rect">
            <a:avLst/>
          </a:prstGeom>
        </p:spPr>
      </p:pic>
      <p:sp>
        <p:nvSpPr>
          <p:cNvPr id="66" name="Arrow: Right 65">
            <a:extLst>
              <a:ext uri="{FF2B5EF4-FFF2-40B4-BE49-F238E27FC236}">
                <a16:creationId xmlns:a16="http://schemas.microsoft.com/office/drawing/2014/main" id="{0CDD9CFD-7AC1-4A11-8CB1-4D941BDD77E7}"/>
              </a:ext>
            </a:extLst>
          </p:cNvPr>
          <p:cNvSpPr/>
          <p:nvPr/>
        </p:nvSpPr>
        <p:spPr>
          <a:xfrm>
            <a:off x="8068385" y="4597373"/>
            <a:ext cx="531182" cy="2820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01" name="Arrow: Right 100">
            <a:extLst>
              <a:ext uri="{FF2B5EF4-FFF2-40B4-BE49-F238E27FC236}">
                <a16:creationId xmlns:a16="http://schemas.microsoft.com/office/drawing/2014/main" id="{2A746CEA-3DFD-48A3-8E23-0FF6347328A5}"/>
              </a:ext>
            </a:extLst>
          </p:cNvPr>
          <p:cNvSpPr/>
          <p:nvPr/>
        </p:nvSpPr>
        <p:spPr>
          <a:xfrm>
            <a:off x="7916667" y="2152704"/>
            <a:ext cx="531182" cy="2820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25" name="Picture 24">
            <a:extLst>
              <a:ext uri="{FF2B5EF4-FFF2-40B4-BE49-F238E27FC236}">
                <a16:creationId xmlns:a16="http://schemas.microsoft.com/office/drawing/2014/main" id="{765824AF-4AEB-4A91-B030-6C9452BA8D58}"/>
              </a:ext>
            </a:extLst>
          </p:cNvPr>
          <p:cNvPicPr>
            <a:picLocks noChangeAspect="1"/>
          </p:cNvPicPr>
          <p:nvPr/>
        </p:nvPicPr>
        <p:blipFill>
          <a:blip r:embed="rId5"/>
          <a:stretch>
            <a:fillRect/>
          </a:stretch>
        </p:blipFill>
        <p:spPr>
          <a:xfrm>
            <a:off x="5966099" y="1480903"/>
            <a:ext cx="1774775" cy="2014339"/>
          </a:xfrm>
          <a:prstGeom prst="rect">
            <a:avLst/>
          </a:prstGeom>
        </p:spPr>
      </p:pic>
    </p:spTree>
    <p:extLst>
      <p:ext uri="{BB962C8B-B14F-4D97-AF65-F5344CB8AC3E}">
        <p14:creationId xmlns:p14="http://schemas.microsoft.com/office/powerpoint/2010/main" val="18262339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Perturbation Type</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141</a:t>
            </a:fld>
            <a:endParaRPr lang="en-US"/>
          </a:p>
        </p:txBody>
      </p:sp>
      <p:cxnSp>
        <p:nvCxnSpPr>
          <p:cNvPr id="224" name="Straight Connector 87">
            <a:extLst>
              <a:ext uri="{FF2B5EF4-FFF2-40B4-BE49-F238E27FC236}">
                <a16:creationId xmlns:a16="http://schemas.microsoft.com/office/drawing/2014/main" id="{823DA33E-F6BF-41C8-8450-10712AEFB81D}"/>
              </a:ext>
            </a:extLst>
          </p:cNvPr>
          <p:cNvCxnSpPr>
            <a:cxnSpLocks/>
            <a:stCxn id="324" idx="2"/>
            <a:endCxn id="319" idx="5"/>
          </p:cNvCxnSpPr>
          <p:nvPr/>
        </p:nvCxnSpPr>
        <p:spPr>
          <a:xfrm flipH="1" flipV="1">
            <a:off x="5784525" y="2506433"/>
            <a:ext cx="1000009" cy="32958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87">
            <a:extLst>
              <a:ext uri="{FF2B5EF4-FFF2-40B4-BE49-F238E27FC236}">
                <a16:creationId xmlns:a16="http://schemas.microsoft.com/office/drawing/2014/main" id="{79964B4A-9103-4BC6-875D-A0C782894B5A}"/>
              </a:ext>
            </a:extLst>
          </p:cNvPr>
          <p:cNvCxnSpPr>
            <a:cxnSpLocks/>
            <a:stCxn id="199" idx="2"/>
            <a:endCxn id="198" idx="6"/>
          </p:cNvCxnSpPr>
          <p:nvPr/>
        </p:nvCxnSpPr>
        <p:spPr>
          <a:xfrm flipH="1">
            <a:off x="1873905" y="2889858"/>
            <a:ext cx="1134558" cy="141012"/>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190" name="Group 189">
            <a:extLst>
              <a:ext uri="{FF2B5EF4-FFF2-40B4-BE49-F238E27FC236}">
                <a16:creationId xmlns:a16="http://schemas.microsoft.com/office/drawing/2014/main" id="{FDF77583-BBCA-4627-A6C7-D8207C3ACDE8}"/>
              </a:ext>
            </a:extLst>
          </p:cNvPr>
          <p:cNvGrpSpPr/>
          <p:nvPr/>
        </p:nvGrpSpPr>
        <p:grpSpPr>
          <a:xfrm>
            <a:off x="1217693" y="1531216"/>
            <a:ext cx="2381110" cy="1640665"/>
            <a:chOff x="2193382" y="3040784"/>
            <a:chExt cx="2381110" cy="1640665"/>
          </a:xfrm>
        </p:grpSpPr>
        <p:sp>
          <p:nvSpPr>
            <p:cNvPr id="191" name="Oval 190">
              <a:extLst>
                <a:ext uri="{FF2B5EF4-FFF2-40B4-BE49-F238E27FC236}">
                  <a16:creationId xmlns:a16="http://schemas.microsoft.com/office/drawing/2014/main" id="{69EB7EED-155A-41BB-AA54-88BBAD085E07}"/>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92" name="Oval 191">
              <a:extLst>
                <a:ext uri="{FF2B5EF4-FFF2-40B4-BE49-F238E27FC236}">
                  <a16:creationId xmlns:a16="http://schemas.microsoft.com/office/drawing/2014/main" id="{65CCEB12-EAEE-4349-A6C7-31A8E6BD11F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93" name="Oval 192">
              <a:extLst>
                <a:ext uri="{FF2B5EF4-FFF2-40B4-BE49-F238E27FC236}">
                  <a16:creationId xmlns:a16="http://schemas.microsoft.com/office/drawing/2014/main" id="{D35FB30C-4244-46EC-BA8B-5B6F67DACE00}"/>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94" name="Oval 193">
              <a:extLst>
                <a:ext uri="{FF2B5EF4-FFF2-40B4-BE49-F238E27FC236}">
                  <a16:creationId xmlns:a16="http://schemas.microsoft.com/office/drawing/2014/main" id="{7F3C8C39-7E63-430C-8DAC-4285752D95C0}"/>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95" name="Oval 194">
              <a:extLst>
                <a:ext uri="{FF2B5EF4-FFF2-40B4-BE49-F238E27FC236}">
                  <a16:creationId xmlns:a16="http://schemas.microsoft.com/office/drawing/2014/main" id="{7517C4F6-41D3-46BD-A1B6-1C724E3D130A}"/>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96" name="Oval 195">
              <a:extLst>
                <a:ext uri="{FF2B5EF4-FFF2-40B4-BE49-F238E27FC236}">
                  <a16:creationId xmlns:a16="http://schemas.microsoft.com/office/drawing/2014/main" id="{8B655CA1-7F9B-4490-9DF5-770BB7DF038B}"/>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8" name="Oval 197">
              <a:extLst>
                <a:ext uri="{FF2B5EF4-FFF2-40B4-BE49-F238E27FC236}">
                  <a16:creationId xmlns:a16="http://schemas.microsoft.com/office/drawing/2014/main" id="{79D66235-274F-487D-8ECB-D64113AB8A38}"/>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99" name="Oval 198">
              <a:extLst>
                <a:ext uri="{FF2B5EF4-FFF2-40B4-BE49-F238E27FC236}">
                  <a16:creationId xmlns:a16="http://schemas.microsoft.com/office/drawing/2014/main" id="{7E7D2159-A5C2-4969-96C0-06323E7D4D32}"/>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200" name="Straight Connector 199">
              <a:extLst>
                <a:ext uri="{FF2B5EF4-FFF2-40B4-BE49-F238E27FC236}">
                  <a16:creationId xmlns:a16="http://schemas.microsoft.com/office/drawing/2014/main" id="{4E8FCDB7-F738-4F50-A593-360681695215}"/>
                </a:ext>
              </a:extLst>
            </p:cNvPr>
            <p:cNvCxnSpPr>
              <a:cxnSpLocks/>
              <a:stCxn id="194" idx="3"/>
              <a:endCxn id="191"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DF1B4FD7-FAD4-4C0D-B417-14CCD4C86C02}"/>
                </a:ext>
              </a:extLst>
            </p:cNvPr>
            <p:cNvCxnSpPr>
              <a:cxnSpLocks/>
              <a:stCxn id="192" idx="5"/>
              <a:endCxn id="191"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C984E7C-EA67-49A3-A603-5222B987D2D9}"/>
                </a:ext>
              </a:extLst>
            </p:cNvPr>
            <p:cNvCxnSpPr>
              <a:cxnSpLocks/>
              <a:stCxn id="191" idx="3"/>
              <a:endCxn id="193"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0321FF1B-3959-4F3D-B3BE-7B652CFD1EBB}"/>
                </a:ext>
              </a:extLst>
            </p:cNvPr>
            <p:cNvCxnSpPr>
              <a:cxnSpLocks/>
              <a:stCxn id="193" idx="2"/>
              <a:endCxn id="195"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5A69FE89-40FF-4E92-95E8-E4356A5A39C9}"/>
                </a:ext>
              </a:extLst>
            </p:cNvPr>
            <p:cNvCxnSpPr>
              <a:cxnSpLocks/>
              <a:stCxn id="193" idx="4"/>
              <a:endCxn id="198"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65FE0CB7-B1C8-487C-8871-E453AEDA4AEE}"/>
                </a:ext>
              </a:extLst>
            </p:cNvPr>
            <p:cNvCxnSpPr>
              <a:cxnSpLocks/>
              <a:stCxn id="194" idx="1"/>
              <a:endCxn id="192"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6E65395-F7B1-4E57-92FD-58BE82EABC75}"/>
                </a:ext>
              </a:extLst>
            </p:cNvPr>
            <p:cNvCxnSpPr>
              <a:cxnSpLocks/>
              <a:stCxn id="195" idx="5"/>
              <a:endCxn id="198"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CC728E8C-BD1B-4906-A13E-DBC77B2EB45C}"/>
                </a:ext>
              </a:extLst>
            </p:cNvPr>
            <p:cNvCxnSpPr>
              <a:cxnSpLocks/>
              <a:stCxn id="196" idx="2"/>
              <a:endCxn id="191"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A3DD2D20-6613-4A83-8358-7D2A53C08A15}"/>
                </a:ext>
              </a:extLst>
            </p:cNvPr>
            <p:cNvCxnSpPr>
              <a:cxnSpLocks/>
              <a:stCxn id="191" idx="5"/>
              <a:endCxn id="199"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5E391DC2-54DD-4DA6-BDA7-F50A0A65C0C2}"/>
                </a:ext>
              </a:extLst>
            </p:cNvPr>
            <p:cNvCxnSpPr>
              <a:cxnSpLocks/>
              <a:stCxn id="196" idx="4"/>
              <a:endCxn id="199"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3BCC4BE0-547A-4C04-810B-E50150DCFB5A}"/>
                </a:ext>
              </a:extLst>
            </p:cNvPr>
            <p:cNvCxnSpPr>
              <a:cxnSpLocks/>
              <a:stCxn id="195" idx="7"/>
              <a:endCxn id="192"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96" name="Group 295">
            <a:extLst>
              <a:ext uri="{FF2B5EF4-FFF2-40B4-BE49-F238E27FC236}">
                <a16:creationId xmlns:a16="http://schemas.microsoft.com/office/drawing/2014/main" id="{82A913E2-1D76-4F97-A638-16DEA290C233}"/>
              </a:ext>
            </a:extLst>
          </p:cNvPr>
          <p:cNvGrpSpPr/>
          <p:nvPr/>
        </p:nvGrpSpPr>
        <p:grpSpPr>
          <a:xfrm>
            <a:off x="1189725" y="4025395"/>
            <a:ext cx="2381110" cy="1640665"/>
            <a:chOff x="2193382" y="3040784"/>
            <a:chExt cx="2381110" cy="1640665"/>
          </a:xfrm>
        </p:grpSpPr>
        <p:sp>
          <p:nvSpPr>
            <p:cNvPr id="297" name="Oval 296">
              <a:extLst>
                <a:ext uri="{FF2B5EF4-FFF2-40B4-BE49-F238E27FC236}">
                  <a16:creationId xmlns:a16="http://schemas.microsoft.com/office/drawing/2014/main" id="{FC5C980D-F28C-401C-A454-3D909B997B57}"/>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298" name="Oval 297">
              <a:extLst>
                <a:ext uri="{FF2B5EF4-FFF2-40B4-BE49-F238E27FC236}">
                  <a16:creationId xmlns:a16="http://schemas.microsoft.com/office/drawing/2014/main" id="{A36E83AC-4AB5-4CF9-BFD5-A0A0559D02B8}"/>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299" name="Oval 298">
              <a:extLst>
                <a:ext uri="{FF2B5EF4-FFF2-40B4-BE49-F238E27FC236}">
                  <a16:creationId xmlns:a16="http://schemas.microsoft.com/office/drawing/2014/main" id="{C90DC021-6C2C-42E7-ACAF-FC10904C416E}"/>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00" name="Oval 299">
              <a:extLst>
                <a:ext uri="{FF2B5EF4-FFF2-40B4-BE49-F238E27FC236}">
                  <a16:creationId xmlns:a16="http://schemas.microsoft.com/office/drawing/2014/main" id="{44358259-C63D-4AA5-BC3D-B07EF4F2DF4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01" name="Oval 300">
              <a:extLst>
                <a:ext uri="{FF2B5EF4-FFF2-40B4-BE49-F238E27FC236}">
                  <a16:creationId xmlns:a16="http://schemas.microsoft.com/office/drawing/2014/main" id="{65BE8EDA-B60E-4CAD-9DCB-337AD0D656A5}"/>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02" name="Oval 301">
              <a:extLst>
                <a:ext uri="{FF2B5EF4-FFF2-40B4-BE49-F238E27FC236}">
                  <a16:creationId xmlns:a16="http://schemas.microsoft.com/office/drawing/2014/main" id="{EA9AAAA8-F9BF-4B6B-AD8E-1C0F923B7BAD}"/>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a:t>
              </a:r>
              <a:endParaRPr lang="en-US" dirty="0"/>
            </a:p>
          </p:txBody>
        </p:sp>
        <p:sp>
          <p:nvSpPr>
            <p:cNvPr id="303" name="Oval 302">
              <a:extLst>
                <a:ext uri="{FF2B5EF4-FFF2-40B4-BE49-F238E27FC236}">
                  <a16:creationId xmlns:a16="http://schemas.microsoft.com/office/drawing/2014/main" id="{77BCCA03-52C4-4FAA-BE27-8B06820A2C61}"/>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04" name="Oval 303">
              <a:extLst>
                <a:ext uri="{FF2B5EF4-FFF2-40B4-BE49-F238E27FC236}">
                  <a16:creationId xmlns:a16="http://schemas.microsoft.com/office/drawing/2014/main" id="{0341C8EE-D3EA-4146-8FD3-11192DA7A22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05" name="Straight Connector 304">
              <a:extLst>
                <a:ext uri="{FF2B5EF4-FFF2-40B4-BE49-F238E27FC236}">
                  <a16:creationId xmlns:a16="http://schemas.microsoft.com/office/drawing/2014/main" id="{3A4E51B4-277C-4B88-8E2C-F1A6FEBCBB6A}"/>
                </a:ext>
              </a:extLst>
            </p:cNvPr>
            <p:cNvCxnSpPr>
              <a:cxnSpLocks/>
              <a:stCxn id="300" idx="3"/>
              <a:endCxn id="29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218EE96-C806-45C7-A392-109915E91473}"/>
                </a:ext>
              </a:extLst>
            </p:cNvPr>
            <p:cNvCxnSpPr>
              <a:cxnSpLocks/>
              <a:stCxn id="298" idx="5"/>
              <a:endCxn id="29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D67A9820-D2EB-4615-B3C7-7C709F27F7CC}"/>
                </a:ext>
              </a:extLst>
            </p:cNvPr>
            <p:cNvCxnSpPr>
              <a:cxnSpLocks/>
              <a:stCxn id="297" idx="3"/>
              <a:endCxn id="29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C5C78CBC-F95B-4B59-95DF-1F6C8C5FDAB0}"/>
                </a:ext>
              </a:extLst>
            </p:cNvPr>
            <p:cNvCxnSpPr>
              <a:cxnSpLocks/>
              <a:stCxn id="299" idx="2"/>
              <a:endCxn id="30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4EFA98CE-88D0-40F0-BCB0-520DD557E02E}"/>
                </a:ext>
              </a:extLst>
            </p:cNvPr>
            <p:cNvCxnSpPr>
              <a:cxnSpLocks/>
              <a:stCxn id="299" idx="4"/>
              <a:endCxn id="30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5BA247FE-1522-4638-B93D-181478FB27C4}"/>
                </a:ext>
              </a:extLst>
            </p:cNvPr>
            <p:cNvCxnSpPr>
              <a:cxnSpLocks/>
              <a:stCxn id="300" idx="1"/>
              <a:endCxn id="29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1ACF2636-E076-492F-A8ED-0F9D39A1215B}"/>
                </a:ext>
              </a:extLst>
            </p:cNvPr>
            <p:cNvCxnSpPr>
              <a:cxnSpLocks/>
              <a:stCxn id="301" idx="5"/>
              <a:endCxn id="30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38B72FE8-9297-4135-A1BF-2064FC1DF846}"/>
                </a:ext>
              </a:extLst>
            </p:cNvPr>
            <p:cNvCxnSpPr>
              <a:cxnSpLocks/>
              <a:stCxn id="302" idx="2"/>
              <a:endCxn id="29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1E5CE88F-8D53-4E72-8E3D-9BD6282BBF44}"/>
                </a:ext>
              </a:extLst>
            </p:cNvPr>
            <p:cNvCxnSpPr>
              <a:cxnSpLocks/>
              <a:stCxn id="297" idx="5"/>
              <a:endCxn id="30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193E9E8A-64EC-4304-B5C0-8DD0F271975C}"/>
                </a:ext>
              </a:extLst>
            </p:cNvPr>
            <p:cNvCxnSpPr>
              <a:cxnSpLocks/>
              <a:stCxn id="302" idx="4"/>
              <a:endCxn id="30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748BC84C-602D-4AB9-9141-EFEA8CE6C539}"/>
                </a:ext>
              </a:extLst>
            </p:cNvPr>
            <p:cNvCxnSpPr>
              <a:cxnSpLocks/>
              <a:stCxn id="301" idx="7"/>
              <a:endCxn id="29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97" name="Multiplication Sign 196">
            <a:extLst>
              <a:ext uri="{FF2B5EF4-FFF2-40B4-BE49-F238E27FC236}">
                <a16:creationId xmlns:a16="http://schemas.microsoft.com/office/drawing/2014/main" id="{1A61C356-3569-405E-BC50-8813CB46F54B}"/>
              </a:ext>
            </a:extLst>
          </p:cNvPr>
          <p:cNvSpPr/>
          <p:nvPr/>
        </p:nvSpPr>
        <p:spPr>
          <a:xfrm>
            <a:off x="3132509" y="4864157"/>
            <a:ext cx="421249" cy="42956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7" name="Multiplication Sign 336">
            <a:extLst>
              <a:ext uri="{FF2B5EF4-FFF2-40B4-BE49-F238E27FC236}">
                <a16:creationId xmlns:a16="http://schemas.microsoft.com/office/drawing/2014/main" id="{E522FC7A-9229-4726-8FEB-261C73E4702D}"/>
              </a:ext>
            </a:extLst>
          </p:cNvPr>
          <p:cNvSpPr/>
          <p:nvPr/>
        </p:nvSpPr>
        <p:spPr>
          <a:xfrm>
            <a:off x="6899904" y="2365085"/>
            <a:ext cx="421249" cy="42956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Group 25">
            <a:extLst>
              <a:ext uri="{FF2B5EF4-FFF2-40B4-BE49-F238E27FC236}">
                <a16:creationId xmlns:a16="http://schemas.microsoft.com/office/drawing/2014/main" id="{FD46C398-B059-4E22-AE4A-6835BAF9BDD1}"/>
              </a:ext>
            </a:extLst>
          </p:cNvPr>
          <p:cNvGrpSpPr/>
          <p:nvPr/>
        </p:nvGrpSpPr>
        <p:grpSpPr>
          <a:xfrm>
            <a:off x="4860969" y="3885340"/>
            <a:ext cx="2381110" cy="2117897"/>
            <a:chOff x="4860969" y="3885340"/>
            <a:chExt cx="2381110" cy="2117897"/>
          </a:xfrm>
        </p:grpSpPr>
        <p:grpSp>
          <p:nvGrpSpPr>
            <p:cNvPr id="338" name="Group 337">
              <a:extLst>
                <a:ext uri="{FF2B5EF4-FFF2-40B4-BE49-F238E27FC236}">
                  <a16:creationId xmlns:a16="http://schemas.microsoft.com/office/drawing/2014/main" id="{3AF1EBA6-6A8A-4594-A2AD-A2D84ABDFEDF}"/>
                </a:ext>
              </a:extLst>
            </p:cNvPr>
            <p:cNvGrpSpPr/>
            <p:nvPr/>
          </p:nvGrpSpPr>
          <p:grpSpPr>
            <a:xfrm>
              <a:off x="4860969" y="3885340"/>
              <a:ext cx="2381110" cy="1640665"/>
              <a:chOff x="2193382" y="3040784"/>
              <a:chExt cx="2381110" cy="1640665"/>
            </a:xfrm>
          </p:grpSpPr>
          <p:sp>
            <p:nvSpPr>
              <p:cNvPr id="339" name="Oval 338">
                <a:extLst>
                  <a:ext uri="{FF2B5EF4-FFF2-40B4-BE49-F238E27FC236}">
                    <a16:creationId xmlns:a16="http://schemas.microsoft.com/office/drawing/2014/main" id="{08E047E9-4508-47F7-BC5F-3B6D29C2AA85}"/>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340" name="Oval 339">
                <a:extLst>
                  <a:ext uri="{FF2B5EF4-FFF2-40B4-BE49-F238E27FC236}">
                    <a16:creationId xmlns:a16="http://schemas.microsoft.com/office/drawing/2014/main" id="{7FB93670-EB1F-4E4E-B16E-FFE4310762AB}"/>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341" name="Oval 340">
                <a:extLst>
                  <a:ext uri="{FF2B5EF4-FFF2-40B4-BE49-F238E27FC236}">
                    <a16:creationId xmlns:a16="http://schemas.microsoft.com/office/drawing/2014/main" id="{84E07E7B-7185-402C-8B9D-DFCB06CC57F5}"/>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42" name="Oval 341">
                <a:extLst>
                  <a:ext uri="{FF2B5EF4-FFF2-40B4-BE49-F238E27FC236}">
                    <a16:creationId xmlns:a16="http://schemas.microsoft.com/office/drawing/2014/main" id="{B34A186D-A6C8-45E0-AB49-233A04BDCCB6}"/>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43" name="Oval 342">
                <a:extLst>
                  <a:ext uri="{FF2B5EF4-FFF2-40B4-BE49-F238E27FC236}">
                    <a16:creationId xmlns:a16="http://schemas.microsoft.com/office/drawing/2014/main" id="{FCA61947-E767-4CE0-895E-41368B94C69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44" name="Oval 343">
                <a:extLst>
                  <a:ext uri="{FF2B5EF4-FFF2-40B4-BE49-F238E27FC236}">
                    <a16:creationId xmlns:a16="http://schemas.microsoft.com/office/drawing/2014/main" id="{6E08D43B-8341-4CF7-82EE-26A629045383}"/>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345" name="Oval 344">
                <a:extLst>
                  <a:ext uri="{FF2B5EF4-FFF2-40B4-BE49-F238E27FC236}">
                    <a16:creationId xmlns:a16="http://schemas.microsoft.com/office/drawing/2014/main" id="{1C3D3E9A-9EEB-43FF-8DC1-5D2CA8368681}"/>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46" name="Oval 345">
                <a:extLst>
                  <a:ext uri="{FF2B5EF4-FFF2-40B4-BE49-F238E27FC236}">
                    <a16:creationId xmlns:a16="http://schemas.microsoft.com/office/drawing/2014/main" id="{78E4771D-0A97-451B-9B93-242DD036B22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47" name="Straight Connector 346">
                <a:extLst>
                  <a:ext uri="{FF2B5EF4-FFF2-40B4-BE49-F238E27FC236}">
                    <a16:creationId xmlns:a16="http://schemas.microsoft.com/office/drawing/2014/main" id="{3222C7FB-AEE2-4DC5-989A-80D0C1B8CAC2}"/>
                  </a:ext>
                </a:extLst>
              </p:cNvPr>
              <p:cNvCxnSpPr>
                <a:cxnSpLocks/>
                <a:stCxn id="342" idx="3"/>
                <a:endCxn id="339"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7D1922BF-4E7D-4447-996E-F5DBB0D36FD9}"/>
                  </a:ext>
                </a:extLst>
              </p:cNvPr>
              <p:cNvCxnSpPr>
                <a:cxnSpLocks/>
                <a:stCxn id="340" idx="5"/>
                <a:endCxn id="339"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19C8697D-6871-4C6D-B407-E3519F61F09D}"/>
                  </a:ext>
                </a:extLst>
              </p:cNvPr>
              <p:cNvCxnSpPr>
                <a:cxnSpLocks/>
                <a:stCxn id="339" idx="3"/>
                <a:endCxn id="341"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08EDC7B8-FAB7-49F3-B011-2B68FB38F8F3}"/>
                  </a:ext>
                </a:extLst>
              </p:cNvPr>
              <p:cNvCxnSpPr>
                <a:cxnSpLocks/>
                <a:stCxn id="341" idx="2"/>
                <a:endCxn id="343"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a:extLst>
                  <a:ext uri="{FF2B5EF4-FFF2-40B4-BE49-F238E27FC236}">
                    <a16:creationId xmlns:a16="http://schemas.microsoft.com/office/drawing/2014/main" id="{136AEE62-2DC3-4DA5-AF54-D24E53A51651}"/>
                  </a:ext>
                </a:extLst>
              </p:cNvPr>
              <p:cNvCxnSpPr>
                <a:cxnSpLocks/>
                <a:stCxn id="341" idx="4"/>
                <a:endCxn id="345"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id="{34FCD2E8-3E3D-4BE9-9E68-776FF3DFE4C9}"/>
                  </a:ext>
                </a:extLst>
              </p:cNvPr>
              <p:cNvCxnSpPr>
                <a:cxnSpLocks/>
                <a:stCxn id="342" idx="1"/>
                <a:endCxn id="340"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E342CCEE-B603-4B0B-93D9-AB669A01C36A}"/>
                  </a:ext>
                </a:extLst>
              </p:cNvPr>
              <p:cNvCxnSpPr>
                <a:cxnSpLocks/>
                <a:stCxn id="343" idx="5"/>
                <a:endCxn id="345"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0CF4A694-8DA5-4CAF-86B4-5216E11E4920}"/>
                  </a:ext>
                </a:extLst>
              </p:cNvPr>
              <p:cNvCxnSpPr>
                <a:cxnSpLocks/>
                <a:stCxn id="344" idx="2"/>
                <a:endCxn id="339"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id="{FBA02CB7-F128-4084-ABD3-90510BFF4823}"/>
                  </a:ext>
                </a:extLst>
              </p:cNvPr>
              <p:cNvCxnSpPr>
                <a:cxnSpLocks/>
                <a:stCxn id="339" idx="5"/>
                <a:endCxn id="346"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45ACCDCF-7572-4EB4-9D2E-B242DF513941}"/>
                  </a:ext>
                </a:extLst>
              </p:cNvPr>
              <p:cNvCxnSpPr>
                <a:cxnSpLocks/>
                <a:stCxn id="344" idx="4"/>
                <a:endCxn id="346"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C56E1CBA-1915-43F4-A579-C4A0F3A6E307}"/>
                  </a:ext>
                </a:extLst>
              </p:cNvPr>
              <p:cNvCxnSpPr>
                <a:cxnSpLocks/>
                <a:stCxn id="343" idx="7"/>
                <a:endCxn id="340"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58" name="Oval 357">
              <a:extLst>
                <a:ext uri="{FF2B5EF4-FFF2-40B4-BE49-F238E27FC236}">
                  <a16:creationId xmlns:a16="http://schemas.microsoft.com/office/drawing/2014/main" id="{EBCCD11B-0A49-482E-88F0-2F9773A599D3}"/>
                </a:ext>
              </a:extLst>
            </p:cNvPr>
            <p:cNvSpPr/>
            <p:nvPr/>
          </p:nvSpPr>
          <p:spPr>
            <a:xfrm>
              <a:off x="6166868" y="56176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9</a:t>
              </a:r>
              <a:endParaRPr lang="en-US" dirty="0"/>
            </a:p>
          </p:txBody>
        </p:sp>
        <p:sp>
          <p:nvSpPr>
            <p:cNvPr id="359" name="Oval 358">
              <a:extLst>
                <a:ext uri="{FF2B5EF4-FFF2-40B4-BE49-F238E27FC236}">
                  <a16:creationId xmlns:a16="http://schemas.microsoft.com/office/drawing/2014/main" id="{4090742B-9936-49A4-9387-D8B0F8819D51}"/>
                </a:ext>
              </a:extLst>
            </p:cNvPr>
            <p:cNvSpPr/>
            <p:nvPr/>
          </p:nvSpPr>
          <p:spPr>
            <a:xfrm>
              <a:off x="6074106" y="5514127"/>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61" name="Straight Connector 87">
            <a:extLst>
              <a:ext uri="{FF2B5EF4-FFF2-40B4-BE49-F238E27FC236}">
                <a16:creationId xmlns:a16="http://schemas.microsoft.com/office/drawing/2014/main" id="{6D42F1D5-0B93-42BF-B2C3-BC309DB2BF7A}"/>
              </a:ext>
            </a:extLst>
          </p:cNvPr>
          <p:cNvCxnSpPr>
            <a:cxnSpLocks/>
            <a:stCxn id="345" idx="5"/>
            <a:endCxn id="358" idx="2"/>
          </p:cNvCxnSpPr>
          <p:nvPr/>
        </p:nvCxnSpPr>
        <p:spPr>
          <a:xfrm>
            <a:off x="5478286" y="5484704"/>
            <a:ext cx="688582" cy="273979"/>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2" name="Straight Connector 87">
            <a:extLst>
              <a:ext uri="{FF2B5EF4-FFF2-40B4-BE49-F238E27FC236}">
                <a16:creationId xmlns:a16="http://schemas.microsoft.com/office/drawing/2014/main" id="{20FD1449-35AB-4FBC-8762-3C9F5C6FFAA7}"/>
              </a:ext>
            </a:extLst>
          </p:cNvPr>
          <p:cNvCxnSpPr>
            <a:cxnSpLocks/>
            <a:stCxn id="341" idx="5"/>
            <a:endCxn id="358" idx="1"/>
          </p:cNvCxnSpPr>
          <p:nvPr/>
        </p:nvCxnSpPr>
        <p:spPr>
          <a:xfrm>
            <a:off x="5651730" y="4914393"/>
            <a:ext cx="554033" cy="744579"/>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3" name="Straight Connector 87">
            <a:extLst>
              <a:ext uri="{FF2B5EF4-FFF2-40B4-BE49-F238E27FC236}">
                <a16:creationId xmlns:a16="http://schemas.microsoft.com/office/drawing/2014/main" id="{5198FE07-86D9-418A-A370-EC0520E3A2C9}"/>
              </a:ext>
            </a:extLst>
          </p:cNvPr>
          <p:cNvCxnSpPr>
            <a:cxnSpLocks/>
            <a:stCxn id="346" idx="3"/>
            <a:endCxn id="358" idx="7"/>
          </p:cNvCxnSpPr>
          <p:nvPr/>
        </p:nvCxnSpPr>
        <p:spPr>
          <a:xfrm flipH="1">
            <a:off x="6393564" y="5343692"/>
            <a:ext cx="297070" cy="315280"/>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A808FD7C-7D2A-4DCD-B626-441F87F0886C}"/>
              </a:ext>
            </a:extLst>
          </p:cNvPr>
          <p:cNvGrpSpPr/>
          <p:nvPr/>
        </p:nvGrpSpPr>
        <p:grpSpPr>
          <a:xfrm>
            <a:off x="8831527" y="2376497"/>
            <a:ext cx="2381110" cy="2004740"/>
            <a:chOff x="8831527" y="2376497"/>
            <a:chExt cx="2381110" cy="2004740"/>
          </a:xfrm>
        </p:grpSpPr>
        <p:grpSp>
          <p:nvGrpSpPr>
            <p:cNvPr id="25" name="Group 24">
              <a:extLst>
                <a:ext uri="{FF2B5EF4-FFF2-40B4-BE49-F238E27FC236}">
                  <a16:creationId xmlns:a16="http://schemas.microsoft.com/office/drawing/2014/main" id="{E47CA0E1-BB64-44F8-A19F-EEBBC072638F}"/>
                </a:ext>
              </a:extLst>
            </p:cNvPr>
            <p:cNvGrpSpPr/>
            <p:nvPr/>
          </p:nvGrpSpPr>
          <p:grpSpPr>
            <a:xfrm>
              <a:off x="10239946" y="3646396"/>
              <a:ext cx="386385" cy="734841"/>
              <a:chOff x="9083976" y="2189474"/>
              <a:chExt cx="386385" cy="734841"/>
            </a:xfrm>
          </p:grpSpPr>
          <p:sp>
            <p:nvSpPr>
              <p:cNvPr id="389" name="Rectangle 388">
                <a:extLst>
                  <a:ext uri="{FF2B5EF4-FFF2-40B4-BE49-F238E27FC236}">
                    <a16:creationId xmlns:a16="http://schemas.microsoft.com/office/drawing/2014/main" id="{E6C7F3FB-8BE7-4D21-B3C9-D9BBD72ECBCF}"/>
                  </a:ext>
                </a:extLst>
              </p:cNvPr>
              <p:cNvSpPr/>
              <p:nvPr/>
            </p:nvSpPr>
            <p:spPr>
              <a:xfrm>
                <a:off x="9215520" y="2358116"/>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Rectangle 389">
                <a:extLst>
                  <a:ext uri="{FF2B5EF4-FFF2-40B4-BE49-F238E27FC236}">
                    <a16:creationId xmlns:a16="http://schemas.microsoft.com/office/drawing/2014/main" id="{C23D4FFE-0EB3-4B7B-A565-1F9927C0F1FB}"/>
                  </a:ext>
                </a:extLst>
              </p:cNvPr>
              <p:cNvSpPr/>
              <p:nvPr/>
            </p:nvSpPr>
            <p:spPr>
              <a:xfrm>
                <a:off x="9215520" y="2540810"/>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Rectangle 390">
                <a:extLst>
                  <a:ext uri="{FF2B5EF4-FFF2-40B4-BE49-F238E27FC236}">
                    <a16:creationId xmlns:a16="http://schemas.microsoft.com/office/drawing/2014/main" id="{F763EC92-22BA-42B8-ADFF-92D193D98630}"/>
                  </a:ext>
                </a:extLst>
              </p:cNvPr>
              <p:cNvSpPr/>
              <p:nvPr/>
            </p:nvSpPr>
            <p:spPr>
              <a:xfrm>
                <a:off x="9215520" y="2632157"/>
                <a:ext cx="123298" cy="9409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Rectangle 391">
                <a:extLst>
                  <a:ext uri="{FF2B5EF4-FFF2-40B4-BE49-F238E27FC236}">
                    <a16:creationId xmlns:a16="http://schemas.microsoft.com/office/drawing/2014/main" id="{C9F0AEFE-2B19-42F2-9C7A-7F5A8FF5A063}"/>
                  </a:ext>
                </a:extLst>
              </p:cNvPr>
              <p:cNvSpPr/>
              <p:nvPr/>
            </p:nvSpPr>
            <p:spPr>
              <a:xfrm>
                <a:off x="9215520" y="2449463"/>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Rectangle 392">
                <a:extLst>
                  <a:ext uri="{FF2B5EF4-FFF2-40B4-BE49-F238E27FC236}">
                    <a16:creationId xmlns:a16="http://schemas.microsoft.com/office/drawing/2014/main" id="{3BE34F22-7CDD-4C58-BB55-4AC5CD0E83FF}"/>
                  </a:ext>
                </a:extLst>
              </p:cNvPr>
              <p:cNvSpPr/>
              <p:nvPr/>
            </p:nvSpPr>
            <p:spPr>
              <a:xfrm>
                <a:off x="9215520" y="2723505"/>
                <a:ext cx="123298" cy="9409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Oval 393">
                <a:extLst>
                  <a:ext uri="{FF2B5EF4-FFF2-40B4-BE49-F238E27FC236}">
                    <a16:creationId xmlns:a16="http://schemas.microsoft.com/office/drawing/2014/main" id="{D0189789-4238-4179-B0BC-34E6DC27D595}"/>
                  </a:ext>
                </a:extLst>
              </p:cNvPr>
              <p:cNvSpPr/>
              <p:nvPr/>
            </p:nvSpPr>
            <p:spPr>
              <a:xfrm flipH="1">
                <a:off x="9083976" y="2189474"/>
                <a:ext cx="386385" cy="73484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16" name="Group 415">
              <a:extLst>
                <a:ext uri="{FF2B5EF4-FFF2-40B4-BE49-F238E27FC236}">
                  <a16:creationId xmlns:a16="http://schemas.microsoft.com/office/drawing/2014/main" id="{91F64615-BD6C-4A51-AAFA-8014F7469E9D}"/>
                </a:ext>
              </a:extLst>
            </p:cNvPr>
            <p:cNvGrpSpPr/>
            <p:nvPr/>
          </p:nvGrpSpPr>
          <p:grpSpPr>
            <a:xfrm>
              <a:off x="8831527" y="2376497"/>
              <a:ext cx="2381110" cy="1640665"/>
              <a:chOff x="2193382" y="3040784"/>
              <a:chExt cx="2381110" cy="1640665"/>
            </a:xfrm>
          </p:grpSpPr>
          <p:sp>
            <p:nvSpPr>
              <p:cNvPr id="417" name="Oval 416">
                <a:extLst>
                  <a:ext uri="{FF2B5EF4-FFF2-40B4-BE49-F238E27FC236}">
                    <a16:creationId xmlns:a16="http://schemas.microsoft.com/office/drawing/2014/main" id="{7DD0B93D-C398-4F9C-BAA1-173681DF87D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418" name="Oval 417">
                <a:extLst>
                  <a:ext uri="{FF2B5EF4-FFF2-40B4-BE49-F238E27FC236}">
                    <a16:creationId xmlns:a16="http://schemas.microsoft.com/office/drawing/2014/main" id="{A15A3179-DD9E-45BF-A5BF-2FB8F46C5C8F}"/>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419" name="Oval 418">
                <a:extLst>
                  <a:ext uri="{FF2B5EF4-FFF2-40B4-BE49-F238E27FC236}">
                    <a16:creationId xmlns:a16="http://schemas.microsoft.com/office/drawing/2014/main" id="{BE9081D8-F98E-43A8-A494-B37A6D1A8307}"/>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420" name="Oval 419">
                <a:extLst>
                  <a:ext uri="{FF2B5EF4-FFF2-40B4-BE49-F238E27FC236}">
                    <a16:creationId xmlns:a16="http://schemas.microsoft.com/office/drawing/2014/main" id="{9665DB24-93EA-46F6-B4A8-AA94AA9DE60F}"/>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421" name="Oval 420">
                <a:extLst>
                  <a:ext uri="{FF2B5EF4-FFF2-40B4-BE49-F238E27FC236}">
                    <a16:creationId xmlns:a16="http://schemas.microsoft.com/office/drawing/2014/main" id="{1524C2D8-347B-460C-A4F5-16B64CFA946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422" name="Oval 421">
                <a:extLst>
                  <a:ext uri="{FF2B5EF4-FFF2-40B4-BE49-F238E27FC236}">
                    <a16:creationId xmlns:a16="http://schemas.microsoft.com/office/drawing/2014/main" id="{53250B5F-AFCF-4D03-A0AC-159101B7F966}"/>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423" name="Oval 422">
                <a:extLst>
                  <a:ext uri="{FF2B5EF4-FFF2-40B4-BE49-F238E27FC236}">
                    <a16:creationId xmlns:a16="http://schemas.microsoft.com/office/drawing/2014/main" id="{73EB1EBE-05E4-47CB-8BD7-9E97DB6F092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424" name="Oval 423">
                <a:extLst>
                  <a:ext uri="{FF2B5EF4-FFF2-40B4-BE49-F238E27FC236}">
                    <a16:creationId xmlns:a16="http://schemas.microsoft.com/office/drawing/2014/main" id="{139E662A-26BB-4345-8349-DEB214CCC0A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425" name="Straight Connector 424">
                <a:extLst>
                  <a:ext uri="{FF2B5EF4-FFF2-40B4-BE49-F238E27FC236}">
                    <a16:creationId xmlns:a16="http://schemas.microsoft.com/office/drawing/2014/main" id="{6E32B7B2-2443-4AC6-B8C3-558C66AC9A02}"/>
                  </a:ext>
                </a:extLst>
              </p:cNvPr>
              <p:cNvCxnSpPr>
                <a:cxnSpLocks/>
                <a:stCxn id="420" idx="3"/>
                <a:endCxn id="41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CA9A444C-96E8-4AE4-8FAC-4DF69E33D807}"/>
                  </a:ext>
                </a:extLst>
              </p:cNvPr>
              <p:cNvCxnSpPr>
                <a:cxnSpLocks/>
                <a:stCxn id="418" idx="5"/>
                <a:endCxn id="41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B53C3E8D-923E-4D08-B609-E74CC33C1CD2}"/>
                  </a:ext>
                </a:extLst>
              </p:cNvPr>
              <p:cNvCxnSpPr>
                <a:cxnSpLocks/>
                <a:stCxn id="417" idx="3"/>
                <a:endCxn id="41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078BC476-958F-40EB-9639-A0F787A7C183}"/>
                  </a:ext>
                </a:extLst>
              </p:cNvPr>
              <p:cNvCxnSpPr>
                <a:cxnSpLocks/>
                <a:stCxn id="419" idx="2"/>
                <a:endCxn id="42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AD5D148A-09B4-458E-906F-F4462EFDA53E}"/>
                  </a:ext>
                </a:extLst>
              </p:cNvPr>
              <p:cNvCxnSpPr>
                <a:cxnSpLocks/>
                <a:stCxn id="419" idx="4"/>
                <a:endCxn id="42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0940DCCD-EC82-4B30-82DE-CB9C5D559C7B}"/>
                  </a:ext>
                </a:extLst>
              </p:cNvPr>
              <p:cNvCxnSpPr>
                <a:cxnSpLocks/>
                <a:stCxn id="420" idx="1"/>
                <a:endCxn id="41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a:extLst>
                  <a:ext uri="{FF2B5EF4-FFF2-40B4-BE49-F238E27FC236}">
                    <a16:creationId xmlns:a16="http://schemas.microsoft.com/office/drawing/2014/main" id="{42A5DC91-548E-4682-AB40-FA458F19BFBA}"/>
                  </a:ext>
                </a:extLst>
              </p:cNvPr>
              <p:cNvCxnSpPr>
                <a:cxnSpLocks/>
                <a:stCxn id="421" idx="5"/>
                <a:endCxn id="42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id="{CA565DD2-22E9-4DA0-8BE7-36F659545B34}"/>
                  </a:ext>
                </a:extLst>
              </p:cNvPr>
              <p:cNvCxnSpPr>
                <a:cxnSpLocks/>
                <a:stCxn id="422" idx="2"/>
                <a:endCxn id="41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a:extLst>
                  <a:ext uri="{FF2B5EF4-FFF2-40B4-BE49-F238E27FC236}">
                    <a16:creationId xmlns:a16="http://schemas.microsoft.com/office/drawing/2014/main" id="{EBF4048F-A387-4ECF-AC01-96CC71B4847F}"/>
                  </a:ext>
                </a:extLst>
              </p:cNvPr>
              <p:cNvCxnSpPr>
                <a:cxnSpLocks/>
                <a:stCxn id="417" idx="5"/>
                <a:endCxn id="42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id="{8EB0C1F4-1251-43FE-A203-7B9B61473628}"/>
                  </a:ext>
                </a:extLst>
              </p:cNvPr>
              <p:cNvCxnSpPr>
                <a:cxnSpLocks/>
                <a:stCxn id="422" idx="4"/>
                <a:endCxn id="42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a:extLst>
                  <a:ext uri="{FF2B5EF4-FFF2-40B4-BE49-F238E27FC236}">
                    <a16:creationId xmlns:a16="http://schemas.microsoft.com/office/drawing/2014/main" id="{C375D8C5-D645-4846-B506-C58F004FF240}"/>
                  </a:ext>
                </a:extLst>
              </p:cNvPr>
              <p:cNvCxnSpPr>
                <a:cxnSpLocks/>
                <a:stCxn id="421" idx="7"/>
                <a:endCxn id="41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436" name="TextBox 435">
            <a:extLst>
              <a:ext uri="{FF2B5EF4-FFF2-40B4-BE49-F238E27FC236}">
                <a16:creationId xmlns:a16="http://schemas.microsoft.com/office/drawing/2014/main" id="{57037535-E26C-4074-B89E-2CB35A23C74C}"/>
              </a:ext>
            </a:extLst>
          </p:cNvPr>
          <p:cNvSpPr txBox="1"/>
          <p:nvPr/>
        </p:nvSpPr>
        <p:spPr>
          <a:xfrm>
            <a:off x="5666324" y="3219268"/>
            <a:ext cx="1238360" cy="369332"/>
          </a:xfrm>
          <a:prstGeom prst="rect">
            <a:avLst/>
          </a:prstGeom>
          <a:noFill/>
        </p:spPr>
        <p:txBody>
          <a:bodyPr wrap="square" rtlCol="0">
            <a:spAutoFit/>
          </a:bodyPr>
          <a:lstStyle/>
          <a:p>
            <a:r>
              <a:rPr lang="en-US" altLang="zh-CN" b="1" dirty="0"/>
              <a:t>Rewiring</a:t>
            </a:r>
            <a:endParaRPr lang="zh-CN" altLang="en-US" b="1" dirty="0"/>
          </a:p>
        </p:txBody>
      </p:sp>
      <p:sp>
        <p:nvSpPr>
          <p:cNvPr id="437" name="TextBox 436">
            <a:extLst>
              <a:ext uri="{FF2B5EF4-FFF2-40B4-BE49-F238E27FC236}">
                <a16:creationId xmlns:a16="http://schemas.microsoft.com/office/drawing/2014/main" id="{5CCCC39C-4560-46F6-88C9-5437BCB419E2}"/>
              </a:ext>
            </a:extLst>
          </p:cNvPr>
          <p:cNvSpPr txBox="1"/>
          <p:nvPr/>
        </p:nvSpPr>
        <p:spPr>
          <a:xfrm>
            <a:off x="5557560" y="6063017"/>
            <a:ext cx="1604864" cy="369332"/>
          </a:xfrm>
          <a:prstGeom prst="rect">
            <a:avLst/>
          </a:prstGeom>
          <a:noFill/>
        </p:spPr>
        <p:txBody>
          <a:bodyPr wrap="square" rtlCol="0">
            <a:spAutoFit/>
          </a:bodyPr>
          <a:lstStyle/>
          <a:p>
            <a:r>
              <a:rPr lang="en-US" altLang="zh-CN" b="1" dirty="0"/>
              <a:t>Node Injection</a:t>
            </a:r>
            <a:endParaRPr lang="zh-CN" altLang="en-US" b="1" dirty="0"/>
          </a:p>
        </p:txBody>
      </p:sp>
      <p:sp>
        <p:nvSpPr>
          <p:cNvPr id="438" name="TextBox 437">
            <a:extLst>
              <a:ext uri="{FF2B5EF4-FFF2-40B4-BE49-F238E27FC236}">
                <a16:creationId xmlns:a16="http://schemas.microsoft.com/office/drawing/2014/main" id="{BFB9859B-AB4B-4918-B5AD-F1FF09ACBC13}"/>
              </a:ext>
            </a:extLst>
          </p:cNvPr>
          <p:cNvSpPr txBox="1"/>
          <p:nvPr/>
        </p:nvSpPr>
        <p:spPr>
          <a:xfrm>
            <a:off x="1780855" y="3248054"/>
            <a:ext cx="1741619" cy="369332"/>
          </a:xfrm>
          <a:prstGeom prst="rect">
            <a:avLst/>
          </a:prstGeom>
          <a:noFill/>
        </p:spPr>
        <p:txBody>
          <a:bodyPr wrap="square" rtlCol="0">
            <a:spAutoFit/>
          </a:bodyPr>
          <a:lstStyle/>
          <a:p>
            <a:r>
              <a:rPr lang="en-US" altLang="zh-CN" b="1" dirty="0"/>
              <a:t>Adding an edge</a:t>
            </a:r>
            <a:endParaRPr lang="zh-CN" altLang="en-US" b="1" dirty="0"/>
          </a:p>
        </p:txBody>
      </p:sp>
      <p:sp>
        <p:nvSpPr>
          <p:cNvPr id="439" name="TextBox 438">
            <a:extLst>
              <a:ext uri="{FF2B5EF4-FFF2-40B4-BE49-F238E27FC236}">
                <a16:creationId xmlns:a16="http://schemas.microsoft.com/office/drawing/2014/main" id="{7153A436-78A6-4444-A0B0-D75A33C7E95A}"/>
              </a:ext>
            </a:extLst>
          </p:cNvPr>
          <p:cNvSpPr txBox="1"/>
          <p:nvPr/>
        </p:nvSpPr>
        <p:spPr>
          <a:xfrm>
            <a:off x="1668814" y="6046432"/>
            <a:ext cx="2036912" cy="369332"/>
          </a:xfrm>
          <a:prstGeom prst="rect">
            <a:avLst/>
          </a:prstGeom>
          <a:noFill/>
        </p:spPr>
        <p:txBody>
          <a:bodyPr wrap="square" rtlCol="0">
            <a:spAutoFit/>
          </a:bodyPr>
          <a:lstStyle/>
          <a:p>
            <a:r>
              <a:rPr lang="en-US" altLang="zh-CN" b="1" dirty="0"/>
              <a:t>Deleting an edge</a:t>
            </a:r>
            <a:endParaRPr lang="zh-CN" altLang="en-US" b="1" dirty="0"/>
          </a:p>
        </p:txBody>
      </p:sp>
      <p:sp>
        <p:nvSpPr>
          <p:cNvPr id="440" name="TextBox 439">
            <a:extLst>
              <a:ext uri="{FF2B5EF4-FFF2-40B4-BE49-F238E27FC236}">
                <a16:creationId xmlns:a16="http://schemas.microsoft.com/office/drawing/2014/main" id="{9E10D320-6F9C-49B9-B6EC-4B72159B626F}"/>
              </a:ext>
            </a:extLst>
          </p:cNvPr>
          <p:cNvSpPr txBox="1"/>
          <p:nvPr/>
        </p:nvSpPr>
        <p:spPr>
          <a:xfrm>
            <a:off x="9269874" y="4669525"/>
            <a:ext cx="2087856" cy="369332"/>
          </a:xfrm>
          <a:prstGeom prst="rect">
            <a:avLst/>
          </a:prstGeom>
          <a:noFill/>
        </p:spPr>
        <p:txBody>
          <a:bodyPr wrap="square" rtlCol="0">
            <a:spAutoFit/>
          </a:bodyPr>
          <a:lstStyle/>
          <a:p>
            <a:r>
              <a:rPr lang="en-US" altLang="zh-CN" b="1" dirty="0"/>
              <a:t>Modifying Features</a:t>
            </a:r>
            <a:endParaRPr lang="zh-CN" altLang="en-US" b="1" dirty="0"/>
          </a:p>
        </p:txBody>
      </p:sp>
      <p:grpSp>
        <p:nvGrpSpPr>
          <p:cNvPr id="12" name="Group 11">
            <a:extLst>
              <a:ext uri="{FF2B5EF4-FFF2-40B4-BE49-F238E27FC236}">
                <a16:creationId xmlns:a16="http://schemas.microsoft.com/office/drawing/2014/main" id="{5FEF051A-9C54-4347-BD95-DA60D7E52D0C}"/>
              </a:ext>
            </a:extLst>
          </p:cNvPr>
          <p:cNvGrpSpPr/>
          <p:nvPr/>
        </p:nvGrpSpPr>
        <p:grpSpPr>
          <a:xfrm>
            <a:off x="4993764" y="1477380"/>
            <a:ext cx="2488858" cy="1640665"/>
            <a:chOff x="4993764" y="1477380"/>
            <a:chExt cx="2488858" cy="1640665"/>
          </a:xfrm>
        </p:grpSpPr>
        <p:sp>
          <p:nvSpPr>
            <p:cNvPr id="227" name="Oval 226">
              <a:extLst>
                <a:ext uri="{FF2B5EF4-FFF2-40B4-BE49-F238E27FC236}">
                  <a16:creationId xmlns:a16="http://schemas.microsoft.com/office/drawing/2014/main" id="{D9B6D610-782D-4D11-A6AA-E6603D3CAC81}"/>
                </a:ext>
              </a:extLst>
            </p:cNvPr>
            <p:cNvSpPr/>
            <p:nvPr/>
          </p:nvSpPr>
          <p:spPr>
            <a:xfrm>
              <a:off x="7011230" y="1965177"/>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6" name="Group 315">
              <a:extLst>
                <a:ext uri="{FF2B5EF4-FFF2-40B4-BE49-F238E27FC236}">
                  <a16:creationId xmlns:a16="http://schemas.microsoft.com/office/drawing/2014/main" id="{5FBF6928-6ADC-469D-84EE-5D7CD601624C}"/>
                </a:ext>
              </a:extLst>
            </p:cNvPr>
            <p:cNvGrpSpPr/>
            <p:nvPr/>
          </p:nvGrpSpPr>
          <p:grpSpPr>
            <a:xfrm>
              <a:off x="4993764" y="1477380"/>
              <a:ext cx="2381110" cy="1640665"/>
              <a:chOff x="2193382" y="3040784"/>
              <a:chExt cx="2381110" cy="1640665"/>
            </a:xfrm>
          </p:grpSpPr>
          <p:sp>
            <p:nvSpPr>
              <p:cNvPr id="317" name="Oval 316">
                <a:extLst>
                  <a:ext uri="{FF2B5EF4-FFF2-40B4-BE49-F238E27FC236}">
                    <a16:creationId xmlns:a16="http://schemas.microsoft.com/office/drawing/2014/main" id="{65D03A96-72EF-4AE0-B85D-0C20884762F9}"/>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318" name="Oval 317">
                <a:extLst>
                  <a:ext uri="{FF2B5EF4-FFF2-40B4-BE49-F238E27FC236}">
                    <a16:creationId xmlns:a16="http://schemas.microsoft.com/office/drawing/2014/main" id="{D51938F6-22E6-48F2-8777-9084E9C9EB3C}"/>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319" name="Oval 318">
                <a:extLst>
                  <a:ext uri="{FF2B5EF4-FFF2-40B4-BE49-F238E27FC236}">
                    <a16:creationId xmlns:a16="http://schemas.microsoft.com/office/drawing/2014/main" id="{8578E55E-D986-4575-81F0-9F1E7C7A301E}"/>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20" name="Oval 319">
                <a:extLst>
                  <a:ext uri="{FF2B5EF4-FFF2-40B4-BE49-F238E27FC236}">
                    <a16:creationId xmlns:a16="http://schemas.microsoft.com/office/drawing/2014/main" id="{F23E80A2-77E7-423A-890D-C72B0981578C}"/>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21" name="Oval 320">
                <a:extLst>
                  <a:ext uri="{FF2B5EF4-FFF2-40B4-BE49-F238E27FC236}">
                    <a16:creationId xmlns:a16="http://schemas.microsoft.com/office/drawing/2014/main" id="{810B0E3D-A84F-4CBB-BBC0-45A337A9745A}"/>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22" name="Oval 321">
                <a:extLst>
                  <a:ext uri="{FF2B5EF4-FFF2-40B4-BE49-F238E27FC236}">
                    <a16:creationId xmlns:a16="http://schemas.microsoft.com/office/drawing/2014/main" id="{80A8DF86-2842-4421-AC9C-396DB0F83F42}"/>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323" name="Oval 322">
                <a:extLst>
                  <a:ext uri="{FF2B5EF4-FFF2-40B4-BE49-F238E27FC236}">
                    <a16:creationId xmlns:a16="http://schemas.microsoft.com/office/drawing/2014/main" id="{6A7970A1-0B24-4A5E-BAF8-9E48CF807057}"/>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24" name="Oval 323">
                <a:extLst>
                  <a:ext uri="{FF2B5EF4-FFF2-40B4-BE49-F238E27FC236}">
                    <a16:creationId xmlns:a16="http://schemas.microsoft.com/office/drawing/2014/main" id="{44CA24D9-EB37-426A-82F1-485F468FD2F0}"/>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25" name="Straight Connector 324">
                <a:extLst>
                  <a:ext uri="{FF2B5EF4-FFF2-40B4-BE49-F238E27FC236}">
                    <a16:creationId xmlns:a16="http://schemas.microsoft.com/office/drawing/2014/main" id="{CD307E33-AFFB-4D87-9BCC-39DFD1E8E6EA}"/>
                  </a:ext>
                </a:extLst>
              </p:cNvPr>
              <p:cNvCxnSpPr>
                <a:cxnSpLocks/>
                <a:stCxn id="320" idx="3"/>
                <a:endCxn id="31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05CCBCCB-EAF8-45EE-8CFE-DC58005D046E}"/>
                  </a:ext>
                </a:extLst>
              </p:cNvPr>
              <p:cNvCxnSpPr>
                <a:cxnSpLocks/>
                <a:stCxn id="318" idx="5"/>
                <a:endCxn id="31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4ADD3E54-8F2B-40C5-BA57-F75D66A35789}"/>
                  </a:ext>
                </a:extLst>
              </p:cNvPr>
              <p:cNvCxnSpPr>
                <a:cxnSpLocks/>
                <a:stCxn id="317" idx="3"/>
                <a:endCxn id="31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08A5DBE9-79FD-4EE4-B12C-B083B86BD662}"/>
                  </a:ext>
                </a:extLst>
              </p:cNvPr>
              <p:cNvCxnSpPr>
                <a:cxnSpLocks/>
                <a:stCxn id="319" idx="2"/>
                <a:endCxn id="32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EC09006F-D567-4FA5-8E2B-2A8BABF2E209}"/>
                  </a:ext>
                </a:extLst>
              </p:cNvPr>
              <p:cNvCxnSpPr>
                <a:cxnSpLocks/>
                <a:stCxn id="319" idx="4"/>
                <a:endCxn id="32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ABCB3DFE-78B1-44E5-9CE1-0ED4324B3CAD}"/>
                  </a:ext>
                </a:extLst>
              </p:cNvPr>
              <p:cNvCxnSpPr>
                <a:cxnSpLocks/>
                <a:stCxn id="320" idx="1"/>
                <a:endCxn id="31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9E4B8C65-51D6-4654-95C3-EC6BF7660876}"/>
                  </a:ext>
                </a:extLst>
              </p:cNvPr>
              <p:cNvCxnSpPr>
                <a:cxnSpLocks/>
                <a:stCxn id="321" idx="5"/>
                <a:endCxn id="32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5BDA03E9-F0FB-45E9-A8A7-C5269BFA5B9F}"/>
                  </a:ext>
                </a:extLst>
              </p:cNvPr>
              <p:cNvCxnSpPr>
                <a:cxnSpLocks/>
                <a:stCxn id="322" idx="2"/>
                <a:endCxn id="31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5BF160C5-837F-47E1-955C-F7567F338AC3}"/>
                  </a:ext>
                </a:extLst>
              </p:cNvPr>
              <p:cNvCxnSpPr>
                <a:cxnSpLocks/>
                <a:stCxn id="317" idx="5"/>
                <a:endCxn id="32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7BB5F946-D6CE-4210-9E42-AB6D616FA63F}"/>
                  </a:ext>
                </a:extLst>
              </p:cNvPr>
              <p:cNvCxnSpPr>
                <a:cxnSpLocks/>
                <a:stCxn id="322" idx="4"/>
                <a:endCxn id="32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84F5CD8C-1475-4BEB-9788-8FBD973ED407}"/>
                  </a:ext>
                </a:extLst>
              </p:cNvPr>
              <p:cNvCxnSpPr>
                <a:cxnSpLocks/>
                <a:stCxn id="321" idx="7"/>
                <a:endCxn id="31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36" name="Oval 335">
              <a:extLst>
                <a:ext uri="{FF2B5EF4-FFF2-40B4-BE49-F238E27FC236}">
                  <a16:creationId xmlns:a16="http://schemas.microsoft.com/office/drawing/2014/main" id="{AECEB8DD-B40B-430F-957F-BDB5B1DBAB79}"/>
                </a:ext>
              </a:extLst>
            </p:cNvPr>
            <p:cNvSpPr/>
            <p:nvPr/>
          </p:nvSpPr>
          <p:spPr>
            <a:xfrm>
              <a:off x="6692238" y="2591082"/>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1" name="Oval 440">
              <a:extLst>
                <a:ext uri="{FF2B5EF4-FFF2-40B4-BE49-F238E27FC236}">
                  <a16:creationId xmlns:a16="http://schemas.microsoft.com/office/drawing/2014/main" id="{A4BB36FE-3873-429D-9AE7-192D33CC1DAB}"/>
                </a:ext>
              </a:extLst>
            </p:cNvPr>
            <p:cNvSpPr/>
            <p:nvPr/>
          </p:nvSpPr>
          <p:spPr>
            <a:xfrm>
              <a:off x="5478286" y="2137346"/>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42" name="Group 441">
            <a:extLst>
              <a:ext uri="{FF2B5EF4-FFF2-40B4-BE49-F238E27FC236}">
                <a16:creationId xmlns:a16="http://schemas.microsoft.com/office/drawing/2014/main" id="{3A7BF7BA-9203-4C0E-A034-E8244C45C3A9}"/>
              </a:ext>
            </a:extLst>
          </p:cNvPr>
          <p:cNvGrpSpPr/>
          <p:nvPr/>
        </p:nvGrpSpPr>
        <p:grpSpPr>
          <a:xfrm>
            <a:off x="10371490" y="3993153"/>
            <a:ext cx="124030" cy="279040"/>
            <a:chOff x="10371490" y="3993153"/>
            <a:chExt cx="124030" cy="279040"/>
          </a:xfrm>
        </p:grpSpPr>
        <p:sp>
          <p:nvSpPr>
            <p:cNvPr id="443" name="Rectangle 442">
              <a:extLst>
                <a:ext uri="{FF2B5EF4-FFF2-40B4-BE49-F238E27FC236}">
                  <a16:creationId xmlns:a16="http://schemas.microsoft.com/office/drawing/2014/main" id="{65B57A02-C837-4702-B278-9E64D73DF207}"/>
                </a:ext>
              </a:extLst>
            </p:cNvPr>
            <p:cNvSpPr/>
            <p:nvPr/>
          </p:nvSpPr>
          <p:spPr>
            <a:xfrm>
              <a:off x="10371490" y="3993153"/>
              <a:ext cx="123298" cy="94097"/>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4" name="Rectangle 443">
              <a:extLst>
                <a:ext uri="{FF2B5EF4-FFF2-40B4-BE49-F238E27FC236}">
                  <a16:creationId xmlns:a16="http://schemas.microsoft.com/office/drawing/2014/main" id="{5CA23CFA-2762-4E37-88BE-3E5F2045C09B}"/>
                </a:ext>
              </a:extLst>
            </p:cNvPr>
            <p:cNvSpPr/>
            <p:nvPr/>
          </p:nvSpPr>
          <p:spPr>
            <a:xfrm>
              <a:off x="10372222" y="4178096"/>
              <a:ext cx="123298" cy="94097"/>
            </a:xfrm>
            <a:prstGeom prst="rect">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40067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down)">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
                                        </p:tgtEl>
                                        <p:attrNameLst>
                                          <p:attrName>style.visibility</p:attrName>
                                        </p:attrNameLst>
                                      </p:cBhvr>
                                      <p:to>
                                        <p:strVal val="visible"/>
                                      </p:to>
                                    </p:set>
                                    <p:animEffect transition="in" filter="fade">
                                      <p:cBhvr>
                                        <p:cTn id="12" dur="500"/>
                                        <p:tgtEl>
                                          <p:spTgt spid="29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7"/>
                                        </p:tgtEl>
                                        <p:attrNameLst>
                                          <p:attrName>style.visibility</p:attrName>
                                        </p:attrNameLst>
                                      </p:cBhvr>
                                      <p:to>
                                        <p:strVal val="visible"/>
                                      </p:to>
                                    </p:set>
                                    <p:animEffect transition="in" filter="fade">
                                      <p:cBhvr>
                                        <p:cTn id="17" dur="1000"/>
                                        <p:tgtEl>
                                          <p:spTgt spid="197"/>
                                        </p:tgtEl>
                                      </p:cBhvr>
                                    </p:animEffect>
                                    <p:anim calcmode="lin" valueType="num">
                                      <p:cBhvr>
                                        <p:cTn id="18" dur="1000" fill="hold"/>
                                        <p:tgtEl>
                                          <p:spTgt spid="197"/>
                                        </p:tgtEl>
                                        <p:attrNameLst>
                                          <p:attrName>ppt_x</p:attrName>
                                        </p:attrNameLst>
                                      </p:cBhvr>
                                      <p:tavLst>
                                        <p:tav tm="0">
                                          <p:val>
                                            <p:strVal val="#ppt_x"/>
                                          </p:val>
                                        </p:tav>
                                        <p:tav tm="100000">
                                          <p:val>
                                            <p:strVal val="#ppt_x"/>
                                          </p:val>
                                        </p:tav>
                                      </p:tavLst>
                                    </p:anim>
                                    <p:anim calcmode="lin" valueType="num">
                                      <p:cBhvr>
                                        <p:cTn id="19"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7"/>
                                        </p:tgtEl>
                                        <p:attrNameLst>
                                          <p:attrName>style.visibility</p:attrName>
                                        </p:attrNameLst>
                                      </p:cBhvr>
                                      <p:to>
                                        <p:strVal val="visible"/>
                                      </p:to>
                                    </p:set>
                                    <p:animEffect transition="in" filter="fade">
                                      <p:cBhvr>
                                        <p:cTn id="29" dur="1000"/>
                                        <p:tgtEl>
                                          <p:spTgt spid="337"/>
                                        </p:tgtEl>
                                      </p:cBhvr>
                                    </p:animEffect>
                                    <p:anim calcmode="lin" valueType="num">
                                      <p:cBhvr>
                                        <p:cTn id="30" dur="1000" fill="hold"/>
                                        <p:tgtEl>
                                          <p:spTgt spid="337"/>
                                        </p:tgtEl>
                                        <p:attrNameLst>
                                          <p:attrName>ppt_x</p:attrName>
                                        </p:attrNameLst>
                                      </p:cBhvr>
                                      <p:tavLst>
                                        <p:tav tm="0">
                                          <p:val>
                                            <p:strVal val="#ppt_x"/>
                                          </p:val>
                                        </p:tav>
                                        <p:tav tm="100000">
                                          <p:val>
                                            <p:strVal val="#ppt_x"/>
                                          </p:val>
                                        </p:tav>
                                      </p:tavLst>
                                    </p:anim>
                                    <p:anim calcmode="lin" valueType="num">
                                      <p:cBhvr>
                                        <p:cTn id="31" dur="1000" fill="hold"/>
                                        <p:tgtEl>
                                          <p:spTgt spid="33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24"/>
                                        </p:tgtEl>
                                        <p:attrNameLst>
                                          <p:attrName>style.visibility</p:attrName>
                                        </p:attrNameLst>
                                      </p:cBhvr>
                                      <p:to>
                                        <p:strVal val="visible"/>
                                      </p:to>
                                    </p:set>
                                    <p:animEffect transition="in" filter="wipe(down)">
                                      <p:cBhvr>
                                        <p:cTn id="36" dur="500"/>
                                        <p:tgtEl>
                                          <p:spTgt spid="2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62"/>
                                        </p:tgtEl>
                                        <p:attrNameLst>
                                          <p:attrName>style.visibility</p:attrName>
                                        </p:attrNameLst>
                                      </p:cBhvr>
                                      <p:to>
                                        <p:strVal val="visible"/>
                                      </p:to>
                                    </p:set>
                                    <p:animEffect transition="in" filter="wipe(down)">
                                      <p:cBhvr>
                                        <p:cTn id="46" dur="500"/>
                                        <p:tgtEl>
                                          <p:spTgt spid="362"/>
                                        </p:tgtEl>
                                      </p:cBhvr>
                                    </p:animEffect>
                                  </p:childTnLst>
                                </p:cTn>
                              </p:par>
                              <p:par>
                                <p:cTn id="47" presetID="22" presetClass="entr" presetSubtype="4" fill="hold" nodeType="withEffect">
                                  <p:stCondLst>
                                    <p:cond delay="0"/>
                                  </p:stCondLst>
                                  <p:childTnLst>
                                    <p:set>
                                      <p:cBhvr>
                                        <p:cTn id="48" dur="1" fill="hold">
                                          <p:stCondLst>
                                            <p:cond delay="0"/>
                                          </p:stCondLst>
                                        </p:cTn>
                                        <p:tgtEl>
                                          <p:spTgt spid="361"/>
                                        </p:tgtEl>
                                        <p:attrNameLst>
                                          <p:attrName>style.visibility</p:attrName>
                                        </p:attrNameLst>
                                      </p:cBhvr>
                                      <p:to>
                                        <p:strVal val="visible"/>
                                      </p:to>
                                    </p:set>
                                    <p:animEffect transition="in" filter="wipe(down)">
                                      <p:cBhvr>
                                        <p:cTn id="49" dur="500"/>
                                        <p:tgtEl>
                                          <p:spTgt spid="361"/>
                                        </p:tgtEl>
                                      </p:cBhvr>
                                    </p:animEffect>
                                  </p:childTnLst>
                                </p:cTn>
                              </p:par>
                              <p:par>
                                <p:cTn id="50" presetID="22" presetClass="entr" presetSubtype="4" fill="hold" nodeType="withEffect">
                                  <p:stCondLst>
                                    <p:cond delay="0"/>
                                  </p:stCondLst>
                                  <p:childTnLst>
                                    <p:set>
                                      <p:cBhvr>
                                        <p:cTn id="51" dur="1" fill="hold">
                                          <p:stCondLst>
                                            <p:cond delay="0"/>
                                          </p:stCondLst>
                                        </p:cTn>
                                        <p:tgtEl>
                                          <p:spTgt spid="363"/>
                                        </p:tgtEl>
                                        <p:attrNameLst>
                                          <p:attrName>style.visibility</p:attrName>
                                        </p:attrNameLst>
                                      </p:cBhvr>
                                      <p:to>
                                        <p:strVal val="visible"/>
                                      </p:to>
                                    </p:set>
                                    <p:animEffect transition="in" filter="wipe(down)">
                                      <p:cBhvr>
                                        <p:cTn id="52" dur="500"/>
                                        <p:tgtEl>
                                          <p:spTgt spid="36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42"/>
                                        </p:tgtEl>
                                        <p:attrNameLst>
                                          <p:attrName>style.visibility</p:attrName>
                                        </p:attrNameLst>
                                      </p:cBhvr>
                                      <p:to>
                                        <p:strVal val="visible"/>
                                      </p:to>
                                    </p:set>
                                    <p:animEffect transition="in" filter="wipe(down)">
                                      <p:cBhvr>
                                        <p:cTn id="62"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33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7556-2BD7-4070-A848-D458E60E2D4D}"/>
              </a:ext>
            </a:extLst>
          </p:cNvPr>
          <p:cNvSpPr>
            <a:spLocks noGrp="1"/>
          </p:cNvSpPr>
          <p:nvPr>
            <p:ph type="title"/>
          </p:nvPr>
        </p:nvSpPr>
        <p:spPr/>
        <p:txBody>
          <a:bodyPr/>
          <a:lstStyle/>
          <a:p>
            <a:r>
              <a:rPr lang="en-US" altLang="zh-CN" dirty="0"/>
              <a:t>Evasion &amp; Poisoning Attack</a:t>
            </a:r>
            <a:endParaRPr lang="zh-CN" altLang="en-US" dirty="0"/>
          </a:p>
        </p:txBody>
      </p:sp>
      <p:sp>
        <p:nvSpPr>
          <p:cNvPr id="3" name="Content Placeholder 2">
            <a:extLst>
              <a:ext uri="{FF2B5EF4-FFF2-40B4-BE49-F238E27FC236}">
                <a16:creationId xmlns:a16="http://schemas.microsoft.com/office/drawing/2014/main" id="{D05DCAA0-B94A-4C24-AB7C-998020273A7A}"/>
              </a:ext>
            </a:extLst>
          </p:cNvPr>
          <p:cNvSpPr>
            <a:spLocks noGrp="1"/>
          </p:cNvSpPr>
          <p:nvPr>
            <p:ph sz="half" idx="1"/>
          </p:nvPr>
        </p:nvSpPr>
        <p:spPr/>
        <p:txBody>
          <a:bodyPr/>
          <a:lstStyle/>
          <a:p>
            <a:r>
              <a:rPr lang="en-US" altLang="zh-CN" dirty="0"/>
              <a:t>Evasion Attack</a:t>
            </a:r>
            <a:endParaRPr lang="zh-CN" altLang="en-US" dirty="0"/>
          </a:p>
        </p:txBody>
      </p:sp>
      <p:sp>
        <p:nvSpPr>
          <p:cNvPr id="4" name="Content Placeholder 3">
            <a:extLst>
              <a:ext uri="{FF2B5EF4-FFF2-40B4-BE49-F238E27FC236}">
                <a16:creationId xmlns:a16="http://schemas.microsoft.com/office/drawing/2014/main" id="{9B2D523E-1C6F-40AB-9DF9-D52345967D22}"/>
              </a:ext>
            </a:extLst>
          </p:cNvPr>
          <p:cNvSpPr>
            <a:spLocks noGrp="1"/>
          </p:cNvSpPr>
          <p:nvPr>
            <p:ph sz="half" idx="2"/>
          </p:nvPr>
        </p:nvSpPr>
        <p:spPr/>
        <p:txBody>
          <a:bodyPr/>
          <a:lstStyle/>
          <a:p>
            <a:r>
              <a:rPr lang="en-US" altLang="zh-CN" dirty="0"/>
              <a:t>Poisoning Attack</a:t>
            </a:r>
            <a:endParaRPr lang="zh-CN" altLang="en-US" dirty="0"/>
          </a:p>
        </p:txBody>
      </p:sp>
      <p:sp>
        <p:nvSpPr>
          <p:cNvPr id="5" name="Slide Number Placeholder 4">
            <a:extLst>
              <a:ext uri="{FF2B5EF4-FFF2-40B4-BE49-F238E27FC236}">
                <a16:creationId xmlns:a16="http://schemas.microsoft.com/office/drawing/2014/main" id="{4713130C-0AAD-409F-B8B2-3D1916120A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5F62123-C423-432B-A757-5B8B6A5196EC}"/>
              </a:ext>
            </a:extLst>
          </p:cNvPr>
          <p:cNvSpPr txBox="1"/>
          <p:nvPr/>
        </p:nvSpPr>
        <p:spPr>
          <a:xfrm>
            <a:off x="819181" y="4780588"/>
            <a:ext cx="1636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Trained GNN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7" name="TextBox 6">
            <a:extLst>
              <a:ext uri="{FF2B5EF4-FFF2-40B4-BE49-F238E27FC236}">
                <a16:creationId xmlns:a16="http://schemas.microsoft.com/office/drawing/2014/main" id="{893D877D-08C4-4E9C-A91D-1B179F0C1537}"/>
              </a:ext>
            </a:extLst>
          </p:cNvPr>
          <p:cNvSpPr txBox="1"/>
          <p:nvPr/>
        </p:nvSpPr>
        <p:spPr>
          <a:xfrm>
            <a:off x="1616603" y="4140388"/>
            <a:ext cx="13348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Wingdings 2" panose="05020102010507070707" pitchFamily="18" charset="2"/>
              </a:rPr>
              <a:t> </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Train</a:t>
            </a:r>
            <a:endParaRPr kumimoji="0" lang="zh-CN" altLang="en-US"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C8C32F-62B0-49FD-9464-0B6A55098ECE}"/>
                  </a:ext>
                </a:extLst>
              </p:cNvPr>
              <p:cNvSpPr txBox="1"/>
              <p:nvPr/>
            </p:nvSpPr>
            <p:spPr>
              <a:xfrm>
                <a:off x="2975747" y="4548889"/>
                <a:ext cx="10962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sym typeface="Wingdings 2" panose="05020102010507070707" pitchFamily="18" charset="2"/>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sym typeface="Wingdings 2" panose="05020102010507070707" pitchFamily="18" charset="2"/>
                      </a:rPr>
                      <m:t> </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Test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8" name="TextBox 7">
                <a:extLst>
                  <a:ext uri="{FF2B5EF4-FFF2-40B4-BE49-F238E27FC236}">
                    <a16:creationId xmlns:a16="http://schemas.microsoft.com/office/drawing/2014/main" id="{93C8C32F-62B0-49FD-9464-0B6A55098ECE}"/>
                  </a:ext>
                </a:extLst>
              </p:cNvPr>
              <p:cNvSpPr txBox="1">
                <a:spLocks noRot="1" noChangeAspect="1" noMove="1" noResize="1" noEditPoints="1" noAdjustHandles="1" noChangeArrowheads="1" noChangeShapeType="1" noTextEdit="1"/>
              </p:cNvSpPr>
              <p:nvPr/>
            </p:nvSpPr>
            <p:spPr>
              <a:xfrm>
                <a:off x="2975747" y="4548889"/>
                <a:ext cx="1096250" cy="369332"/>
              </a:xfrm>
              <a:prstGeom prst="rect">
                <a:avLst/>
              </a:prstGeom>
              <a:blipFill>
                <a:blip r:embed="rId3"/>
                <a:stretch>
                  <a:fillRect t="-8197" b="-24590"/>
                </a:stretch>
              </a:blipFill>
            </p:spPr>
            <p:txBody>
              <a:bodyPr/>
              <a:lstStyle/>
              <a:p>
                <a:r>
                  <a:rPr lang="zh-CN" altLang="en-US">
                    <a:noFill/>
                  </a:rPr>
                  <a:t> </a:t>
                </a:r>
              </a:p>
            </p:txBody>
          </p:sp>
        </mc:Fallback>
      </mc:AlternateContent>
      <p:sp>
        <p:nvSpPr>
          <p:cNvPr id="10" name="Right Arrow 93">
            <a:extLst>
              <a:ext uri="{FF2B5EF4-FFF2-40B4-BE49-F238E27FC236}">
                <a16:creationId xmlns:a16="http://schemas.microsoft.com/office/drawing/2014/main" id="{74342D33-82BF-4D1E-B901-4C6CD9D9CB6D}"/>
              </a:ext>
            </a:extLst>
          </p:cNvPr>
          <p:cNvSpPr/>
          <p:nvPr/>
        </p:nvSpPr>
        <p:spPr>
          <a:xfrm>
            <a:off x="2638623" y="3193528"/>
            <a:ext cx="979432"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DE2783-62D8-4BD5-AB48-C6AF4EFE23F5}"/>
                  </a:ext>
                </a:extLst>
              </p:cNvPr>
              <p:cNvSpPr txBox="1"/>
              <p:nvPr/>
            </p:nvSpPr>
            <p:spPr>
              <a:xfrm>
                <a:off x="2506162" y="2896806"/>
                <a:ext cx="1247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sym typeface="Wingdings 2" panose="05020102010507070707" pitchFamily="18" charset="2"/>
                      </a:rPr>
                      <m:t> </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Perturb</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1" name="TextBox 10">
                <a:extLst>
                  <a:ext uri="{FF2B5EF4-FFF2-40B4-BE49-F238E27FC236}">
                    <a16:creationId xmlns:a16="http://schemas.microsoft.com/office/drawing/2014/main" id="{23DE2783-62D8-4BD5-AB48-C6AF4EFE23F5}"/>
                  </a:ext>
                </a:extLst>
              </p:cNvPr>
              <p:cNvSpPr txBox="1">
                <a:spLocks noRot="1" noChangeAspect="1" noMove="1" noResize="1" noEditPoints="1" noAdjustHandles="1" noChangeArrowheads="1" noChangeShapeType="1" noTextEdit="1"/>
              </p:cNvSpPr>
              <p:nvPr/>
            </p:nvSpPr>
            <p:spPr>
              <a:xfrm>
                <a:off x="2506162" y="2896806"/>
                <a:ext cx="1247565" cy="369332"/>
              </a:xfrm>
              <a:prstGeom prst="rect">
                <a:avLst/>
              </a:prstGeom>
              <a:blipFill>
                <a:blip r:embed="rId4"/>
                <a:stretch>
                  <a:fillRect t="-8197" b="-24590"/>
                </a:stretch>
              </a:blipFill>
            </p:spPr>
            <p:txBody>
              <a:bodyPr/>
              <a:lstStyle/>
              <a:p>
                <a:r>
                  <a:rPr lang="zh-CN" altLang="en-US">
                    <a:noFill/>
                  </a:rPr>
                  <a:t> </a:t>
                </a:r>
              </a:p>
            </p:txBody>
          </p:sp>
        </mc:Fallback>
      </mc:AlternateContent>
      <p:grpSp>
        <p:nvGrpSpPr>
          <p:cNvPr id="12" name="Group 11">
            <a:extLst>
              <a:ext uri="{FF2B5EF4-FFF2-40B4-BE49-F238E27FC236}">
                <a16:creationId xmlns:a16="http://schemas.microsoft.com/office/drawing/2014/main" id="{191F7999-F03B-41E8-9F12-18DB4C5E9BB6}"/>
              </a:ext>
            </a:extLst>
          </p:cNvPr>
          <p:cNvGrpSpPr/>
          <p:nvPr/>
        </p:nvGrpSpPr>
        <p:grpSpPr>
          <a:xfrm>
            <a:off x="2014962" y="4055625"/>
            <a:ext cx="3117973" cy="1178766"/>
            <a:chOff x="3842962" y="4356908"/>
            <a:chExt cx="5357202" cy="1747163"/>
          </a:xfrm>
        </p:grpSpPr>
        <p:sp>
          <p:nvSpPr>
            <p:cNvPr id="13" name="Minus Sign 12">
              <a:extLst>
                <a:ext uri="{FF2B5EF4-FFF2-40B4-BE49-F238E27FC236}">
                  <a16:creationId xmlns:a16="http://schemas.microsoft.com/office/drawing/2014/main" id="{15D6D9EF-5871-46C4-8FA7-E969BBD433C6}"/>
                </a:ext>
              </a:extLst>
            </p:cNvPr>
            <p:cNvSpPr/>
            <p:nvPr/>
          </p:nvSpPr>
          <p:spPr>
            <a:xfrm>
              <a:off x="3842962" y="5303685"/>
              <a:ext cx="5357202" cy="800386"/>
            </a:xfrm>
            <a:prstGeom prst="mathMinu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Arrow: Up 13">
              <a:extLst>
                <a:ext uri="{FF2B5EF4-FFF2-40B4-BE49-F238E27FC236}">
                  <a16:creationId xmlns:a16="http://schemas.microsoft.com/office/drawing/2014/main" id="{27629EC7-BEC2-4481-AF59-AAF636622DA3}"/>
                </a:ext>
              </a:extLst>
            </p:cNvPr>
            <p:cNvSpPr/>
            <p:nvPr/>
          </p:nvSpPr>
          <p:spPr>
            <a:xfrm>
              <a:off x="8152211" y="4356908"/>
              <a:ext cx="494832" cy="1433155"/>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Calibri" panose="020F0502020204030204"/>
                <a:ea typeface="等线" panose="02010600030101010101" pitchFamily="2" charset="-122"/>
                <a:cs typeface="+mn-cs"/>
              </a:endParaRPr>
            </a:p>
          </p:txBody>
        </p:sp>
      </p:grpSp>
      <p:grpSp>
        <p:nvGrpSpPr>
          <p:cNvPr id="15" name="Group 14">
            <a:extLst>
              <a:ext uri="{FF2B5EF4-FFF2-40B4-BE49-F238E27FC236}">
                <a16:creationId xmlns:a16="http://schemas.microsoft.com/office/drawing/2014/main" id="{35702DCD-38CE-4232-A137-5EB607C51CA3}"/>
              </a:ext>
            </a:extLst>
          </p:cNvPr>
          <p:cNvGrpSpPr/>
          <p:nvPr/>
        </p:nvGrpSpPr>
        <p:grpSpPr>
          <a:xfrm>
            <a:off x="863263" y="2765689"/>
            <a:ext cx="1561152" cy="1053585"/>
            <a:chOff x="2193382" y="3040784"/>
            <a:chExt cx="2381110" cy="1640665"/>
          </a:xfrm>
        </p:grpSpPr>
        <p:sp>
          <p:nvSpPr>
            <p:cNvPr id="16" name="Oval 15">
              <a:extLst>
                <a:ext uri="{FF2B5EF4-FFF2-40B4-BE49-F238E27FC236}">
                  <a16:creationId xmlns:a16="http://schemas.microsoft.com/office/drawing/2014/main" id="{40689213-AB37-4633-A401-DBFEE2680BFC}"/>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C050D56-77CC-4DC0-BDCB-CEADD887D9D0}"/>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0BEB0AE-562B-4C00-8183-32790F48915D}"/>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1288E8B-21A5-4E04-BAD3-1CED1F785E98}"/>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10CC3D7D-25D2-4E50-BBB9-4EC0426B7378}"/>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8FAA3297-7EE7-44F4-9FF3-00FAD226D142}"/>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6383BD2-FB34-4D20-AD6E-63CD6347E08A}"/>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2F4FECA0-572B-410B-AF06-ABB56F307AB9}"/>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B4847B7D-4F70-4EFB-8DF8-131961BF0271}"/>
                </a:ext>
              </a:extLst>
            </p:cNvPr>
            <p:cNvCxnSpPr>
              <a:cxnSpLocks/>
              <a:stCxn id="19" idx="3"/>
              <a:endCxn id="16"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111628-DF57-4E85-A979-60B7E28E4824}"/>
                </a:ext>
              </a:extLst>
            </p:cNvPr>
            <p:cNvCxnSpPr>
              <a:cxnSpLocks/>
              <a:stCxn id="17" idx="5"/>
              <a:endCxn id="16"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7C24F1C-E080-4DB6-83B8-F81DF13B8A64}"/>
                </a:ext>
              </a:extLst>
            </p:cNvPr>
            <p:cNvCxnSpPr>
              <a:cxnSpLocks/>
              <a:stCxn id="16" idx="3"/>
              <a:endCxn id="18"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207D50E-81DE-4D5D-976C-82605FD620CA}"/>
                </a:ext>
              </a:extLst>
            </p:cNvPr>
            <p:cNvCxnSpPr>
              <a:cxnSpLocks/>
              <a:stCxn id="18" idx="2"/>
              <a:endCxn id="20"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F73ED46-6E94-4D9D-9C71-79C446A35686}"/>
                </a:ext>
              </a:extLst>
            </p:cNvPr>
            <p:cNvCxnSpPr>
              <a:cxnSpLocks/>
              <a:stCxn id="18" idx="4"/>
              <a:endCxn id="22"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46FAD5D-1233-4077-B42C-34DA0F9EED02}"/>
                </a:ext>
              </a:extLst>
            </p:cNvPr>
            <p:cNvCxnSpPr>
              <a:cxnSpLocks/>
              <a:stCxn id="19" idx="1"/>
              <a:endCxn id="17"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6729009-2114-462C-9AB0-36B53D245759}"/>
                </a:ext>
              </a:extLst>
            </p:cNvPr>
            <p:cNvCxnSpPr>
              <a:cxnSpLocks/>
              <a:stCxn id="20" idx="5"/>
              <a:endCxn id="22"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D193BB0-37C6-4E91-9F2C-7DBC233E5CC5}"/>
                </a:ext>
              </a:extLst>
            </p:cNvPr>
            <p:cNvCxnSpPr>
              <a:cxnSpLocks/>
              <a:stCxn id="21" idx="2"/>
              <a:endCxn id="16"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E3C4C5E-0947-4139-B0FC-5E90A4D7D16C}"/>
                </a:ext>
              </a:extLst>
            </p:cNvPr>
            <p:cNvCxnSpPr>
              <a:cxnSpLocks/>
              <a:stCxn id="16" idx="5"/>
              <a:endCxn id="23"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B81A73-EB98-45AF-A286-1D1C9D41C6C9}"/>
                </a:ext>
              </a:extLst>
            </p:cNvPr>
            <p:cNvCxnSpPr>
              <a:cxnSpLocks/>
              <a:stCxn id="21" idx="4"/>
              <a:endCxn id="23"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F67CBCA-CC4A-4D2B-A17D-512A1044EE02}"/>
                </a:ext>
              </a:extLst>
            </p:cNvPr>
            <p:cNvCxnSpPr>
              <a:cxnSpLocks/>
              <a:stCxn id="20" idx="7"/>
              <a:endCxn id="17"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8D1BD1EB-2B2A-41DB-A125-8F136A097990}"/>
              </a:ext>
            </a:extLst>
          </p:cNvPr>
          <p:cNvGrpSpPr/>
          <p:nvPr/>
        </p:nvGrpSpPr>
        <p:grpSpPr>
          <a:xfrm>
            <a:off x="3741884" y="2785900"/>
            <a:ext cx="1561152" cy="1053585"/>
            <a:chOff x="4481401" y="2718021"/>
            <a:chExt cx="1561152" cy="1053585"/>
          </a:xfrm>
        </p:grpSpPr>
        <p:cxnSp>
          <p:nvCxnSpPr>
            <p:cNvPr id="36" name="Straight Connector 87">
              <a:extLst>
                <a:ext uri="{FF2B5EF4-FFF2-40B4-BE49-F238E27FC236}">
                  <a16:creationId xmlns:a16="http://schemas.microsoft.com/office/drawing/2014/main" id="{C0BCF2ED-B576-4E72-8787-34FF868724CB}"/>
                </a:ext>
              </a:extLst>
            </p:cNvPr>
            <p:cNvCxnSpPr>
              <a:cxnSpLocks/>
              <a:stCxn id="45" idx="2"/>
              <a:endCxn id="44"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2810E38A-6A3B-4B3C-A870-6107C14DC0DD}"/>
                </a:ext>
              </a:extLst>
            </p:cNvPr>
            <p:cNvGrpSpPr/>
            <p:nvPr/>
          </p:nvGrpSpPr>
          <p:grpSpPr>
            <a:xfrm>
              <a:off x="4481401" y="2718021"/>
              <a:ext cx="1561152" cy="1053585"/>
              <a:chOff x="2193382" y="3040784"/>
              <a:chExt cx="2381110" cy="1640665"/>
            </a:xfrm>
          </p:grpSpPr>
          <p:sp>
            <p:nvSpPr>
              <p:cNvPr id="38" name="Oval 37">
                <a:extLst>
                  <a:ext uri="{FF2B5EF4-FFF2-40B4-BE49-F238E27FC236}">
                    <a16:creationId xmlns:a16="http://schemas.microsoft.com/office/drawing/2014/main" id="{213AD983-2D54-48F7-965E-FC64B5F6355E}"/>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DB81199B-2D98-48BE-BE18-CE2663B44E1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BFC83B5B-A269-48D2-BD4E-E649145FDD32}"/>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A15B54F7-AB5A-4773-8DCE-E8D8C2DE1A5B}"/>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1C88299C-13D3-46A0-B739-C1893B46EC3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E6399F0C-5D72-415D-862B-8C2CD80A7E9A}"/>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79EEBC3F-E4EB-46FA-9DDB-27B491AB656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15C33137-A5F7-4CA7-ADBC-AC92BF02B434}"/>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81FB5C8B-1649-484F-9043-4E03D8854228}"/>
                  </a:ext>
                </a:extLst>
              </p:cNvPr>
              <p:cNvCxnSpPr>
                <a:cxnSpLocks/>
                <a:stCxn id="41" idx="3"/>
                <a:endCxn id="38"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F6A3A00-0E7F-4723-9695-D7B42746CD7F}"/>
                  </a:ext>
                </a:extLst>
              </p:cNvPr>
              <p:cNvCxnSpPr>
                <a:cxnSpLocks/>
                <a:stCxn id="39" idx="5"/>
                <a:endCxn id="38"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82CBD23-7816-4CB1-B231-B7E0E660568A}"/>
                  </a:ext>
                </a:extLst>
              </p:cNvPr>
              <p:cNvCxnSpPr>
                <a:cxnSpLocks/>
                <a:stCxn id="38" idx="3"/>
                <a:endCxn id="40"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41AA2FD-59C3-4454-8D4D-316F775D2853}"/>
                  </a:ext>
                </a:extLst>
              </p:cNvPr>
              <p:cNvCxnSpPr>
                <a:cxnSpLocks/>
                <a:stCxn id="40" idx="2"/>
                <a:endCxn id="42"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F3F4E1E-247C-4CEC-9F3D-410432B50EF8}"/>
                  </a:ext>
                </a:extLst>
              </p:cNvPr>
              <p:cNvCxnSpPr>
                <a:cxnSpLocks/>
                <a:stCxn id="40" idx="4"/>
                <a:endCxn id="44"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81431B0-4163-4914-87C6-8F3D2B71F946}"/>
                  </a:ext>
                </a:extLst>
              </p:cNvPr>
              <p:cNvCxnSpPr>
                <a:cxnSpLocks/>
                <a:stCxn id="41" idx="1"/>
                <a:endCxn id="39"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850ABF-A3C3-4C54-86B5-3A125A597C4C}"/>
                  </a:ext>
                </a:extLst>
              </p:cNvPr>
              <p:cNvCxnSpPr>
                <a:cxnSpLocks/>
                <a:stCxn id="42" idx="5"/>
                <a:endCxn id="44"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5E9E665B-8E36-4FE2-9A44-6C0B44CB93B2}"/>
                  </a:ext>
                </a:extLst>
              </p:cNvPr>
              <p:cNvCxnSpPr>
                <a:cxnSpLocks/>
                <a:stCxn id="43" idx="2"/>
                <a:endCxn id="38"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4A998000-7EED-47A6-93A9-1203664CF4D7}"/>
                  </a:ext>
                </a:extLst>
              </p:cNvPr>
              <p:cNvCxnSpPr>
                <a:cxnSpLocks/>
                <a:stCxn id="38" idx="5"/>
                <a:endCxn id="45"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DB95CEB-B765-44C8-8E85-D640C702F086}"/>
                  </a:ext>
                </a:extLst>
              </p:cNvPr>
              <p:cNvCxnSpPr>
                <a:cxnSpLocks/>
                <a:stCxn id="43" idx="4"/>
                <a:endCxn id="45"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2896483-50B8-45AC-99B3-ABE4C3965630}"/>
                  </a:ext>
                </a:extLst>
              </p:cNvPr>
              <p:cNvCxnSpPr>
                <a:cxnSpLocks/>
                <a:stCxn id="42" idx="7"/>
                <a:endCxn id="39"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7" name="TextBox 56">
            <a:extLst>
              <a:ext uri="{FF2B5EF4-FFF2-40B4-BE49-F238E27FC236}">
                <a16:creationId xmlns:a16="http://schemas.microsoft.com/office/drawing/2014/main" id="{14F38B2C-12EE-4C57-862A-0A52628E8AB5}"/>
              </a:ext>
            </a:extLst>
          </p:cNvPr>
          <p:cNvSpPr txBox="1"/>
          <p:nvPr/>
        </p:nvSpPr>
        <p:spPr>
          <a:xfrm>
            <a:off x="8342693" y="2900244"/>
            <a:ext cx="1314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Wingdings 2" panose="05020102010507070707" pitchFamily="18" charset="2"/>
              </a:rPr>
              <a:t> </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Perturb</a:t>
            </a:r>
            <a:endParaRPr kumimoji="0" lang="zh-CN" altLang="en-US"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23B4607-032F-42AA-93C1-94C43ECD4FD1}"/>
                  </a:ext>
                </a:extLst>
              </p:cNvPr>
              <p:cNvSpPr txBox="1"/>
              <p:nvPr/>
            </p:nvSpPr>
            <p:spPr>
              <a:xfrm>
                <a:off x="10584326" y="4173270"/>
                <a:ext cx="1314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sym typeface="Wingdings 2" panose="05020102010507070707" pitchFamily="18" charset="2"/>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sym typeface="Wingdings 2" panose="05020102010507070707" pitchFamily="18" charset="2"/>
                      </a:rPr>
                      <m:t> </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Test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59" name="TextBox 58">
                <a:extLst>
                  <a:ext uri="{FF2B5EF4-FFF2-40B4-BE49-F238E27FC236}">
                    <a16:creationId xmlns:a16="http://schemas.microsoft.com/office/drawing/2014/main" id="{E23B4607-032F-42AA-93C1-94C43ECD4FD1}"/>
                  </a:ext>
                </a:extLst>
              </p:cNvPr>
              <p:cNvSpPr txBox="1">
                <a:spLocks noRot="1" noChangeAspect="1" noMove="1" noResize="1" noEditPoints="1" noAdjustHandles="1" noChangeArrowheads="1" noChangeShapeType="1" noTextEdit="1"/>
              </p:cNvSpPr>
              <p:nvPr/>
            </p:nvSpPr>
            <p:spPr>
              <a:xfrm>
                <a:off x="10584326" y="4173270"/>
                <a:ext cx="1314086" cy="369332"/>
              </a:xfrm>
              <a:prstGeom prst="rect">
                <a:avLst/>
              </a:prstGeom>
              <a:blipFill>
                <a:blip r:embed="rId5"/>
                <a:stretch>
                  <a:fillRect t="-10000" b="-26667"/>
                </a:stretch>
              </a:blipFill>
            </p:spPr>
            <p:txBody>
              <a:bodyPr/>
              <a:lstStyle/>
              <a:p>
                <a:r>
                  <a:rPr lang="zh-CN" altLang="en-US">
                    <a:noFill/>
                  </a:rPr>
                  <a:t> </a:t>
                </a:r>
              </a:p>
            </p:txBody>
          </p:sp>
        </mc:Fallback>
      </mc:AlternateContent>
      <p:sp>
        <p:nvSpPr>
          <p:cNvPr id="61" name="TextBox 60">
            <a:extLst>
              <a:ext uri="{FF2B5EF4-FFF2-40B4-BE49-F238E27FC236}">
                <a16:creationId xmlns:a16="http://schemas.microsoft.com/office/drawing/2014/main" id="{C14E8393-361B-4CCF-86C5-3D8A447351BB}"/>
              </a:ext>
            </a:extLst>
          </p:cNvPr>
          <p:cNvSpPr txBox="1"/>
          <p:nvPr/>
        </p:nvSpPr>
        <p:spPr>
          <a:xfrm>
            <a:off x="9818043" y="4941276"/>
            <a:ext cx="1636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Trained GNN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3" name="TextBox 62">
            <a:extLst>
              <a:ext uri="{FF2B5EF4-FFF2-40B4-BE49-F238E27FC236}">
                <a16:creationId xmlns:a16="http://schemas.microsoft.com/office/drawing/2014/main" id="{BA275FAF-4727-474A-875D-CC8DB592AF5B}"/>
              </a:ext>
            </a:extLst>
          </p:cNvPr>
          <p:cNvSpPr txBox="1"/>
          <p:nvPr/>
        </p:nvSpPr>
        <p:spPr>
          <a:xfrm>
            <a:off x="9348951" y="4164486"/>
            <a:ext cx="1314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sym typeface="Wingdings 2" panose="05020102010507070707" pitchFamily="18" charset="2"/>
              </a:rPr>
              <a:t> Train</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grpSp>
        <p:nvGrpSpPr>
          <p:cNvPr id="64" name="Group 63">
            <a:extLst>
              <a:ext uri="{FF2B5EF4-FFF2-40B4-BE49-F238E27FC236}">
                <a16:creationId xmlns:a16="http://schemas.microsoft.com/office/drawing/2014/main" id="{4F5862E0-5072-425C-97F4-AEC4C16104DD}"/>
              </a:ext>
            </a:extLst>
          </p:cNvPr>
          <p:cNvGrpSpPr/>
          <p:nvPr/>
        </p:nvGrpSpPr>
        <p:grpSpPr>
          <a:xfrm>
            <a:off x="6655891" y="2745138"/>
            <a:ext cx="1561152" cy="1053585"/>
            <a:chOff x="2193382" y="3040784"/>
            <a:chExt cx="2381110" cy="1640665"/>
          </a:xfrm>
        </p:grpSpPr>
        <p:sp>
          <p:nvSpPr>
            <p:cNvPr id="65" name="Oval 64">
              <a:extLst>
                <a:ext uri="{FF2B5EF4-FFF2-40B4-BE49-F238E27FC236}">
                  <a16:creationId xmlns:a16="http://schemas.microsoft.com/office/drawing/2014/main" id="{56320BC3-4713-42DC-855C-C2ECFB029B60}"/>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502DCBDF-176D-4D49-AA12-67B5A8D7229C}"/>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052C8BCD-CF04-49B6-9113-012E215BEEB6}"/>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6D06AD53-122D-4F86-98D3-2E3D657BA7D8}"/>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048BC7DF-BA41-4920-95C7-9228BAC72B82}"/>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BC42AF16-A3D5-4D5D-BA45-944AFF9D49F7}"/>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1DBBAF63-EC88-4FB0-8BDC-14F6BCEEF2FF}"/>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81C35009-917D-4840-B17F-592B395AC986}"/>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3" name="Straight Connector 72">
              <a:extLst>
                <a:ext uri="{FF2B5EF4-FFF2-40B4-BE49-F238E27FC236}">
                  <a16:creationId xmlns:a16="http://schemas.microsoft.com/office/drawing/2014/main" id="{A679352F-9BA3-4C2F-AA81-1D35850D90B3}"/>
                </a:ext>
              </a:extLst>
            </p:cNvPr>
            <p:cNvCxnSpPr>
              <a:cxnSpLocks/>
              <a:stCxn id="68" idx="3"/>
              <a:endCxn id="65"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F41AC98-F2CC-4FF9-A1F6-9C3A8AEE42CE}"/>
                </a:ext>
              </a:extLst>
            </p:cNvPr>
            <p:cNvCxnSpPr>
              <a:cxnSpLocks/>
              <a:stCxn id="66" idx="5"/>
              <a:endCxn id="65"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AE64C75-49C3-43F7-9E0E-6050ACF2670E}"/>
                </a:ext>
              </a:extLst>
            </p:cNvPr>
            <p:cNvCxnSpPr>
              <a:cxnSpLocks/>
              <a:stCxn id="65" idx="3"/>
              <a:endCxn id="67"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441A4E11-2D8F-4EEE-BF60-E96EAA5CB9C5}"/>
                </a:ext>
              </a:extLst>
            </p:cNvPr>
            <p:cNvCxnSpPr>
              <a:cxnSpLocks/>
              <a:stCxn id="67" idx="2"/>
              <a:endCxn id="69"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536EDEC-102D-43DD-B742-CA16066CC6AC}"/>
                </a:ext>
              </a:extLst>
            </p:cNvPr>
            <p:cNvCxnSpPr>
              <a:cxnSpLocks/>
              <a:stCxn id="67" idx="4"/>
              <a:endCxn id="71"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D9C886D-C0FA-4C63-9726-39D9A95FD40C}"/>
                </a:ext>
              </a:extLst>
            </p:cNvPr>
            <p:cNvCxnSpPr>
              <a:cxnSpLocks/>
              <a:stCxn id="68" idx="1"/>
              <a:endCxn id="66"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7C9271C-AF78-4CB2-880D-F77B8DD0AFA7}"/>
                </a:ext>
              </a:extLst>
            </p:cNvPr>
            <p:cNvCxnSpPr>
              <a:cxnSpLocks/>
              <a:stCxn id="69" idx="5"/>
              <a:endCxn id="71"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625C859D-3561-4754-B420-48EE94D750F9}"/>
                </a:ext>
              </a:extLst>
            </p:cNvPr>
            <p:cNvCxnSpPr>
              <a:cxnSpLocks/>
              <a:stCxn id="70" idx="2"/>
              <a:endCxn id="65"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B458683-38DE-4125-BA42-B4F5F3EE7456}"/>
                </a:ext>
              </a:extLst>
            </p:cNvPr>
            <p:cNvCxnSpPr>
              <a:cxnSpLocks/>
              <a:stCxn id="65" idx="5"/>
              <a:endCxn id="72"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41384E64-0137-4C49-8B6C-009E1394DF27}"/>
                </a:ext>
              </a:extLst>
            </p:cNvPr>
            <p:cNvCxnSpPr>
              <a:cxnSpLocks/>
              <a:stCxn id="70" idx="4"/>
              <a:endCxn id="72"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7C01DEC-8921-4532-9FFA-9F86CD2C2988}"/>
                </a:ext>
              </a:extLst>
            </p:cNvPr>
            <p:cNvCxnSpPr>
              <a:cxnSpLocks/>
              <a:stCxn id="69" idx="7"/>
              <a:endCxn id="66"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4" name="Group 83">
            <a:extLst>
              <a:ext uri="{FF2B5EF4-FFF2-40B4-BE49-F238E27FC236}">
                <a16:creationId xmlns:a16="http://schemas.microsoft.com/office/drawing/2014/main" id="{D1AC5088-47A5-4D3C-BC73-EC0F33403575}"/>
              </a:ext>
            </a:extLst>
          </p:cNvPr>
          <p:cNvGrpSpPr/>
          <p:nvPr/>
        </p:nvGrpSpPr>
        <p:grpSpPr>
          <a:xfrm>
            <a:off x="9680217" y="2688084"/>
            <a:ext cx="1561152" cy="1053585"/>
            <a:chOff x="4481401" y="2718021"/>
            <a:chExt cx="1561152" cy="1053585"/>
          </a:xfrm>
        </p:grpSpPr>
        <p:cxnSp>
          <p:nvCxnSpPr>
            <p:cNvPr id="85" name="Straight Connector 87">
              <a:extLst>
                <a:ext uri="{FF2B5EF4-FFF2-40B4-BE49-F238E27FC236}">
                  <a16:creationId xmlns:a16="http://schemas.microsoft.com/office/drawing/2014/main" id="{1B55C6A2-7479-4F7D-9FFD-F45FE256D560}"/>
                </a:ext>
              </a:extLst>
            </p:cNvPr>
            <p:cNvCxnSpPr>
              <a:cxnSpLocks/>
              <a:stCxn id="94" idx="2"/>
              <a:endCxn id="93"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3FC72C7F-A255-48C4-9564-77954F06059D}"/>
                </a:ext>
              </a:extLst>
            </p:cNvPr>
            <p:cNvGrpSpPr/>
            <p:nvPr/>
          </p:nvGrpSpPr>
          <p:grpSpPr>
            <a:xfrm>
              <a:off x="4481401" y="2718021"/>
              <a:ext cx="1561152" cy="1053585"/>
              <a:chOff x="2193382" y="3040784"/>
              <a:chExt cx="2381110" cy="1640665"/>
            </a:xfrm>
          </p:grpSpPr>
          <p:sp>
            <p:nvSpPr>
              <p:cNvPr id="87" name="Oval 86">
                <a:extLst>
                  <a:ext uri="{FF2B5EF4-FFF2-40B4-BE49-F238E27FC236}">
                    <a16:creationId xmlns:a16="http://schemas.microsoft.com/office/drawing/2014/main" id="{4507522B-63BA-4AEB-9B58-9865495EFFD5}"/>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BD51B921-0F12-4F52-A01A-04BAE3E84C76}"/>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BD16EBDD-BD77-4F8B-9AB4-F0CAF50E87D7}"/>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505BC649-E206-4DA6-8AB6-8E4492C52087}"/>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3071DE6B-9E5B-4DF5-9A23-D9A7F1ACDB3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2FA509E7-5688-417F-9F18-957EC5E58118}"/>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E1111B3E-54EA-422D-AC82-28E982A79854}"/>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0ACAA27A-CDA5-4B09-8B41-525027B38E5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5" name="Straight Connector 94">
                <a:extLst>
                  <a:ext uri="{FF2B5EF4-FFF2-40B4-BE49-F238E27FC236}">
                    <a16:creationId xmlns:a16="http://schemas.microsoft.com/office/drawing/2014/main" id="{155CB993-2A64-4F9F-8173-77A665DBDBA9}"/>
                  </a:ext>
                </a:extLst>
              </p:cNvPr>
              <p:cNvCxnSpPr>
                <a:cxnSpLocks/>
                <a:stCxn id="90" idx="3"/>
                <a:endCxn id="8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7C1A6F2-5289-4EBA-856B-038461DD9F64}"/>
                  </a:ext>
                </a:extLst>
              </p:cNvPr>
              <p:cNvCxnSpPr>
                <a:cxnSpLocks/>
                <a:stCxn id="88" idx="5"/>
                <a:endCxn id="8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E22AA260-AADA-4E5F-ABA2-C1BDAD252F7A}"/>
                  </a:ext>
                </a:extLst>
              </p:cNvPr>
              <p:cNvCxnSpPr>
                <a:cxnSpLocks/>
                <a:stCxn id="87" idx="3"/>
                <a:endCxn id="8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5301E7F-91BC-49C9-989A-3618A1E7A4A8}"/>
                  </a:ext>
                </a:extLst>
              </p:cNvPr>
              <p:cNvCxnSpPr>
                <a:cxnSpLocks/>
                <a:stCxn id="89" idx="2"/>
                <a:endCxn id="9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F744839-11F7-4D69-9311-B7479AEEC4E8}"/>
                  </a:ext>
                </a:extLst>
              </p:cNvPr>
              <p:cNvCxnSpPr>
                <a:cxnSpLocks/>
                <a:stCxn id="89" idx="4"/>
                <a:endCxn id="9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FCC4920D-3C0F-44A5-9001-6CEBDCACA380}"/>
                  </a:ext>
                </a:extLst>
              </p:cNvPr>
              <p:cNvCxnSpPr>
                <a:cxnSpLocks/>
                <a:stCxn id="90" idx="1"/>
                <a:endCxn id="8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48A742B-9E74-4CC9-89C0-A43774F316DB}"/>
                  </a:ext>
                </a:extLst>
              </p:cNvPr>
              <p:cNvCxnSpPr>
                <a:cxnSpLocks/>
                <a:stCxn id="91" idx="5"/>
                <a:endCxn id="9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85A5DF56-A4CA-4E1B-AF30-BBDE18E8CCC8}"/>
                  </a:ext>
                </a:extLst>
              </p:cNvPr>
              <p:cNvCxnSpPr>
                <a:cxnSpLocks/>
                <a:stCxn id="92" idx="2"/>
                <a:endCxn id="8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739D30B-799C-4CD0-991A-0CB2F9CC7D50}"/>
                  </a:ext>
                </a:extLst>
              </p:cNvPr>
              <p:cNvCxnSpPr>
                <a:cxnSpLocks/>
                <a:stCxn id="87" idx="5"/>
                <a:endCxn id="9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64C70D83-0ECA-4A7A-95DF-DB32A10DF726}"/>
                  </a:ext>
                </a:extLst>
              </p:cNvPr>
              <p:cNvCxnSpPr>
                <a:cxnSpLocks/>
                <a:stCxn id="92" idx="4"/>
                <a:endCxn id="9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47E17906-31B5-488F-AB75-D885A0A7B273}"/>
                  </a:ext>
                </a:extLst>
              </p:cNvPr>
              <p:cNvCxnSpPr>
                <a:cxnSpLocks/>
                <a:stCxn id="91" idx="7"/>
                <a:endCxn id="8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106" name="Arrow: Up 105">
            <a:extLst>
              <a:ext uri="{FF2B5EF4-FFF2-40B4-BE49-F238E27FC236}">
                <a16:creationId xmlns:a16="http://schemas.microsoft.com/office/drawing/2014/main" id="{BBEEC456-826F-43EB-B471-718A8C39CE50}"/>
              </a:ext>
            </a:extLst>
          </p:cNvPr>
          <p:cNvSpPr/>
          <p:nvPr/>
        </p:nvSpPr>
        <p:spPr>
          <a:xfrm>
            <a:off x="10407131" y="3900618"/>
            <a:ext cx="288000" cy="966913"/>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Calibri" panose="020F0502020204030204"/>
              <a:ea typeface="等线" panose="02010600030101010101" pitchFamily="2" charset="-122"/>
              <a:cs typeface="+mn-cs"/>
            </a:endParaRPr>
          </a:p>
        </p:txBody>
      </p:sp>
      <p:sp>
        <p:nvSpPr>
          <p:cNvPr id="108" name="Right Arrow 93">
            <a:extLst>
              <a:ext uri="{FF2B5EF4-FFF2-40B4-BE49-F238E27FC236}">
                <a16:creationId xmlns:a16="http://schemas.microsoft.com/office/drawing/2014/main" id="{531FD71A-63B3-4288-8B58-6EE050ECAEF9}"/>
              </a:ext>
            </a:extLst>
          </p:cNvPr>
          <p:cNvSpPr/>
          <p:nvPr/>
        </p:nvSpPr>
        <p:spPr>
          <a:xfrm>
            <a:off x="8476282" y="3186047"/>
            <a:ext cx="979432"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Right Arrow 94">
            <a:extLst>
              <a:ext uri="{FF2B5EF4-FFF2-40B4-BE49-F238E27FC236}">
                <a16:creationId xmlns:a16="http://schemas.microsoft.com/office/drawing/2014/main" id="{76C5B8EF-018D-4BB1-A090-A2A05B3F873F}"/>
              </a:ext>
            </a:extLst>
          </p:cNvPr>
          <p:cNvSpPr/>
          <p:nvPr/>
        </p:nvSpPr>
        <p:spPr>
          <a:xfrm rot="5400000">
            <a:off x="1173120" y="4230013"/>
            <a:ext cx="65434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Right Arrow 94">
            <a:extLst>
              <a:ext uri="{FF2B5EF4-FFF2-40B4-BE49-F238E27FC236}">
                <a16:creationId xmlns:a16="http://schemas.microsoft.com/office/drawing/2014/main" id="{D732ABE6-7A22-494C-A782-81CC16D9EA25}"/>
              </a:ext>
            </a:extLst>
          </p:cNvPr>
          <p:cNvSpPr/>
          <p:nvPr/>
        </p:nvSpPr>
        <p:spPr>
          <a:xfrm rot="5400000">
            <a:off x="9808434" y="4263117"/>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33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1" grpId="0"/>
      <p:bldP spid="63" grpId="0"/>
      <p:bldP spid="106" grpId="0" animBg="1"/>
      <p:bldP spid="108" grpId="0" animBg="1"/>
      <p:bldP spid="11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56BB-E76E-4862-8C2B-095E0B3548BA}"/>
              </a:ext>
            </a:extLst>
          </p:cNvPr>
          <p:cNvSpPr>
            <a:spLocks noGrp="1"/>
          </p:cNvSpPr>
          <p:nvPr>
            <p:ph type="title"/>
          </p:nvPr>
        </p:nvSpPr>
        <p:spPr/>
        <p:txBody>
          <a:bodyPr/>
          <a:lstStyle/>
          <a:p>
            <a:r>
              <a:rPr lang="en-US" altLang="zh-CN" dirty="0"/>
              <a:t>Targeted &amp; Non-Targeted</a:t>
            </a:r>
            <a:endParaRPr lang="zh-CN" altLang="en-US" dirty="0"/>
          </a:p>
        </p:txBody>
      </p:sp>
      <p:sp>
        <p:nvSpPr>
          <p:cNvPr id="3" name="Content Placeholder 2">
            <a:extLst>
              <a:ext uri="{FF2B5EF4-FFF2-40B4-BE49-F238E27FC236}">
                <a16:creationId xmlns:a16="http://schemas.microsoft.com/office/drawing/2014/main" id="{A99DBD6E-388F-4DB8-A749-992DF9FF23F9}"/>
              </a:ext>
            </a:extLst>
          </p:cNvPr>
          <p:cNvSpPr>
            <a:spLocks noGrp="1"/>
          </p:cNvSpPr>
          <p:nvPr>
            <p:ph sz="half" idx="1"/>
          </p:nvPr>
        </p:nvSpPr>
        <p:spPr/>
        <p:txBody>
          <a:bodyPr/>
          <a:lstStyle/>
          <a:p>
            <a:r>
              <a:rPr lang="en-US" altLang="zh-CN" dirty="0"/>
              <a:t>Targeted Attack</a:t>
            </a:r>
            <a:endParaRPr lang="zh-CN" altLang="en-US" dirty="0"/>
          </a:p>
        </p:txBody>
      </p:sp>
      <p:sp>
        <p:nvSpPr>
          <p:cNvPr id="4" name="Content Placeholder 3">
            <a:extLst>
              <a:ext uri="{FF2B5EF4-FFF2-40B4-BE49-F238E27FC236}">
                <a16:creationId xmlns:a16="http://schemas.microsoft.com/office/drawing/2014/main" id="{5374A363-902C-4810-A2A9-5286FA8F9615}"/>
              </a:ext>
            </a:extLst>
          </p:cNvPr>
          <p:cNvSpPr>
            <a:spLocks noGrp="1"/>
          </p:cNvSpPr>
          <p:nvPr>
            <p:ph sz="half" idx="2"/>
          </p:nvPr>
        </p:nvSpPr>
        <p:spPr/>
        <p:txBody>
          <a:bodyPr/>
          <a:lstStyle/>
          <a:p>
            <a:r>
              <a:rPr lang="en-US" altLang="zh-CN" dirty="0"/>
              <a:t>Non-Targeted Attack</a:t>
            </a:r>
            <a:endParaRPr lang="zh-CN" altLang="en-US" dirty="0"/>
          </a:p>
        </p:txBody>
      </p:sp>
      <p:sp>
        <p:nvSpPr>
          <p:cNvPr id="5" name="Slide Number Placeholder 4">
            <a:extLst>
              <a:ext uri="{FF2B5EF4-FFF2-40B4-BE49-F238E27FC236}">
                <a16:creationId xmlns:a16="http://schemas.microsoft.com/office/drawing/2014/main" id="{C7818970-3C71-48D7-91BC-E46F98E45ED0}"/>
              </a:ext>
            </a:extLst>
          </p:cNvPr>
          <p:cNvSpPr>
            <a:spLocks noGrp="1"/>
          </p:cNvSpPr>
          <p:nvPr>
            <p:ph type="sldNum" sz="quarter" idx="12"/>
          </p:nvPr>
        </p:nvSpPr>
        <p:spPr/>
        <p:txBody>
          <a:bodyPr/>
          <a:lstStyle/>
          <a:p>
            <a:fld id="{4C15419E-54D6-8648-ABFB-BEF58E3E877E}" type="slidenum">
              <a:rPr lang="en-US" smtClean="0"/>
              <a:t>143</a:t>
            </a:fld>
            <a:endParaRPr lang="en-US"/>
          </a:p>
        </p:txBody>
      </p:sp>
      <p:sp>
        <p:nvSpPr>
          <p:cNvPr id="31" name="Oval 30">
            <a:extLst>
              <a:ext uri="{FF2B5EF4-FFF2-40B4-BE49-F238E27FC236}">
                <a16:creationId xmlns:a16="http://schemas.microsoft.com/office/drawing/2014/main" id="{B1FF343C-0322-45E6-AB50-0FA0297CD229}"/>
              </a:ext>
            </a:extLst>
          </p:cNvPr>
          <p:cNvSpPr/>
          <p:nvPr/>
        </p:nvSpPr>
        <p:spPr>
          <a:xfrm>
            <a:off x="2883900" y="3844689"/>
            <a:ext cx="395693" cy="50173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Oval 56">
            <a:extLst>
              <a:ext uri="{FF2B5EF4-FFF2-40B4-BE49-F238E27FC236}">
                <a16:creationId xmlns:a16="http://schemas.microsoft.com/office/drawing/2014/main" id="{98567F9F-6099-433D-B6DD-D095C083DE36}"/>
              </a:ext>
            </a:extLst>
          </p:cNvPr>
          <p:cNvSpPr/>
          <p:nvPr/>
        </p:nvSpPr>
        <p:spPr>
          <a:xfrm>
            <a:off x="6556519" y="2527055"/>
            <a:ext cx="3003582" cy="232187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TextBox 61">
            <a:extLst>
              <a:ext uri="{FF2B5EF4-FFF2-40B4-BE49-F238E27FC236}">
                <a16:creationId xmlns:a16="http://schemas.microsoft.com/office/drawing/2014/main" id="{BFFE09D7-DC0A-49B5-BAE8-ADE2E098F214}"/>
              </a:ext>
            </a:extLst>
          </p:cNvPr>
          <p:cNvSpPr txBox="1"/>
          <p:nvPr/>
        </p:nvSpPr>
        <p:spPr>
          <a:xfrm>
            <a:off x="2269294" y="4772728"/>
            <a:ext cx="1778900" cy="369332"/>
          </a:xfrm>
          <a:prstGeom prst="rect">
            <a:avLst/>
          </a:prstGeom>
          <a:noFill/>
        </p:spPr>
        <p:txBody>
          <a:bodyPr wrap="square" rtlCol="0">
            <a:spAutoFit/>
          </a:bodyPr>
          <a:lstStyle/>
          <a:p>
            <a:r>
              <a:rPr lang="en-US" altLang="zh-CN" b="1" dirty="0">
                <a:solidFill>
                  <a:srgbClr val="FF0000"/>
                </a:solidFill>
              </a:rPr>
              <a:t>Target Node</a:t>
            </a:r>
            <a:endParaRPr lang="zh-CN" altLang="en-US" b="1" dirty="0">
              <a:solidFill>
                <a:srgbClr val="FF0000"/>
              </a:solidFill>
            </a:endParaRPr>
          </a:p>
        </p:txBody>
      </p:sp>
      <p:grpSp>
        <p:nvGrpSpPr>
          <p:cNvPr id="60" name="Group 59">
            <a:extLst>
              <a:ext uri="{FF2B5EF4-FFF2-40B4-BE49-F238E27FC236}">
                <a16:creationId xmlns:a16="http://schemas.microsoft.com/office/drawing/2014/main" id="{25703F76-8075-4829-8D7D-97C2A1223FE7}"/>
              </a:ext>
            </a:extLst>
          </p:cNvPr>
          <p:cNvGrpSpPr/>
          <p:nvPr/>
        </p:nvGrpSpPr>
        <p:grpSpPr>
          <a:xfrm>
            <a:off x="1148223" y="2746024"/>
            <a:ext cx="2381110" cy="1640665"/>
            <a:chOff x="2193382" y="3040784"/>
            <a:chExt cx="2381110" cy="1640665"/>
          </a:xfrm>
        </p:grpSpPr>
        <p:sp>
          <p:nvSpPr>
            <p:cNvPr id="61" name="Oval 60">
              <a:extLst>
                <a:ext uri="{FF2B5EF4-FFF2-40B4-BE49-F238E27FC236}">
                  <a16:creationId xmlns:a16="http://schemas.microsoft.com/office/drawing/2014/main" id="{2914BB50-1BAC-4313-AB81-285AE2FEE741}"/>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63" name="Oval 62">
              <a:extLst>
                <a:ext uri="{FF2B5EF4-FFF2-40B4-BE49-F238E27FC236}">
                  <a16:creationId xmlns:a16="http://schemas.microsoft.com/office/drawing/2014/main" id="{9D444641-EE8A-49BC-9025-DDD34EB90C0B}"/>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64" name="Oval 63">
              <a:extLst>
                <a:ext uri="{FF2B5EF4-FFF2-40B4-BE49-F238E27FC236}">
                  <a16:creationId xmlns:a16="http://schemas.microsoft.com/office/drawing/2014/main" id="{B5026B32-9412-4856-A500-80BC081AEF8D}"/>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65" name="Oval 64">
              <a:extLst>
                <a:ext uri="{FF2B5EF4-FFF2-40B4-BE49-F238E27FC236}">
                  <a16:creationId xmlns:a16="http://schemas.microsoft.com/office/drawing/2014/main" id="{87E94C98-AB55-4CDA-845E-235159B5FA7A}"/>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66" name="Oval 65">
              <a:extLst>
                <a:ext uri="{FF2B5EF4-FFF2-40B4-BE49-F238E27FC236}">
                  <a16:creationId xmlns:a16="http://schemas.microsoft.com/office/drawing/2014/main" id="{A0D0006D-F378-4D06-9067-647E320F91B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67" name="Oval 66">
              <a:extLst>
                <a:ext uri="{FF2B5EF4-FFF2-40B4-BE49-F238E27FC236}">
                  <a16:creationId xmlns:a16="http://schemas.microsoft.com/office/drawing/2014/main" id="{AE48DA3A-DB2A-46A0-92EE-2F1442B8F3A1}"/>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68" name="Oval 67">
              <a:extLst>
                <a:ext uri="{FF2B5EF4-FFF2-40B4-BE49-F238E27FC236}">
                  <a16:creationId xmlns:a16="http://schemas.microsoft.com/office/drawing/2014/main" id="{8FFD7CD4-EE52-4928-97FE-00C85528E21E}"/>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69" name="Oval 68">
              <a:extLst>
                <a:ext uri="{FF2B5EF4-FFF2-40B4-BE49-F238E27FC236}">
                  <a16:creationId xmlns:a16="http://schemas.microsoft.com/office/drawing/2014/main" id="{F019AE94-88DC-4D52-8F0F-6C31621CEB8F}"/>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70" name="Straight Connector 69">
              <a:extLst>
                <a:ext uri="{FF2B5EF4-FFF2-40B4-BE49-F238E27FC236}">
                  <a16:creationId xmlns:a16="http://schemas.microsoft.com/office/drawing/2014/main" id="{2A34A6CE-96B7-42F3-B951-8B5B77533CE2}"/>
                </a:ext>
              </a:extLst>
            </p:cNvPr>
            <p:cNvCxnSpPr>
              <a:cxnSpLocks/>
              <a:stCxn id="65" idx="3"/>
              <a:endCxn id="61"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B594A4B-5CEA-4FCC-A659-BE7728C67414}"/>
                </a:ext>
              </a:extLst>
            </p:cNvPr>
            <p:cNvCxnSpPr>
              <a:cxnSpLocks/>
              <a:stCxn id="63" idx="5"/>
              <a:endCxn id="61"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48AEBE91-1D91-474F-9D8E-3CBBE756F4E6}"/>
                </a:ext>
              </a:extLst>
            </p:cNvPr>
            <p:cNvCxnSpPr>
              <a:cxnSpLocks/>
              <a:stCxn id="61" idx="3"/>
              <a:endCxn id="64"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0E60DFF-A723-484A-885A-8771A9B63024}"/>
                </a:ext>
              </a:extLst>
            </p:cNvPr>
            <p:cNvCxnSpPr>
              <a:cxnSpLocks/>
              <a:stCxn id="64" idx="2"/>
              <a:endCxn id="66"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AE8066B-1F5F-4D5E-B840-49C76D8880BE}"/>
                </a:ext>
              </a:extLst>
            </p:cNvPr>
            <p:cNvCxnSpPr>
              <a:cxnSpLocks/>
              <a:stCxn id="64" idx="4"/>
              <a:endCxn id="68"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2DB9CBF8-9CB3-4179-BFA7-A0E206DB6682}"/>
                </a:ext>
              </a:extLst>
            </p:cNvPr>
            <p:cNvCxnSpPr>
              <a:cxnSpLocks/>
              <a:stCxn id="65" idx="1"/>
              <a:endCxn id="63"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6F399948-82EC-4887-96FC-D9D72CC8ECAF}"/>
                </a:ext>
              </a:extLst>
            </p:cNvPr>
            <p:cNvCxnSpPr>
              <a:cxnSpLocks/>
              <a:stCxn id="66" idx="5"/>
              <a:endCxn id="68"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73FE8683-95ED-4CBF-A69B-0010208CD521}"/>
                </a:ext>
              </a:extLst>
            </p:cNvPr>
            <p:cNvCxnSpPr>
              <a:cxnSpLocks/>
              <a:stCxn id="67" idx="2"/>
              <a:endCxn id="61"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C5E6C32D-59A0-4F98-8DDF-5CF7EFE51B40}"/>
                </a:ext>
              </a:extLst>
            </p:cNvPr>
            <p:cNvCxnSpPr>
              <a:cxnSpLocks/>
              <a:stCxn id="61" idx="5"/>
              <a:endCxn id="69"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E1F515B-2B64-4A2F-970E-8F0902280618}"/>
                </a:ext>
              </a:extLst>
            </p:cNvPr>
            <p:cNvCxnSpPr>
              <a:cxnSpLocks/>
              <a:stCxn id="67" idx="4"/>
              <a:endCxn id="69"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44BAFB4-B5B5-48C8-93A2-434B9474B141}"/>
                </a:ext>
              </a:extLst>
            </p:cNvPr>
            <p:cNvCxnSpPr>
              <a:cxnSpLocks/>
              <a:stCxn id="66" idx="7"/>
              <a:endCxn id="63"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047220B0-6779-4478-A326-5242A491EB44}"/>
              </a:ext>
            </a:extLst>
          </p:cNvPr>
          <p:cNvGrpSpPr/>
          <p:nvPr/>
        </p:nvGrpSpPr>
        <p:grpSpPr>
          <a:xfrm>
            <a:off x="6833527" y="2809160"/>
            <a:ext cx="2381110" cy="1640665"/>
            <a:chOff x="2193382" y="3040784"/>
            <a:chExt cx="2381110" cy="1640665"/>
          </a:xfrm>
        </p:grpSpPr>
        <p:sp>
          <p:nvSpPr>
            <p:cNvPr id="83" name="Oval 82">
              <a:extLst>
                <a:ext uri="{FF2B5EF4-FFF2-40B4-BE49-F238E27FC236}">
                  <a16:creationId xmlns:a16="http://schemas.microsoft.com/office/drawing/2014/main" id="{BC0CBFFD-6BAC-49D1-9245-573378A0BDD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84" name="Oval 83">
              <a:extLst>
                <a:ext uri="{FF2B5EF4-FFF2-40B4-BE49-F238E27FC236}">
                  <a16:creationId xmlns:a16="http://schemas.microsoft.com/office/drawing/2014/main" id="{AF55E1C2-ED09-4664-B91C-7EA52D0F55FA}"/>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85" name="Oval 84">
              <a:extLst>
                <a:ext uri="{FF2B5EF4-FFF2-40B4-BE49-F238E27FC236}">
                  <a16:creationId xmlns:a16="http://schemas.microsoft.com/office/drawing/2014/main" id="{08A805DF-0C11-46C2-BFE6-A6D9438F0406}"/>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86" name="Oval 85">
              <a:extLst>
                <a:ext uri="{FF2B5EF4-FFF2-40B4-BE49-F238E27FC236}">
                  <a16:creationId xmlns:a16="http://schemas.microsoft.com/office/drawing/2014/main" id="{18323BE9-9065-4012-AC94-95ACB70E0E56}"/>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87" name="Oval 86">
              <a:extLst>
                <a:ext uri="{FF2B5EF4-FFF2-40B4-BE49-F238E27FC236}">
                  <a16:creationId xmlns:a16="http://schemas.microsoft.com/office/drawing/2014/main" id="{A308797D-E937-47AF-8D81-30DDF28E5E80}"/>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88" name="Oval 87">
              <a:extLst>
                <a:ext uri="{FF2B5EF4-FFF2-40B4-BE49-F238E27FC236}">
                  <a16:creationId xmlns:a16="http://schemas.microsoft.com/office/drawing/2014/main" id="{E5235690-BB1F-44C4-9711-55BBBCF83A77}"/>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89" name="Oval 88">
              <a:extLst>
                <a:ext uri="{FF2B5EF4-FFF2-40B4-BE49-F238E27FC236}">
                  <a16:creationId xmlns:a16="http://schemas.microsoft.com/office/drawing/2014/main" id="{880A4173-A736-4C81-B7C9-62028B016F47}"/>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90" name="Oval 89">
              <a:extLst>
                <a:ext uri="{FF2B5EF4-FFF2-40B4-BE49-F238E27FC236}">
                  <a16:creationId xmlns:a16="http://schemas.microsoft.com/office/drawing/2014/main" id="{3D234DD9-A64A-47BA-97FC-796DBCAF7785}"/>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91" name="Straight Connector 90">
              <a:extLst>
                <a:ext uri="{FF2B5EF4-FFF2-40B4-BE49-F238E27FC236}">
                  <a16:creationId xmlns:a16="http://schemas.microsoft.com/office/drawing/2014/main" id="{23EAD9A3-C8C3-4AE7-B4C9-300C6DC2F613}"/>
                </a:ext>
              </a:extLst>
            </p:cNvPr>
            <p:cNvCxnSpPr>
              <a:cxnSpLocks/>
              <a:stCxn id="86" idx="3"/>
              <a:endCxn id="8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0243C427-81A3-421E-BC4A-74C648EADBAD}"/>
                </a:ext>
              </a:extLst>
            </p:cNvPr>
            <p:cNvCxnSpPr>
              <a:cxnSpLocks/>
              <a:stCxn id="84" idx="5"/>
              <a:endCxn id="8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32EAE2B4-FEAB-42FF-A1A0-3043A921766E}"/>
                </a:ext>
              </a:extLst>
            </p:cNvPr>
            <p:cNvCxnSpPr>
              <a:cxnSpLocks/>
              <a:stCxn id="83" idx="3"/>
              <a:endCxn id="8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7D40594-867D-466B-A295-914CD1BA7C5C}"/>
                </a:ext>
              </a:extLst>
            </p:cNvPr>
            <p:cNvCxnSpPr>
              <a:cxnSpLocks/>
              <a:stCxn id="85" idx="2"/>
              <a:endCxn id="8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801BD7F-CCD9-4223-98E8-A1EA8C3C2F83}"/>
                </a:ext>
              </a:extLst>
            </p:cNvPr>
            <p:cNvCxnSpPr>
              <a:cxnSpLocks/>
              <a:stCxn id="85" idx="4"/>
              <a:endCxn id="8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ED853AF7-C329-4F18-9864-7B11B86F301F}"/>
                </a:ext>
              </a:extLst>
            </p:cNvPr>
            <p:cNvCxnSpPr>
              <a:cxnSpLocks/>
              <a:stCxn id="86" idx="1"/>
              <a:endCxn id="8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D0A2CFFD-B26A-4EB8-BE7A-BD61DA15F0AA}"/>
                </a:ext>
              </a:extLst>
            </p:cNvPr>
            <p:cNvCxnSpPr>
              <a:cxnSpLocks/>
              <a:stCxn id="87" idx="5"/>
              <a:endCxn id="8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E0366516-7636-4655-8293-6B23AC41CB70}"/>
                </a:ext>
              </a:extLst>
            </p:cNvPr>
            <p:cNvCxnSpPr>
              <a:cxnSpLocks/>
              <a:stCxn id="88" idx="2"/>
              <a:endCxn id="8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B80D9F7-65CC-4DAA-A296-AD5C777FDECA}"/>
                </a:ext>
              </a:extLst>
            </p:cNvPr>
            <p:cNvCxnSpPr>
              <a:cxnSpLocks/>
              <a:stCxn id="83" idx="5"/>
              <a:endCxn id="9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CC56A39-4E78-4D20-9341-B6860B83A9AA}"/>
                </a:ext>
              </a:extLst>
            </p:cNvPr>
            <p:cNvCxnSpPr>
              <a:cxnSpLocks/>
              <a:stCxn id="88" idx="4"/>
              <a:endCxn id="9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195285E9-4A2E-4992-B0A9-81C98807C31A}"/>
                </a:ext>
              </a:extLst>
            </p:cNvPr>
            <p:cNvCxnSpPr>
              <a:cxnSpLocks/>
              <a:stCxn id="87" idx="7"/>
              <a:endCxn id="8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AA2457B4-4261-48BB-BEC0-34C0F5129E7F}"/>
              </a:ext>
            </a:extLst>
          </p:cNvPr>
          <p:cNvSpPr/>
          <p:nvPr/>
        </p:nvSpPr>
        <p:spPr>
          <a:xfrm>
            <a:off x="2003703" y="48180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Tree>
    <p:extLst>
      <p:ext uri="{BB962C8B-B14F-4D97-AF65-F5344CB8AC3E}">
        <p14:creationId xmlns:p14="http://schemas.microsoft.com/office/powerpoint/2010/main" val="31091859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144</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466164" y="1690688"/>
          <a:ext cx="11080377" cy="4297680"/>
        </p:xfrm>
        <a:graphic>
          <a:graphicData uri="http://schemas.openxmlformats.org/drawingml/2006/table">
            <a:tbl>
              <a:tblPr firstRow="1" bandRow="1">
                <a:tableStyleId>{5940675A-B579-460E-94D1-54222C63F5DA}</a:tableStyleId>
              </a:tblPr>
              <a:tblGrid>
                <a:gridCol w="1221569">
                  <a:extLst>
                    <a:ext uri="{9D8B030D-6E8A-4147-A177-3AD203B41FA5}">
                      <a16:colId xmlns:a16="http://schemas.microsoft.com/office/drawing/2014/main" val="2064168298"/>
                    </a:ext>
                  </a:extLst>
                </a:gridCol>
                <a:gridCol w="1232351">
                  <a:extLst>
                    <a:ext uri="{9D8B030D-6E8A-4147-A177-3AD203B41FA5}">
                      <a16:colId xmlns:a16="http://schemas.microsoft.com/office/drawing/2014/main" val="1406367156"/>
                    </a:ext>
                  </a:extLst>
                </a:gridCol>
                <a:gridCol w="1232351">
                  <a:extLst>
                    <a:ext uri="{9D8B030D-6E8A-4147-A177-3AD203B41FA5}">
                      <a16:colId xmlns:a16="http://schemas.microsoft.com/office/drawing/2014/main" val="3678728241"/>
                    </a:ext>
                  </a:extLst>
                </a:gridCol>
                <a:gridCol w="1232351">
                  <a:extLst>
                    <a:ext uri="{9D8B030D-6E8A-4147-A177-3AD203B41FA5}">
                      <a16:colId xmlns:a16="http://schemas.microsoft.com/office/drawing/2014/main" val="178357901"/>
                    </a:ext>
                  </a:extLst>
                </a:gridCol>
                <a:gridCol w="1374602">
                  <a:extLst>
                    <a:ext uri="{9D8B030D-6E8A-4147-A177-3AD203B41FA5}">
                      <a16:colId xmlns:a16="http://schemas.microsoft.com/office/drawing/2014/main" val="1571798847"/>
                    </a:ext>
                  </a:extLst>
                </a:gridCol>
                <a:gridCol w="1090100">
                  <a:extLst>
                    <a:ext uri="{9D8B030D-6E8A-4147-A177-3AD203B41FA5}">
                      <a16:colId xmlns:a16="http://schemas.microsoft.com/office/drawing/2014/main" val="2403437204"/>
                    </a:ext>
                  </a:extLst>
                </a:gridCol>
                <a:gridCol w="1232351">
                  <a:extLst>
                    <a:ext uri="{9D8B030D-6E8A-4147-A177-3AD203B41FA5}">
                      <a16:colId xmlns:a16="http://schemas.microsoft.com/office/drawing/2014/main" val="3956016409"/>
                    </a:ext>
                  </a:extLst>
                </a:gridCol>
                <a:gridCol w="1232351">
                  <a:extLst>
                    <a:ext uri="{9D8B030D-6E8A-4147-A177-3AD203B41FA5}">
                      <a16:colId xmlns:a16="http://schemas.microsoft.com/office/drawing/2014/main" val="3255523383"/>
                    </a:ext>
                  </a:extLst>
                </a:gridCol>
                <a:gridCol w="1232351">
                  <a:extLst>
                    <a:ext uri="{9D8B030D-6E8A-4147-A177-3AD203B41FA5}">
                      <a16:colId xmlns:a16="http://schemas.microsoft.com/office/drawing/2014/main" val="2147104688"/>
                    </a:ext>
                  </a:extLst>
                </a:gridCol>
              </a:tblGrid>
              <a:tr h="909077">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568418">
                <a:tc>
                  <a:txBody>
                    <a:bodyPr/>
                    <a:lstStyle/>
                    <a:p>
                      <a:pPr algn="ctr"/>
                      <a:r>
                        <a:rPr lang="en-US" altLang="zh-CN" dirty="0">
                          <a:solidFill>
                            <a:srgbClr val="FF0000"/>
                          </a:solidFill>
                          <a:latin typeface="+mn-lt"/>
                        </a:rPr>
                        <a:t>Grad-Argmax</a:t>
                      </a:r>
                      <a:endParaRPr lang="zh-CN" altLang="en-US" dirty="0">
                        <a:solidFill>
                          <a:srgbClr val="FF0000"/>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rgbClr val="FF0000"/>
                          </a:solidFill>
                          <a:latin typeface="+mn-lt"/>
                        </a:rPr>
                        <a:t>Nettack</a:t>
                      </a:r>
                      <a:endParaRPr lang="en-US" altLang="zh-CN"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r h="307446">
                <a:tc>
                  <a:txBody>
                    <a:bodyPr/>
                    <a:lstStyle/>
                    <a:p>
                      <a:pPr algn="ctr"/>
                      <a:r>
                        <a:rPr lang="en-US" altLang="zh-CN" dirty="0">
                          <a:solidFill>
                            <a:srgbClr val="FF0000"/>
                          </a:solidFill>
                          <a:latin typeface="+mn-lt"/>
                        </a:rPr>
                        <a:t>GF-Attack</a:t>
                      </a:r>
                      <a:endParaRPr lang="zh-CN" altLang="en-US"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10003"/>
                  </a:ext>
                </a:extLst>
              </a:tr>
              <a:tr h="307446">
                <a:tc>
                  <a:txBody>
                    <a:bodyPr/>
                    <a:lstStyle/>
                    <a:p>
                      <a:pPr algn="ctr"/>
                      <a:r>
                        <a:rPr lang="en-US" altLang="zh-CN" dirty="0" err="1">
                          <a:solidFill>
                            <a:srgbClr val="FF0000"/>
                          </a:solidFill>
                          <a:latin typeface="+mn-lt"/>
                        </a:rPr>
                        <a:t>ReWatt</a:t>
                      </a:r>
                      <a:endParaRPr lang="zh-CN" altLang="en-US"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10004"/>
                  </a:ext>
                </a:extLst>
              </a:tr>
              <a:tr h="307446">
                <a:tc>
                  <a:txBody>
                    <a:bodyPr/>
                    <a:lstStyle/>
                    <a:p>
                      <a:pPr algn="ctr"/>
                      <a:r>
                        <a:rPr lang="en-US" altLang="zh-CN" dirty="0">
                          <a:latin typeface="+mn-lt"/>
                        </a:rPr>
                        <a:t>RL-S2V</a:t>
                      </a:r>
                      <a:endParaRPr lang="zh-CN" altLang="en-US" dirty="0">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3646496279"/>
                  </a:ext>
                </a:extLst>
              </a:tr>
              <a:tr h="699895">
                <a:tc>
                  <a:txBody>
                    <a:bodyPr/>
                    <a:lstStyle/>
                    <a:p>
                      <a:pPr algn="ctr"/>
                      <a:r>
                        <a:rPr lang="en-US" altLang="zh-CN" dirty="0">
                          <a:latin typeface="+mn-lt"/>
                        </a:rPr>
                        <a:t>Meta-Attack</a:t>
                      </a:r>
                      <a:endParaRPr lang="zh-CN" altLang="en-US" dirty="0">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464073731"/>
                  </a:ext>
                </a:extLst>
              </a:tr>
              <a:tr h="395592">
                <a:tc>
                  <a:txBody>
                    <a:bodyPr/>
                    <a:lstStyle/>
                    <a:p>
                      <a:pPr algn="ctr"/>
                      <a:r>
                        <a:rPr lang="en-US" altLang="zh-CN" dirty="0">
                          <a:latin typeface="+mn-lt"/>
                        </a:rPr>
                        <a:t>NIPA</a:t>
                      </a:r>
                      <a:endParaRPr lang="zh-CN" altLang="en-US" dirty="0">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1101129493"/>
                  </a:ext>
                </a:extLst>
              </a:tr>
            </a:tbl>
          </a:graphicData>
        </a:graphic>
      </p:graphicFrame>
    </p:spTree>
    <p:extLst>
      <p:ext uri="{BB962C8B-B14F-4D97-AF65-F5344CB8AC3E}">
        <p14:creationId xmlns:p14="http://schemas.microsoft.com/office/powerpoint/2010/main" val="9868196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145</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430308" y="1690688"/>
          <a:ext cx="10923497" cy="1887818"/>
        </p:xfrm>
        <a:graphic>
          <a:graphicData uri="http://schemas.openxmlformats.org/drawingml/2006/table">
            <a:tbl>
              <a:tblPr firstRow="1" bandRow="1">
                <a:tableStyleId>{5940675A-B579-460E-94D1-54222C63F5DA}</a:tableStyleId>
              </a:tblPr>
              <a:tblGrid>
                <a:gridCol w="1204273">
                  <a:extLst>
                    <a:ext uri="{9D8B030D-6E8A-4147-A177-3AD203B41FA5}">
                      <a16:colId xmlns:a16="http://schemas.microsoft.com/office/drawing/2014/main" val="2064168298"/>
                    </a:ext>
                  </a:extLst>
                </a:gridCol>
                <a:gridCol w="1214903">
                  <a:extLst>
                    <a:ext uri="{9D8B030D-6E8A-4147-A177-3AD203B41FA5}">
                      <a16:colId xmlns:a16="http://schemas.microsoft.com/office/drawing/2014/main" val="1406367156"/>
                    </a:ext>
                  </a:extLst>
                </a:gridCol>
                <a:gridCol w="1214903">
                  <a:extLst>
                    <a:ext uri="{9D8B030D-6E8A-4147-A177-3AD203B41FA5}">
                      <a16:colId xmlns:a16="http://schemas.microsoft.com/office/drawing/2014/main" val="3678728241"/>
                    </a:ext>
                  </a:extLst>
                </a:gridCol>
                <a:gridCol w="1214903">
                  <a:extLst>
                    <a:ext uri="{9D8B030D-6E8A-4147-A177-3AD203B41FA5}">
                      <a16:colId xmlns:a16="http://schemas.microsoft.com/office/drawing/2014/main" val="178357901"/>
                    </a:ext>
                  </a:extLst>
                </a:gridCol>
                <a:gridCol w="1318734">
                  <a:extLst>
                    <a:ext uri="{9D8B030D-6E8A-4147-A177-3AD203B41FA5}">
                      <a16:colId xmlns:a16="http://schemas.microsoft.com/office/drawing/2014/main" val="1571798847"/>
                    </a:ext>
                  </a:extLst>
                </a:gridCol>
                <a:gridCol w="1111072">
                  <a:extLst>
                    <a:ext uri="{9D8B030D-6E8A-4147-A177-3AD203B41FA5}">
                      <a16:colId xmlns:a16="http://schemas.microsoft.com/office/drawing/2014/main" val="2403437204"/>
                    </a:ext>
                  </a:extLst>
                </a:gridCol>
                <a:gridCol w="1214903">
                  <a:extLst>
                    <a:ext uri="{9D8B030D-6E8A-4147-A177-3AD203B41FA5}">
                      <a16:colId xmlns:a16="http://schemas.microsoft.com/office/drawing/2014/main" val="3956016409"/>
                    </a:ext>
                  </a:extLst>
                </a:gridCol>
                <a:gridCol w="1214903">
                  <a:extLst>
                    <a:ext uri="{9D8B030D-6E8A-4147-A177-3AD203B41FA5}">
                      <a16:colId xmlns:a16="http://schemas.microsoft.com/office/drawing/2014/main" val="3255523383"/>
                    </a:ext>
                  </a:extLst>
                </a:gridCol>
                <a:gridCol w="1214903">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rgbClr val="FF0000"/>
                          </a:solidFill>
                          <a:latin typeface="+mn-lt"/>
                        </a:rPr>
                        <a:t>Grad-Argmax</a:t>
                      </a:r>
                      <a:endParaRPr lang="zh-CN" altLang="en-US" dirty="0">
                        <a:solidFill>
                          <a:srgbClr val="FF0000"/>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bl>
          </a:graphicData>
        </a:graphic>
      </p:graphicFrame>
    </p:spTree>
    <p:extLst>
      <p:ext uri="{BB962C8B-B14F-4D97-AF65-F5344CB8AC3E}">
        <p14:creationId xmlns:p14="http://schemas.microsoft.com/office/powerpoint/2010/main" val="625365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A986-45DA-4833-A5FE-646270BB076A}"/>
              </a:ext>
            </a:extLst>
          </p:cNvPr>
          <p:cNvSpPr>
            <a:spLocks noGrp="1"/>
          </p:cNvSpPr>
          <p:nvPr>
            <p:ph type="title"/>
          </p:nvPr>
        </p:nvSpPr>
        <p:spPr/>
        <p:txBody>
          <a:bodyPr/>
          <a:lstStyle/>
          <a:p>
            <a:r>
              <a:rPr lang="en-US" altLang="zh-CN" dirty="0" err="1"/>
              <a:t>GradArgmax</a:t>
            </a:r>
            <a:r>
              <a:rPr lang="en-US" altLang="zh-CN" dirty="0"/>
              <a:t> </a:t>
            </a:r>
            <a:endParaRPr lang="zh-CN" altLang="en-US" baseline="30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4AFAE-AF20-4359-9776-B1FCE072A29C}"/>
                  </a:ext>
                </a:extLst>
              </p:cNvPr>
              <p:cNvSpPr>
                <a:spLocks noGrp="1"/>
              </p:cNvSpPr>
              <p:nvPr>
                <p:ph idx="1"/>
              </p:nvPr>
            </p:nvSpPr>
            <p:spPr/>
            <p:txBody>
              <a:bodyPr/>
              <a:lstStyle/>
              <a:p>
                <a:r>
                  <a:rPr lang="en-US" altLang="zh-CN" dirty="0"/>
                  <a:t>Our Goal: </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800" i="1">
                              <a:latin typeface="Cambria Math" panose="02040503050406030204" pitchFamily="18" charset="0"/>
                            </a:rPr>
                          </m:ctrlPr>
                        </m:funcPr>
                        <m:fName>
                          <m:r>
                            <m:rPr>
                              <m:sty m:val="p"/>
                            </m:rPr>
                            <a:rPr lang="en-US" altLang="zh-CN" sz="2800" i="1">
                              <a:latin typeface="Cambria Math" panose="02040503050406030204" pitchFamily="18" charset="0"/>
                            </a:rPr>
                            <m:t>arg</m:t>
                          </m:r>
                        </m:fName>
                        <m:e>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i="1">
                                      <a:latin typeface="Cambria Math" panose="02040503050406030204" pitchFamily="18" charset="0"/>
                                    </a:rPr>
                                    <m:t>max</m:t>
                                  </m:r>
                                </m:e>
                                <m:lim>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𝐴</m:t>
                                      </m:r>
                                    </m:e>
                                  </m:acc>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𝑋</m:t>
                                      </m:r>
                                    </m:e>
                                  </m:acc>
                                </m:lim>
                              </m:limLow>
                            </m:fName>
                            <m:e>
                              <m:nary>
                                <m:naryPr>
                                  <m:chr m:val="∑"/>
                                  <m:supHide m:val="on"/>
                                  <m:ctrlPr>
                                    <a:rPr lang="en-US" altLang="zh-CN" sz="2800" b="0" i="1" dirty="0" smtClean="0">
                                      <a:latin typeface="Cambria Math" panose="02040503050406030204" pitchFamily="18" charset="0"/>
                                    </a:rPr>
                                  </m:ctrlPr>
                                </m:naryPr>
                                <m:sub>
                                  <m:r>
                                    <m:rPr>
                                      <m:brk m:alnAt="7"/>
                                    </m:rPr>
                                    <a:rPr lang="en-US" altLang="zh-CN" sz="2800" b="0" i="1" dirty="0" smtClean="0">
                                      <a:latin typeface="Cambria Math" panose="02040503050406030204" pitchFamily="18" charset="0"/>
                                    </a:rPr>
                                    <m:t>𝑢</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𝑉</m:t>
                                      </m:r>
                                    </m:e>
                                    <m:sub>
                                      <m:r>
                                        <a:rPr lang="en-US" altLang="zh-CN" sz="2800" b="0" i="1" dirty="0" smtClean="0">
                                          <a:latin typeface="Cambria Math" panose="02040503050406030204" pitchFamily="18" charset="0"/>
                                        </a:rPr>
                                        <m:t>𝑡</m:t>
                                      </m:r>
                                    </m:sub>
                                  </m:sSub>
                                </m:sub>
                                <m:sup/>
                                <m:e>
                                  <m:r>
                                    <a:rPr lang="en-US" altLang="zh-CN" sz="2800" i="1" dirty="0">
                                      <a:latin typeface="Cambria Math" panose="02040503050406030204" pitchFamily="18" charset="0"/>
                                    </a:rPr>
                                    <m:t>ℓ</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𝜃</m:t>
                                              </m:r>
                                            </m:e>
                                            <m:sup>
                                              <m:r>
                                                <a:rPr lang="en-US" altLang="zh-CN" sz="2800" i="1">
                                                  <a:latin typeface="Cambria Math" panose="02040503050406030204" pitchFamily="18" charset="0"/>
                                                </a:rPr>
                                                <m:t>∗</m:t>
                                              </m:r>
                                            </m:sup>
                                          </m:sSup>
                                        </m:sub>
                                      </m:sSub>
                                      <m:sSub>
                                        <m:sSubPr>
                                          <m:ctrlPr>
                                            <a:rPr lang="en-US" altLang="zh-CN" sz="2800" i="1" dirty="0">
                                              <a:latin typeface="Cambria Math" panose="02040503050406030204" pitchFamily="18" charset="0"/>
                                            </a:rPr>
                                          </m:ctrlPr>
                                        </m:sSubPr>
                                        <m:e>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𝑋</m:t>
                                                  </m:r>
                                                </m:e>
                                              </m:acc>
                                            </m:e>
                                          </m:d>
                                        </m:e>
                                        <m:sub>
                                          <m:r>
                                            <a:rPr lang="en-US" altLang="zh-CN" sz="2800" i="1" dirty="0">
                                              <a:latin typeface="Cambria Math" panose="02040503050406030204" pitchFamily="18" charset="0"/>
                                            </a:rPr>
                                            <m:t>𝑢</m:t>
                                          </m:r>
                                        </m:sub>
                                      </m:sSub>
                                      <m:r>
                                        <a:rPr lang="en-US" altLang="zh-CN" sz="2800" i="1" dirty="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𝑦</m:t>
                                          </m:r>
                                        </m:e>
                                        <m:sub>
                                          <m:r>
                                            <a:rPr lang="en-US" altLang="zh-CN" sz="2800" b="0" i="1" dirty="0" smtClean="0">
                                              <a:latin typeface="Cambria Math" panose="02040503050406030204" pitchFamily="18" charset="0"/>
                                            </a:rPr>
                                            <m:t>𝑢</m:t>
                                          </m:r>
                                        </m:sub>
                                      </m:sSub>
                                      <m:r>
                                        <a:rPr lang="en-US" altLang="zh-CN" sz="2800" b="0" i="1" dirty="0" smtClean="0">
                                          <a:latin typeface="Cambria Math" panose="02040503050406030204" pitchFamily="18" charset="0"/>
                                        </a:rPr>
                                        <m:t> </m:t>
                                      </m:r>
                                    </m:e>
                                  </m:d>
                                </m:e>
                              </m:nary>
                            </m:e>
                          </m:func>
                        </m:e>
                      </m:func>
                    </m:oMath>
                  </m:oMathPara>
                </a14:m>
                <a:endParaRPr lang="en-US" altLang="zh-CN" sz="28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𝑠</m:t>
                      </m:r>
                      <m:r>
                        <a:rPr lang="en-US" altLang="zh-CN" sz="2800" i="1" smtClean="0">
                          <a:latin typeface="Cambria Math" panose="02040503050406030204" pitchFamily="18" charset="0"/>
                        </a:rPr>
                        <m:t>.</m:t>
                      </m:r>
                      <m:r>
                        <a:rPr lang="en-US" altLang="zh-CN" sz="2800" i="1" smtClean="0">
                          <a:latin typeface="Cambria Math" panose="02040503050406030204" pitchFamily="18" charset="0"/>
                        </a:rPr>
                        <m:t>𝑡</m:t>
                      </m:r>
                      <m:r>
                        <a:rPr lang="en-US" altLang="zh-CN" sz="2800" i="1" smtClean="0">
                          <a:latin typeface="Cambria Math" panose="02040503050406030204" pitchFamily="18" charset="0"/>
                        </a:rPr>
                        <m:t>. </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𝜃</m:t>
                          </m:r>
                        </m:e>
                        <m:sup>
                          <m:r>
                            <a:rPr lang="en-US" altLang="zh-CN" sz="2800" i="1">
                              <a:latin typeface="Cambria Math" panose="02040503050406030204" pitchFamily="18" charset="0"/>
                            </a:rPr>
                            <m:t>∗</m:t>
                          </m:r>
                        </m:sup>
                      </m:sSup>
                      <m:r>
                        <a:rPr lang="en-US" altLang="zh-CN" sz="2800" i="1">
                          <a:latin typeface="Cambria Math" panose="02040503050406030204" pitchFamily="18" charset="0"/>
                        </a:rPr>
                        <m:t>=</m:t>
                      </m:r>
                      <m:func>
                        <m:funcPr>
                          <m:ctrlPr>
                            <a:rPr lang="en-US" altLang="zh-CN" sz="2800" i="1">
                              <a:latin typeface="Cambria Math" panose="02040503050406030204" pitchFamily="18" charset="0"/>
                            </a:rPr>
                          </m:ctrlPr>
                        </m:funcPr>
                        <m:fName>
                          <m:r>
                            <a:rPr lang="en-US" altLang="zh-CN" sz="2800" i="1">
                              <a:latin typeface="Cambria Math" panose="02040503050406030204" pitchFamily="18" charset="0"/>
                            </a:rPr>
                            <m:t>𝑎𝑟𝑔</m:t>
                          </m:r>
                        </m:fName>
                        <m:e>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min</m:t>
                                  </m:r>
                                </m:e>
                                <m:lim>
                                  <m:r>
                                    <a:rPr lang="en-US" altLang="zh-CN" sz="2800" i="1">
                                      <a:latin typeface="Cambria Math" panose="02040503050406030204" pitchFamily="18" charset="0"/>
                                    </a:rPr>
                                    <m:t>𝜃</m:t>
                                  </m:r>
                                </m:lim>
                              </m:limLow>
                            </m:fName>
                            <m:e>
                              <m:r>
                                <a:rPr lang="en-US" altLang="zh-CN" sz="2800" i="1">
                                  <a:latin typeface="Cambria Math" panose="02040503050406030204" pitchFamily="18" charset="0"/>
                                </a:rPr>
                                <m:t>ℒ</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𝜃</m:t>
                                  </m:r>
                                </m:sub>
                              </m:sSub>
                              <m:d>
                                <m:dPr>
                                  <m:ctrlPr>
                                    <a:rPr lang="en-US" altLang="zh-CN" sz="2800" i="1">
                                      <a:latin typeface="Cambria Math" panose="02040503050406030204" pitchFamily="18" charset="0"/>
                                    </a:rPr>
                                  </m:ctrlPr>
                                </m:dPr>
                                <m:e>
                                  <m:sSup>
                                    <m:sSupPr>
                                      <m:ctrlPr>
                                        <a:rPr lang="en-US" altLang="zh-CN" sz="2800" b="0" i="1">
                                          <a:latin typeface="Cambria Math" panose="02040503050406030204" pitchFamily="18" charset="0"/>
                                        </a:rPr>
                                      </m:ctrlPr>
                                    </m:sSupPr>
                                    <m:e>
                                      <m:r>
                                        <a:rPr lang="en-US" altLang="zh-CN" sz="2800" b="0" i="1" smtClean="0">
                                          <a:latin typeface="Cambria Math" panose="02040503050406030204" pitchFamily="18" charset="0"/>
                                        </a:rPr>
                                        <m:t>𝐴</m:t>
                                      </m:r>
                                    </m:e>
                                    <m:sup>
                                      <m:r>
                                        <a:rPr lang="en-US" altLang="zh-CN" sz="2800" b="0" i="1">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e>
                          </m:func>
                        </m:e>
                      </m:func>
                      <m:r>
                        <a:rPr lang="en-US" altLang="zh-CN" sz="2800" i="1">
                          <a:latin typeface="Cambria Math" panose="02040503050406030204" pitchFamily="18" charset="0"/>
                        </a:rPr>
                        <m:t> </m:t>
                      </m:r>
                    </m:oMath>
                  </m:oMathPara>
                </a14:m>
                <a:endParaRPr lang="en-US" altLang="zh-CN" sz="28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   </m:t>
                      </m:r>
                      <m:d>
                        <m:dPr>
                          <m:begChr m:val="|"/>
                          <m:endChr m:val="|"/>
                          <m:ctrlPr>
                            <a:rPr lang="en-US" altLang="zh-CN" sz="2800" i="1" smtClean="0">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a:latin typeface="Cambria Math" panose="02040503050406030204" pitchFamily="18" charset="0"/>
                            </a:rPr>
                            <m:t>−</m:t>
                          </m:r>
                          <m:r>
                            <a:rPr lang="en-US" altLang="zh-CN" sz="2800" i="1">
                              <a:latin typeface="Cambria Math" panose="02040503050406030204" pitchFamily="18" charset="0"/>
                            </a:rPr>
                            <m:t>𝐴</m:t>
                          </m:r>
                        </m:e>
                      </m:d>
                      <m:r>
                        <a:rPr lang="en-US" altLang="zh-CN" sz="2800" i="1">
                          <a:latin typeface="Cambria Math" panose="02040503050406030204" pitchFamily="18" charset="0"/>
                        </a:rPr>
                        <m:t>+</m:t>
                      </m:r>
                      <m:d>
                        <m:dPr>
                          <m:begChr m:val="|"/>
                          <m:endChr m:val="|"/>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𝑋</m:t>
                              </m:r>
                            </m:e>
                          </m:acc>
                          <m:r>
                            <a:rPr lang="en-US" altLang="zh-CN" sz="2800" i="1">
                              <a:latin typeface="Cambria Math" panose="02040503050406030204" pitchFamily="18" charset="0"/>
                            </a:rPr>
                            <m:t>−</m:t>
                          </m:r>
                          <m:r>
                            <a:rPr lang="en-US" altLang="zh-CN" sz="2800" i="1">
                              <a:latin typeface="Cambria Math" panose="02040503050406030204" pitchFamily="18" charset="0"/>
                            </a:rPr>
                            <m:t>𝑋</m:t>
                          </m:r>
                        </m:e>
                      </m:d>
                      <m:r>
                        <a:rPr lang="en-US" altLang="zh-CN" sz="2800" b="0" i="0" smtClean="0">
                          <a:latin typeface="Cambria Math" panose="02040503050406030204" pitchFamily="18" charset="0"/>
                        </a:rPr>
                        <m:t>&lt;</m:t>
                      </m:r>
                      <m:r>
                        <m:rPr>
                          <m:sty m:val="p"/>
                        </m:rPr>
                        <a:rPr lang="en-US" altLang="zh-CN" sz="2800">
                          <a:latin typeface="Cambria Math" panose="02040503050406030204" pitchFamily="18" charset="0"/>
                        </a:rPr>
                        <m:t>Δ</m:t>
                      </m:r>
                    </m:oMath>
                  </m:oMathPara>
                </a14:m>
                <a:endParaRPr lang="en-US" altLang="zh-CN" sz="2800" dirty="0"/>
              </a:p>
              <a:p>
                <a:pPr marL="0" lvl="2" indent="0">
                  <a:spcBef>
                    <a:spcPts val="1000"/>
                  </a:spcBef>
                  <a:buClr>
                    <a:prstClr val="black">
                      <a:lumMod val="75000"/>
                      <a:lumOff val="25000"/>
                    </a:prstClr>
                  </a:buClr>
                  <a:buSzPct val="85000"/>
                  <a:buNone/>
                </a:pPr>
                <a:endParaRPr lang="en-US" altLang="zh-CN" sz="2800" dirty="0"/>
              </a:p>
              <a:p>
                <a:pPr marL="0" lvl="2" indent="0">
                  <a:spcBef>
                    <a:spcPts val="1000"/>
                  </a:spcBef>
                  <a:buClr>
                    <a:prstClr val="black">
                      <a:lumMod val="75000"/>
                      <a:lumOff val="25000"/>
                    </a:prstClr>
                  </a:buClr>
                  <a:buSzPct val="85000"/>
                  <a:buNone/>
                </a:pPr>
                <a:endParaRPr lang="en-US" altLang="zh-CN" sz="2800" i="1" dirty="0">
                  <a:latin typeface="Cambria Math" panose="02040503050406030204" pitchFamily="18" charset="0"/>
                </a:endParaRPr>
              </a:p>
              <a:p>
                <a:pPr marL="0" indent="0">
                  <a:buNone/>
                </a:pPr>
                <a:endParaRPr lang="en-US" altLang="zh-CN" dirty="0"/>
              </a:p>
              <a:p>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DCE4AFAE-AF20-4359-9776-B1FCE072A29C}"/>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A51502DB-7FBF-4BF5-8D4A-F6E1848B31A3}"/>
              </a:ext>
            </a:extLst>
          </p:cNvPr>
          <p:cNvSpPr>
            <a:spLocks noGrp="1"/>
          </p:cNvSpPr>
          <p:nvPr>
            <p:ph type="sldNum" sz="quarter" idx="12"/>
          </p:nvPr>
        </p:nvSpPr>
        <p:spPr/>
        <p:txBody>
          <a:bodyPr/>
          <a:lstStyle/>
          <a:p>
            <a:fld id="{4C15419E-54D6-8648-ABFB-BEF58E3E877E}" type="slidenum">
              <a:rPr lang="en-US" smtClean="0"/>
              <a:t>146</a:t>
            </a:fld>
            <a:endParaRPr lang="en-US" dirty="0"/>
          </a:p>
        </p:txBody>
      </p:sp>
      <p:sp>
        <p:nvSpPr>
          <p:cNvPr id="5" name="TextBox 4">
            <a:extLst>
              <a:ext uri="{FF2B5EF4-FFF2-40B4-BE49-F238E27FC236}">
                <a16:creationId xmlns:a16="http://schemas.microsoft.com/office/drawing/2014/main" id="{9B9FBF1B-CEAE-4A3D-AED8-3C167EB47FA9}"/>
              </a:ext>
            </a:extLst>
          </p:cNvPr>
          <p:cNvSpPr txBox="1"/>
          <p:nvPr/>
        </p:nvSpPr>
        <p:spPr>
          <a:xfrm>
            <a:off x="838200" y="6368002"/>
            <a:ext cx="8795657" cy="830997"/>
          </a:xfrm>
          <a:prstGeom prst="rect">
            <a:avLst/>
          </a:prstGeom>
          <a:noFill/>
        </p:spPr>
        <p:txBody>
          <a:bodyPr wrap="square" rtlCol="0">
            <a:spAutoFit/>
          </a:bodyPr>
          <a:lstStyle/>
          <a:p>
            <a:r>
              <a:rPr lang="en-US" altLang="zh-CN" sz="2400" b="1" baseline="30000" dirty="0"/>
              <a:t>Adversarial Attack on Graph Structured Data. </a:t>
            </a:r>
            <a:r>
              <a:rPr lang="en-US" altLang="zh-CN" sz="2400" baseline="30000" dirty="0"/>
              <a:t>ICML 2018.  </a:t>
            </a:r>
          </a:p>
          <a:p>
            <a:r>
              <a:rPr lang="en-US" altLang="zh-CN" sz="2400" b="1" baseline="30000" dirty="0"/>
              <a:t>Adversarial Attacks on Neural Networks for Graph Data. </a:t>
            </a:r>
            <a:r>
              <a:rPr lang="en-US" altLang="zh-CN" sz="2400" baseline="30000" dirty="0"/>
              <a:t>KDD 2018 </a:t>
            </a:r>
          </a:p>
          <a:p>
            <a:r>
              <a:rPr lang="en-US" altLang="zh-CN" sz="2400" baseline="30000" dirty="0"/>
              <a:t> </a:t>
            </a:r>
            <a:endParaRPr lang="zh-CN" altLang="en-US" sz="2400" baseline="30000" dirty="0"/>
          </a:p>
        </p:txBody>
      </p:sp>
    </p:spTree>
    <p:extLst>
      <p:ext uri="{BB962C8B-B14F-4D97-AF65-F5344CB8AC3E}">
        <p14:creationId xmlns:p14="http://schemas.microsoft.com/office/powerpoint/2010/main" val="28609009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C5CB-431F-4358-9284-BBAE13BA5B67}"/>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4AF47F-3DC9-4ACF-A1B4-A1CA9C6E7870}"/>
                  </a:ext>
                </a:extLst>
              </p:cNvPr>
              <p:cNvSpPr>
                <a:spLocks noGrp="1"/>
              </p:cNvSpPr>
              <p:nvPr>
                <p:ph sz="half" idx="1"/>
              </p:nvPr>
            </p:nvSpPr>
            <p:spPr/>
            <p:txBody>
              <a:bodyPr>
                <a:normAutofit/>
              </a:bodyPr>
              <a:lstStyle/>
              <a:p>
                <a:r>
                  <a:rPr lang="en-US" altLang="zh-CN" dirty="0"/>
                  <a:t>Our Goal:</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arg</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i="1">
                                      <a:latin typeface="Cambria Math" panose="02040503050406030204" pitchFamily="18" charset="0"/>
                                    </a:rPr>
                                    <m:t>max</m:t>
                                  </m:r>
                                </m:e>
                                <m:li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lim>
                              </m:limLow>
                            </m:fName>
                            <m:e>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𝑢</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𝑉</m:t>
                                      </m:r>
                                    </m:e>
                                    <m:sub>
                                      <m:r>
                                        <a:rPr lang="en-US" altLang="zh-CN" sz="2400" i="1" dirty="0">
                                          <a:latin typeface="Cambria Math" panose="02040503050406030204" pitchFamily="18" charset="0"/>
                                        </a:rPr>
                                        <m:t>𝑡</m:t>
                                      </m:r>
                                    </m:sub>
                                  </m:sSub>
                                </m:sub>
                                <m:sup/>
                                <m:e>
                                  <m:r>
                                    <a:rPr lang="en-US" altLang="zh-CN" sz="2400" i="1" dirty="0">
                                      <a:latin typeface="Cambria Math" panose="02040503050406030204" pitchFamily="18" charset="0"/>
                                    </a:rPr>
                                    <m:t>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sub>
                                      </m:sSub>
                                      <m:sSub>
                                        <m:sSubPr>
                                          <m:ctrlPr>
                                            <a:rPr lang="en-US" altLang="zh-CN" sz="2400" i="1" dirty="0">
                                              <a:latin typeface="Cambria Math" panose="02040503050406030204" pitchFamily="18" charset="0"/>
                                            </a:rPr>
                                          </m:ctrlPr>
                                        </m:sSub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e>
                                          </m:d>
                                        </m:e>
                                        <m:sub>
                                          <m:r>
                                            <a:rPr lang="en-US" altLang="zh-CN" sz="2400" i="1" dirty="0">
                                              <a:latin typeface="Cambria Math" panose="02040503050406030204" pitchFamily="18" charset="0"/>
                                            </a:rPr>
                                            <m:t>𝑢</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𝑢</m:t>
                                          </m:r>
                                        </m:sub>
                                      </m:sSub>
                                    </m:e>
                                  </m:d>
                                </m:e>
                              </m:nary>
                            </m:e>
                          </m:func>
                        </m:e>
                      </m:func>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𝑎𝑟𝑔</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𝜃</m:t>
                                  </m:r>
                                </m:lim>
                              </m:limLow>
                            </m:fName>
                            <m:e>
                              <m:r>
                                <a:rPr lang="en-US" altLang="zh-CN" sz="2400" i="1">
                                  <a:latin typeface="Cambria Math" panose="02040503050406030204" pitchFamily="18" charset="0"/>
                                </a:rPr>
                                <m:t>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e>
                              </m:d>
                              <m:r>
                                <a:rPr lang="en-US" altLang="zh-CN" sz="2400" i="1">
                                  <a:latin typeface="Cambria Math" panose="02040503050406030204" pitchFamily="18" charset="0"/>
                                </a:rPr>
                                <m:t>)</m:t>
                              </m:r>
                            </m:e>
                          </m:func>
                        </m:e>
                      </m:func>
                      <m:r>
                        <a:rPr lang="en-US" altLang="zh-CN" sz="2400" i="1">
                          <a:latin typeface="Cambria Math" panose="02040503050406030204" pitchFamily="18" charset="0"/>
                        </a:rPr>
                        <m:t> </m:t>
                      </m:r>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   </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i="1">
                              <a:latin typeface="Cambria Math" panose="02040503050406030204" pitchFamily="18" charset="0"/>
                            </a:rPr>
                            <m:t>−</m:t>
                          </m:r>
                          <m:r>
                            <a:rPr lang="en-US" altLang="zh-CN" sz="2400" i="1">
                              <a:latin typeface="Cambria Math" panose="02040503050406030204" pitchFamily="18" charset="0"/>
                            </a:rPr>
                            <m:t>𝑋</m:t>
                          </m:r>
                        </m:e>
                      </m:d>
                      <m:r>
                        <a:rPr lang="en-US" altLang="zh-CN" sz="2400" b="0" i="0" smtClean="0">
                          <a:latin typeface="Cambria Math" panose="02040503050406030204" pitchFamily="18" charset="0"/>
                        </a:rPr>
                        <m:t>&lt;</m:t>
                      </m:r>
                      <m:r>
                        <m:rPr>
                          <m:sty m:val="p"/>
                        </m:rPr>
                        <a:rPr lang="en-US" altLang="zh-CN" sz="2400">
                          <a:latin typeface="Cambria Math" panose="02040503050406030204" pitchFamily="18" charset="0"/>
                        </a:rPr>
                        <m:t>Δ</m:t>
                      </m:r>
                    </m:oMath>
                  </m:oMathPara>
                </a14:m>
                <a:endParaRPr lang="en-US" altLang="zh-CN" sz="2400" dirty="0"/>
              </a:p>
              <a:p>
                <a:pPr marL="0" indent="0">
                  <a:buNone/>
                </a:pPr>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CC4AF47F-3DC9-4ACF-A1B4-A1CA9C6E7870}"/>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175278-C8A0-4866-A621-F59C7D1A5A3B}"/>
                  </a:ext>
                </a:extLst>
              </p:cNvPr>
              <p:cNvSpPr>
                <a:spLocks noGrp="1"/>
              </p:cNvSpPr>
              <p:nvPr>
                <p:ph sz="half" idx="2"/>
              </p:nvPr>
            </p:nvSpPr>
            <p:spPr/>
            <p:txBody>
              <a:bodyPr>
                <a:normAutofit/>
              </a:bodyPr>
              <a:lstStyle/>
              <a:p>
                <a:r>
                  <a:rPr lang="en-US" altLang="zh-CN" sz="2400" dirty="0">
                    <a:solidFill>
                      <a:srgbClr val="FF0000"/>
                    </a:solidFill>
                  </a:rPr>
                  <a:t>Perturbations</a:t>
                </a:r>
              </a:p>
              <a:p>
                <a:pPr marL="0" indent="0">
                  <a:buNone/>
                </a:pPr>
                <a:r>
                  <a:rPr lang="en-US" altLang="zh-CN" sz="2400" dirty="0">
                    <a:solidFill>
                      <a:srgbClr val="FF0000"/>
                    </a:solidFill>
                  </a:rPr>
                  <a:t>   Modifications on </a:t>
                </a:r>
                <a14:m>
                  <m:oMath xmlns:m="http://schemas.openxmlformats.org/officeDocument/2006/math">
                    <m:r>
                      <a:rPr lang="en-US" altLang="zh-CN" sz="2400" i="1">
                        <a:solidFill>
                          <a:srgbClr val="FF0000"/>
                        </a:solidFill>
                        <a:latin typeface="Cambria Math" panose="02040503050406030204" pitchFamily="18" charset="0"/>
                      </a:rPr>
                      <m:t>𝐴</m:t>
                    </m:r>
                    <m:r>
                      <a:rPr lang="en-US" altLang="zh-CN"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𝑋</m:t>
                    </m:r>
                  </m:oMath>
                </a14:m>
                <a:endParaRPr lang="en-US" altLang="zh-CN" sz="2400" dirty="0"/>
              </a:p>
              <a:p>
                <a:endParaRPr lang="en-US" altLang="zh-CN" sz="2400" dirty="0"/>
              </a:p>
              <a:p>
                <a:r>
                  <a:rPr lang="en-US" altLang="zh-CN" sz="2400" dirty="0">
                    <a:solidFill>
                      <a:schemeClr val="tx1"/>
                    </a:solidFill>
                  </a:rPr>
                  <a:t>Evasion: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𝑋</m:t>
                    </m:r>
                  </m:oMath>
                </a14:m>
                <a:endParaRPr lang="en-US" altLang="zh-CN" sz="2400" dirty="0">
                  <a:solidFill>
                    <a:schemeClr val="tx1"/>
                  </a:solidFill>
                </a:endParaRPr>
              </a:p>
              <a:p>
                <a:r>
                  <a:rPr lang="en-US" altLang="zh-CN" sz="2400" dirty="0">
                    <a:solidFill>
                      <a:schemeClr val="tx1"/>
                    </a:solidFill>
                  </a:rPr>
                  <a:t>Poisoning: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𝑋</m:t>
                        </m:r>
                      </m:e>
                    </m:acc>
                  </m:oMath>
                </a14:m>
                <a:endParaRPr lang="en-US" altLang="zh-CN" sz="2400" b="0" dirty="0">
                  <a:solidFill>
                    <a:schemeClr val="tx1"/>
                  </a:solidFill>
                </a:endParaRPr>
              </a:p>
              <a:p>
                <a:endParaRPr lang="en-US" altLang="zh-CN" sz="2400" dirty="0">
                  <a:solidFill>
                    <a:schemeClr val="tx1"/>
                  </a:solidFill>
                </a:endParaRPr>
              </a:p>
              <a:p>
                <a:r>
                  <a:rPr lang="en-US" altLang="zh-CN" sz="2400" dirty="0">
                    <a:solidFill>
                      <a:schemeClr val="tx1"/>
                    </a:solidFill>
                  </a:rPr>
                  <a:t>Non-Targeted: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𝑎𝑙𝑙</m:t>
                        </m:r>
                      </m:sub>
                    </m:sSub>
                  </m:oMath>
                </a14:m>
                <a:endParaRPr lang="en-US" altLang="zh-CN" sz="2400" dirty="0">
                  <a:solidFill>
                    <a:schemeClr val="tx1"/>
                  </a:solidFill>
                </a:endParaRPr>
              </a:p>
              <a:p>
                <a:r>
                  <a:rPr lang="en-US" altLang="zh-CN" sz="2400" dirty="0">
                    <a:solidFill>
                      <a:schemeClr val="tx1"/>
                    </a:solidFill>
                  </a:rPr>
                  <a:t>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oMath>
                </a14:m>
                <a:r>
                  <a:rPr lang="en-US" altLang="zh-CN" dirty="0">
                    <a:solidFill>
                      <a:schemeClr val="tx1"/>
                    </a:solidFill>
                  </a:rPr>
                  <a:t> </a:t>
                </a:r>
                <a:r>
                  <a:rPr lang="en-US" altLang="zh-CN" sz="2400" dirty="0">
                    <a:solidFill>
                      <a:schemeClr val="tx1"/>
                    </a:solidFill>
                  </a:rPr>
                  <a:t>is a small subset</a:t>
                </a:r>
                <a:r>
                  <a:rPr lang="en-US" altLang="zh-CN" sz="2400" dirty="0"/>
                  <a:t> </a:t>
                </a:r>
                <a:endParaRPr lang="en-US" altLang="zh-CN" dirty="0"/>
              </a:p>
            </p:txBody>
          </p:sp>
        </mc:Choice>
        <mc:Fallback xmlns="">
          <p:sp>
            <p:nvSpPr>
              <p:cNvPr id="4" name="Content Placeholder 3">
                <a:extLst>
                  <a:ext uri="{FF2B5EF4-FFF2-40B4-BE49-F238E27FC236}">
                    <a16:creationId xmlns:a16="http://schemas.microsoft.com/office/drawing/2014/main" id="{A9175278-C8A0-4866-A621-F59C7D1A5A3B}"/>
                  </a:ext>
                </a:extLst>
              </p:cNvPr>
              <p:cNvSpPr>
                <a:spLocks noGrp="1" noRot="1" noChangeAspect="1" noMove="1" noResize="1" noEditPoints="1" noAdjustHandles="1" noChangeArrowheads="1" noChangeShapeType="1" noTextEdit="1"/>
              </p:cNvSpPr>
              <p:nvPr>
                <p:ph sz="half" idx="2"/>
              </p:nvPr>
            </p:nvSpPr>
            <p:spPr>
              <a:blipFill>
                <a:blip r:embed="rId4"/>
                <a:stretch>
                  <a:fillRect l="-1711" t="-204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2633897-8436-4E18-BCD6-38A1980EE1B3}"/>
              </a:ext>
            </a:extLst>
          </p:cNvPr>
          <p:cNvSpPr>
            <a:spLocks noGrp="1"/>
          </p:cNvSpPr>
          <p:nvPr>
            <p:ph type="sldNum" sz="quarter" idx="12"/>
          </p:nvPr>
        </p:nvSpPr>
        <p:spPr/>
        <p:txBody>
          <a:bodyPr/>
          <a:lstStyle/>
          <a:p>
            <a:fld id="{4C15419E-54D6-8648-ABFB-BEF58E3E877E}" type="slidenum">
              <a:rPr lang="en-US" smtClean="0"/>
              <a:t>147</a:t>
            </a:fld>
            <a:endParaRPr lang="en-US"/>
          </a:p>
        </p:txBody>
      </p:sp>
    </p:spTree>
    <p:extLst>
      <p:ext uri="{BB962C8B-B14F-4D97-AF65-F5344CB8AC3E}">
        <p14:creationId xmlns:p14="http://schemas.microsoft.com/office/powerpoint/2010/main" val="29760205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C5CB-431F-4358-9284-BBAE13BA5B67}"/>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4AF47F-3DC9-4ACF-A1B4-A1CA9C6E7870}"/>
                  </a:ext>
                </a:extLst>
              </p:cNvPr>
              <p:cNvSpPr>
                <a:spLocks noGrp="1"/>
              </p:cNvSpPr>
              <p:nvPr>
                <p:ph sz="half" idx="1"/>
              </p:nvPr>
            </p:nvSpPr>
            <p:spPr/>
            <p:txBody>
              <a:bodyPr>
                <a:normAutofit/>
              </a:bodyPr>
              <a:lstStyle/>
              <a:p>
                <a:r>
                  <a:rPr lang="en-US" altLang="zh-CN" dirty="0"/>
                  <a:t>Our Goal:</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arg</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i="1">
                                      <a:latin typeface="Cambria Math" panose="02040503050406030204" pitchFamily="18" charset="0"/>
                                    </a:rPr>
                                    <m:t>max</m:t>
                                  </m:r>
                                </m:e>
                                <m:li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lim>
                              </m:limLow>
                            </m:fName>
                            <m:e>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𝑢</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𝑉</m:t>
                                      </m:r>
                                    </m:e>
                                    <m:sub>
                                      <m:r>
                                        <a:rPr lang="en-US" altLang="zh-CN" sz="2400" i="1" dirty="0">
                                          <a:latin typeface="Cambria Math" panose="02040503050406030204" pitchFamily="18" charset="0"/>
                                        </a:rPr>
                                        <m:t>𝑡</m:t>
                                      </m:r>
                                    </m:sub>
                                  </m:sSub>
                                </m:sub>
                                <m:sup/>
                                <m:e>
                                  <m:r>
                                    <a:rPr lang="en-US" altLang="zh-CN" sz="2400" i="1" dirty="0">
                                      <a:latin typeface="Cambria Math" panose="02040503050406030204" pitchFamily="18" charset="0"/>
                                    </a:rPr>
                                    <m:t>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sub>
                                      </m:sSub>
                                      <m:sSub>
                                        <m:sSubPr>
                                          <m:ctrlPr>
                                            <a:rPr lang="en-US" altLang="zh-CN" sz="2400" i="1" dirty="0">
                                              <a:latin typeface="Cambria Math" panose="02040503050406030204" pitchFamily="18" charset="0"/>
                                            </a:rPr>
                                          </m:ctrlPr>
                                        </m:sSub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e>
                                          </m:d>
                                        </m:e>
                                        <m:sub>
                                          <m:r>
                                            <a:rPr lang="en-US" altLang="zh-CN" sz="2400" i="1" dirty="0">
                                              <a:latin typeface="Cambria Math" panose="02040503050406030204" pitchFamily="18" charset="0"/>
                                            </a:rPr>
                                            <m:t>𝑢</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𝑢</m:t>
                                          </m:r>
                                        </m:sub>
                                      </m:sSub>
                                    </m:e>
                                  </m:d>
                                </m:e>
                              </m:nary>
                            </m:e>
                          </m:func>
                        </m:e>
                      </m:func>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𝑎𝑟𝑔</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𝜃</m:t>
                                  </m:r>
                                </m:lim>
                              </m:limLow>
                            </m:fName>
                            <m:e>
                              <m:r>
                                <a:rPr lang="en-US" altLang="zh-CN" sz="2400" i="1">
                                  <a:latin typeface="Cambria Math" panose="02040503050406030204" pitchFamily="18" charset="0"/>
                                </a:rPr>
                                <m:t>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e>
                              </m:d>
                              <m:r>
                                <a:rPr lang="en-US" altLang="zh-CN" sz="2400" i="1">
                                  <a:latin typeface="Cambria Math" panose="02040503050406030204" pitchFamily="18" charset="0"/>
                                </a:rPr>
                                <m:t>)</m:t>
                              </m:r>
                            </m:e>
                          </m:func>
                        </m:e>
                      </m:func>
                      <m:r>
                        <a:rPr lang="en-US" altLang="zh-CN" sz="2400" i="1">
                          <a:latin typeface="Cambria Math" panose="02040503050406030204" pitchFamily="18" charset="0"/>
                        </a:rPr>
                        <m:t> </m:t>
                      </m:r>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   </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i="1">
                              <a:latin typeface="Cambria Math" panose="02040503050406030204" pitchFamily="18" charset="0"/>
                            </a:rPr>
                            <m:t>−</m:t>
                          </m:r>
                          <m:r>
                            <a:rPr lang="en-US" altLang="zh-CN" sz="2400" i="1">
                              <a:latin typeface="Cambria Math" panose="02040503050406030204" pitchFamily="18" charset="0"/>
                            </a:rPr>
                            <m:t>𝑋</m:t>
                          </m:r>
                        </m:e>
                      </m:d>
                      <m:r>
                        <a:rPr lang="en-US" altLang="zh-CN" sz="2400" b="0" i="0" smtClean="0">
                          <a:latin typeface="Cambria Math" panose="02040503050406030204" pitchFamily="18" charset="0"/>
                        </a:rPr>
                        <m:t>&lt;</m:t>
                      </m:r>
                      <m:r>
                        <m:rPr>
                          <m:sty m:val="p"/>
                        </m:rPr>
                        <a:rPr lang="en-US" altLang="zh-CN" sz="2400">
                          <a:latin typeface="Cambria Math" panose="02040503050406030204" pitchFamily="18" charset="0"/>
                        </a:rPr>
                        <m:t>Δ</m:t>
                      </m:r>
                    </m:oMath>
                  </m:oMathPara>
                </a14:m>
                <a:endParaRPr lang="en-US" altLang="zh-CN" sz="2400" dirty="0"/>
              </a:p>
              <a:p>
                <a:pPr marL="0" indent="0">
                  <a:buNone/>
                </a:pPr>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CC4AF47F-3DC9-4ACF-A1B4-A1CA9C6E7870}"/>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175278-C8A0-4866-A621-F59C7D1A5A3B}"/>
                  </a:ext>
                </a:extLst>
              </p:cNvPr>
              <p:cNvSpPr>
                <a:spLocks noGrp="1"/>
              </p:cNvSpPr>
              <p:nvPr>
                <p:ph sz="half" idx="2"/>
              </p:nvPr>
            </p:nvSpPr>
            <p:spPr/>
            <p:txBody>
              <a:bodyPr>
                <a:normAutofit/>
              </a:bodyPr>
              <a:lstStyle/>
              <a:p>
                <a:r>
                  <a:rPr lang="en-US" altLang="zh-CN" sz="2400" dirty="0">
                    <a:solidFill>
                      <a:schemeClr val="tx1"/>
                    </a:solidFill>
                  </a:rPr>
                  <a:t>Perturbations</a:t>
                </a:r>
              </a:p>
              <a:p>
                <a:pPr marL="0" indent="0">
                  <a:buNone/>
                </a:pPr>
                <a:r>
                  <a:rPr lang="en-US" altLang="zh-CN" sz="2400" dirty="0">
                    <a:solidFill>
                      <a:schemeClr val="tx1"/>
                    </a:solidFill>
                  </a:rPr>
                  <a:t>   Modifications on </a:t>
                </a:r>
                <a14:m>
                  <m:oMath xmlns:m="http://schemas.openxmlformats.org/officeDocument/2006/math">
                    <m:r>
                      <a:rPr lang="en-US" altLang="zh-CN" sz="2400" i="1">
                        <a:solidFill>
                          <a:schemeClr val="tx1"/>
                        </a:solidFill>
                        <a:latin typeface="Cambria Math" panose="02040503050406030204" pitchFamily="18" charset="0"/>
                      </a:rPr>
                      <m:t>𝐴</m:t>
                    </m:r>
                    <m:r>
                      <a:rPr lang="en-US" altLang="zh-CN"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𝑋</m:t>
                    </m:r>
                  </m:oMath>
                </a14:m>
                <a:endParaRPr lang="en-US" altLang="zh-CN" sz="2400" dirty="0">
                  <a:solidFill>
                    <a:schemeClr val="tx1"/>
                  </a:solidFill>
                </a:endParaRPr>
              </a:p>
              <a:p>
                <a:endParaRPr lang="en-US" altLang="zh-CN" sz="2400" dirty="0"/>
              </a:p>
              <a:p>
                <a:r>
                  <a:rPr lang="en-US" altLang="zh-CN" sz="2400" dirty="0">
                    <a:solidFill>
                      <a:srgbClr val="FF0000"/>
                    </a:solidFill>
                  </a:rPr>
                  <a:t>Evasion: </a:t>
                </a:r>
                <a14:m>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𝐴</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𝐴</m:t>
                    </m:r>
                    <m:r>
                      <a:rPr lang="en-US" altLang="zh-CN" sz="2400" b="0" i="1" smtClean="0">
                        <a:solidFill>
                          <a:srgbClr val="FF0000"/>
                        </a:solidFill>
                        <a:latin typeface="Cambria Math" panose="02040503050406030204" pitchFamily="18" charset="0"/>
                      </a:rPr>
                      <m:t>,  </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𝑋</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𝑋</m:t>
                    </m:r>
                  </m:oMath>
                </a14:m>
                <a:endParaRPr lang="en-US" altLang="zh-CN" sz="2400" dirty="0">
                  <a:solidFill>
                    <a:srgbClr val="FF0000"/>
                  </a:solidFill>
                </a:endParaRPr>
              </a:p>
              <a:p>
                <a:r>
                  <a:rPr lang="en-US" altLang="zh-CN" sz="2400" dirty="0">
                    <a:solidFill>
                      <a:srgbClr val="FF0000"/>
                    </a:solidFill>
                  </a:rPr>
                  <a:t>Poisoning: </a:t>
                </a:r>
                <a14:m>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𝐴</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𝐴</m:t>
                        </m:r>
                      </m:e>
                    </m:acc>
                    <m:r>
                      <a:rPr lang="en-US" altLang="zh-CN" sz="2400" b="0" i="1" smtClean="0">
                        <a:solidFill>
                          <a:srgbClr val="FF0000"/>
                        </a:solidFill>
                        <a:latin typeface="Cambria Math" panose="02040503050406030204" pitchFamily="18" charset="0"/>
                      </a:rPr>
                      <m:t>,  </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𝑋</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𝑋</m:t>
                        </m:r>
                      </m:e>
                    </m:acc>
                  </m:oMath>
                </a14:m>
                <a:endParaRPr lang="en-US" altLang="zh-CN" sz="2400" b="0" dirty="0">
                  <a:solidFill>
                    <a:srgbClr val="FF0000"/>
                  </a:solidFill>
                </a:endParaRPr>
              </a:p>
              <a:p>
                <a:endParaRPr lang="en-US" altLang="zh-CN" sz="2400" dirty="0"/>
              </a:p>
              <a:p>
                <a:r>
                  <a:rPr lang="en-US" altLang="zh-CN" sz="2400" dirty="0">
                    <a:solidFill>
                      <a:schemeClr val="tx1"/>
                    </a:solidFill>
                  </a:rPr>
                  <a:t>Non-Targeted: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𝑎𝑙𝑙</m:t>
                        </m:r>
                      </m:sub>
                    </m:sSub>
                  </m:oMath>
                </a14:m>
                <a:endParaRPr lang="en-US" altLang="zh-CN" sz="2400" dirty="0">
                  <a:solidFill>
                    <a:schemeClr val="tx1"/>
                  </a:solidFill>
                </a:endParaRPr>
              </a:p>
              <a:p>
                <a:r>
                  <a:rPr lang="en-US" altLang="zh-CN" sz="2400" dirty="0">
                    <a:solidFill>
                      <a:schemeClr val="tx1"/>
                    </a:solidFill>
                  </a:rPr>
                  <a:t>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oMath>
                </a14:m>
                <a:r>
                  <a:rPr lang="en-US" altLang="zh-CN" sz="2400" dirty="0">
                    <a:solidFill>
                      <a:schemeClr val="tx1"/>
                    </a:solidFill>
                  </a:rPr>
                  <a:t> is small subset </a:t>
                </a:r>
              </a:p>
              <a:p>
                <a:endParaRPr lang="en-US" altLang="zh-CN" dirty="0"/>
              </a:p>
            </p:txBody>
          </p:sp>
        </mc:Choice>
        <mc:Fallback xmlns="">
          <p:sp>
            <p:nvSpPr>
              <p:cNvPr id="4" name="Content Placeholder 3">
                <a:extLst>
                  <a:ext uri="{FF2B5EF4-FFF2-40B4-BE49-F238E27FC236}">
                    <a16:creationId xmlns:a16="http://schemas.microsoft.com/office/drawing/2014/main" id="{A9175278-C8A0-4866-A621-F59C7D1A5A3B}"/>
                  </a:ext>
                </a:extLst>
              </p:cNvPr>
              <p:cNvSpPr>
                <a:spLocks noGrp="1" noRot="1" noChangeAspect="1" noMove="1" noResize="1" noEditPoints="1" noAdjustHandles="1" noChangeArrowheads="1" noChangeShapeType="1" noTextEdit="1"/>
              </p:cNvSpPr>
              <p:nvPr>
                <p:ph sz="half" idx="2"/>
              </p:nvPr>
            </p:nvSpPr>
            <p:spPr>
              <a:blipFill>
                <a:blip r:embed="rId4"/>
                <a:stretch>
                  <a:fillRect l="-1711" t="-204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2633897-8436-4E18-BCD6-38A1980EE1B3}"/>
              </a:ext>
            </a:extLst>
          </p:cNvPr>
          <p:cNvSpPr>
            <a:spLocks noGrp="1"/>
          </p:cNvSpPr>
          <p:nvPr>
            <p:ph type="sldNum" sz="quarter" idx="12"/>
          </p:nvPr>
        </p:nvSpPr>
        <p:spPr/>
        <p:txBody>
          <a:bodyPr/>
          <a:lstStyle/>
          <a:p>
            <a:fld id="{4C15419E-54D6-8648-ABFB-BEF58E3E877E}" type="slidenum">
              <a:rPr lang="en-US" smtClean="0"/>
              <a:t>148</a:t>
            </a:fld>
            <a:endParaRPr lang="en-US"/>
          </a:p>
        </p:txBody>
      </p:sp>
    </p:spTree>
    <p:extLst>
      <p:ext uri="{BB962C8B-B14F-4D97-AF65-F5344CB8AC3E}">
        <p14:creationId xmlns:p14="http://schemas.microsoft.com/office/powerpoint/2010/main" val="20750147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C5CB-431F-4358-9284-BBAE13BA5B67}"/>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4AF47F-3DC9-4ACF-A1B4-A1CA9C6E7870}"/>
                  </a:ext>
                </a:extLst>
              </p:cNvPr>
              <p:cNvSpPr>
                <a:spLocks noGrp="1"/>
              </p:cNvSpPr>
              <p:nvPr>
                <p:ph sz="half" idx="1"/>
              </p:nvPr>
            </p:nvSpPr>
            <p:spPr/>
            <p:txBody>
              <a:bodyPr>
                <a:normAutofit/>
              </a:bodyPr>
              <a:lstStyle/>
              <a:p>
                <a:r>
                  <a:rPr lang="en-US" altLang="zh-CN" dirty="0"/>
                  <a:t>Our Goal:</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arg</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i="1">
                                      <a:latin typeface="Cambria Math" panose="02040503050406030204" pitchFamily="18" charset="0"/>
                                    </a:rPr>
                                    <m:t>max</m:t>
                                  </m:r>
                                </m:e>
                                <m:li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lim>
                              </m:limLow>
                            </m:fName>
                            <m:e>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𝑢</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𝑉</m:t>
                                      </m:r>
                                    </m:e>
                                    <m:sub>
                                      <m:r>
                                        <a:rPr lang="en-US" altLang="zh-CN" sz="2400" i="1" dirty="0">
                                          <a:latin typeface="Cambria Math" panose="02040503050406030204" pitchFamily="18" charset="0"/>
                                        </a:rPr>
                                        <m:t>𝑡</m:t>
                                      </m:r>
                                    </m:sub>
                                  </m:sSub>
                                </m:sub>
                                <m:sup/>
                                <m:e>
                                  <m:r>
                                    <a:rPr lang="en-US" altLang="zh-CN" sz="2400" i="1" dirty="0">
                                      <a:latin typeface="Cambria Math" panose="02040503050406030204" pitchFamily="18" charset="0"/>
                                    </a:rPr>
                                    <m:t>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sub>
                                      </m:sSub>
                                      <m:sSub>
                                        <m:sSubPr>
                                          <m:ctrlPr>
                                            <a:rPr lang="en-US" altLang="zh-CN" sz="2400" i="1" dirty="0">
                                              <a:latin typeface="Cambria Math" panose="02040503050406030204" pitchFamily="18" charset="0"/>
                                            </a:rPr>
                                          </m:ctrlPr>
                                        </m:sSub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e>
                                          </m:d>
                                        </m:e>
                                        <m:sub>
                                          <m:r>
                                            <a:rPr lang="en-US" altLang="zh-CN" sz="2400" i="1" dirty="0">
                                              <a:latin typeface="Cambria Math" panose="02040503050406030204" pitchFamily="18" charset="0"/>
                                            </a:rPr>
                                            <m:t>𝑢</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𝑢</m:t>
                                          </m:r>
                                        </m:sub>
                                      </m:sSub>
                                    </m:e>
                                  </m:d>
                                </m:e>
                              </m:nary>
                            </m:e>
                          </m:func>
                        </m:e>
                      </m:func>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𝑎𝑟𝑔</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𝜃</m:t>
                                  </m:r>
                                </m:lim>
                              </m:limLow>
                            </m:fName>
                            <m:e>
                              <m:r>
                                <a:rPr lang="en-US" altLang="zh-CN" sz="2400" i="1">
                                  <a:latin typeface="Cambria Math" panose="02040503050406030204" pitchFamily="18" charset="0"/>
                                </a:rPr>
                                <m:t>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e>
                              </m:d>
                              <m:r>
                                <a:rPr lang="en-US" altLang="zh-CN" sz="2400" i="1">
                                  <a:latin typeface="Cambria Math" panose="02040503050406030204" pitchFamily="18" charset="0"/>
                                </a:rPr>
                                <m:t>)</m:t>
                              </m:r>
                            </m:e>
                          </m:func>
                        </m:e>
                      </m:func>
                      <m:r>
                        <a:rPr lang="en-US" altLang="zh-CN" sz="2400" i="1">
                          <a:latin typeface="Cambria Math" panose="02040503050406030204" pitchFamily="18" charset="0"/>
                        </a:rPr>
                        <m:t> </m:t>
                      </m:r>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   </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i="1">
                              <a:latin typeface="Cambria Math" panose="02040503050406030204" pitchFamily="18" charset="0"/>
                            </a:rPr>
                            <m:t>−</m:t>
                          </m:r>
                          <m:r>
                            <a:rPr lang="en-US" altLang="zh-CN" sz="2400" i="1">
                              <a:latin typeface="Cambria Math" panose="02040503050406030204" pitchFamily="18" charset="0"/>
                            </a:rPr>
                            <m:t>𝑋</m:t>
                          </m:r>
                        </m:e>
                      </m:d>
                      <m:r>
                        <a:rPr lang="en-US" altLang="zh-CN" sz="2400" b="0" i="1" smtClean="0">
                          <a:latin typeface="Cambria Math" panose="02040503050406030204" pitchFamily="18" charset="0"/>
                        </a:rPr>
                        <m:t>&lt;</m:t>
                      </m:r>
                      <m:r>
                        <m:rPr>
                          <m:sty m:val="p"/>
                        </m:rPr>
                        <a:rPr lang="en-US" altLang="zh-CN" sz="2400">
                          <a:latin typeface="Cambria Math" panose="02040503050406030204" pitchFamily="18" charset="0"/>
                        </a:rPr>
                        <m:t>Δ</m:t>
                      </m:r>
                    </m:oMath>
                  </m:oMathPara>
                </a14:m>
                <a:endParaRPr lang="en-US" altLang="zh-CN" sz="2400" dirty="0"/>
              </a:p>
              <a:p>
                <a:pPr marL="0" indent="0">
                  <a:buNone/>
                </a:pPr>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CC4AF47F-3DC9-4ACF-A1B4-A1CA9C6E7870}"/>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175278-C8A0-4866-A621-F59C7D1A5A3B}"/>
                  </a:ext>
                </a:extLst>
              </p:cNvPr>
              <p:cNvSpPr>
                <a:spLocks noGrp="1"/>
              </p:cNvSpPr>
              <p:nvPr>
                <p:ph sz="half" idx="2"/>
              </p:nvPr>
            </p:nvSpPr>
            <p:spPr/>
            <p:txBody>
              <a:bodyPr>
                <a:normAutofit/>
              </a:bodyPr>
              <a:lstStyle/>
              <a:p>
                <a:r>
                  <a:rPr lang="en-US" altLang="zh-CN" sz="2400" dirty="0">
                    <a:solidFill>
                      <a:schemeClr val="tx1"/>
                    </a:solidFill>
                  </a:rPr>
                  <a:t>Perturbations</a:t>
                </a:r>
              </a:p>
              <a:p>
                <a:pPr marL="0" indent="0">
                  <a:buNone/>
                </a:pPr>
                <a:r>
                  <a:rPr lang="en-US" altLang="zh-CN" sz="2400" dirty="0">
                    <a:solidFill>
                      <a:schemeClr val="tx1"/>
                    </a:solidFill>
                  </a:rPr>
                  <a:t>   Modifications on </a:t>
                </a:r>
                <a14:m>
                  <m:oMath xmlns:m="http://schemas.openxmlformats.org/officeDocument/2006/math">
                    <m:r>
                      <a:rPr lang="en-US" altLang="zh-CN" sz="2400" i="1">
                        <a:solidFill>
                          <a:schemeClr val="tx1"/>
                        </a:solidFill>
                        <a:latin typeface="Cambria Math" panose="02040503050406030204" pitchFamily="18" charset="0"/>
                      </a:rPr>
                      <m:t>𝐴</m:t>
                    </m:r>
                    <m:r>
                      <a:rPr lang="en-US" altLang="zh-CN"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𝑋</m:t>
                    </m:r>
                  </m:oMath>
                </a14:m>
                <a:endParaRPr lang="en-US" altLang="zh-CN" sz="2400" dirty="0">
                  <a:solidFill>
                    <a:schemeClr val="tx1"/>
                  </a:solidFill>
                </a:endParaRPr>
              </a:p>
              <a:p>
                <a:endParaRPr lang="en-US" altLang="zh-CN" sz="2400" dirty="0"/>
              </a:p>
              <a:p>
                <a:r>
                  <a:rPr lang="en-US" altLang="zh-CN" sz="2400" dirty="0">
                    <a:solidFill>
                      <a:schemeClr val="tx1"/>
                    </a:solidFill>
                  </a:rPr>
                  <a:t>Evasion: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𝑋</m:t>
                    </m:r>
                  </m:oMath>
                </a14:m>
                <a:endParaRPr lang="en-US" altLang="zh-CN" sz="2400" dirty="0">
                  <a:solidFill>
                    <a:schemeClr val="tx1"/>
                  </a:solidFill>
                </a:endParaRPr>
              </a:p>
              <a:p>
                <a:r>
                  <a:rPr lang="en-US" altLang="zh-CN" sz="2400" dirty="0">
                    <a:solidFill>
                      <a:schemeClr val="tx1"/>
                    </a:solidFill>
                  </a:rPr>
                  <a:t>Poisoning: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𝑋</m:t>
                        </m:r>
                      </m:e>
                    </m:acc>
                  </m:oMath>
                </a14:m>
                <a:endParaRPr lang="en-US" altLang="zh-CN" sz="2400" b="0" dirty="0">
                  <a:solidFill>
                    <a:schemeClr val="tx1"/>
                  </a:solidFill>
                </a:endParaRPr>
              </a:p>
              <a:p>
                <a:endParaRPr lang="en-US" altLang="zh-CN" sz="2400" dirty="0"/>
              </a:p>
              <a:p>
                <a:r>
                  <a:rPr lang="en-US" altLang="zh-CN" sz="2400" dirty="0">
                    <a:solidFill>
                      <a:srgbClr val="FF0000"/>
                    </a:solidFill>
                  </a:rPr>
                  <a:t>Non-Targeted: </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𝑉</m:t>
                        </m:r>
                      </m:e>
                      <m:sub>
                        <m:r>
                          <a:rPr lang="en-US" altLang="zh-CN" sz="2400" b="0" i="1" smtClean="0">
                            <a:solidFill>
                              <a:srgbClr val="FF0000"/>
                            </a:solidFill>
                            <a:latin typeface="Cambria Math" panose="02040503050406030204" pitchFamily="18" charset="0"/>
                          </a:rPr>
                          <m:t>𝑡</m:t>
                        </m:r>
                      </m:sub>
                    </m:sSub>
                    <m:r>
                      <a:rPr lang="en-US" altLang="zh-CN" sz="2400" b="0" i="1" smtClean="0">
                        <a:solidFill>
                          <a:srgbClr val="FF0000"/>
                        </a:solidFill>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𝑉</m:t>
                        </m:r>
                      </m:e>
                      <m:sub>
                        <m:r>
                          <a:rPr lang="en-US" altLang="zh-CN" sz="2400" b="0" i="1" smtClean="0">
                            <a:solidFill>
                              <a:srgbClr val="FF0000"/>
                            </a:solidFill>
                            <a:latin typeface="Cambria Math" panose="02040503050406030204" pitchFamily="18" charset="0"/>
                          </a:rPr>
                          <m:t>𝑎𝑙𝑙</m:t>
                        </m:r>
                      </m:sub>
                    </m:sSub>
                  </m:oMath>
                </a14:m>
                <a:endParaRPr lang="en-US" altLang="zh-CN" sz="2400" dirty="0">
                  <a:solidFill>
                    <a:srgbClr val="FF0000"/>
                  </a:solidFill>
                </a:endParaRPr>
              </a:p>
              <a:p>
                <a:r>
                  <a:rPr lang="en-US" altLang="zh-CN" sz="2400" dirty="0">
                    <a:solidFill>
                      <a:srgbClr val="FF0000"/>
                    </a:solidFill>
                  </a:rPr>
                  <a:t>Targeted:</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𝑉</m:t>
                        </m:r>
                      </m:e>
                      <m:sub>
                        <m:r>
                          <a:rPr lang="en-US" altLang="zh-CN" sz="2400" b="0" i="1" smtClean="0">
                            <a:solidFill>
                              <a:srgbClr val="FF0000"/>
                            </a:solidFill>
                            <a:latin typeface="Cambria Math" panose="02040503050406030204" pitchFamily="18" charset="0"/>
                          </a:rPr>
                          <m:t>𝑡</m:t>
                        </m:r>
                      </m:sub>
                    </m:sSub>
                  </m:oMath>
                </a14:m>
                <a:r>
                  <a:rPr lang="en-US" altLang="zh-CN" sz="2400" dirty="0">
                    <a:solidFill>
                      <a:srgbClr val="FF0000"/>
                    </a:solidFill>
                  </a:rPr>
                  <a:t> is small subset </a:t>
                </a:r>
              </a:p>
              <a:p>
                <a:endParaRPr lang="en-US" altLang="zh-CN" dirty="0"/>
              </a:p>
            </p:txBody>
          </p:sp>
        </mc:Choice>
        <mc:Fallback xmlns="">
          <p:sp>
            <p:nvSpPr>
              <p:cNvPr id="4" name="Content Placeholder 3">
                <a:extLst>
                  <a:ext uri="{FF2B5EF4-FFF2-40B4-BE49-F238E27FC236}">
                    <a16:creationId xmlns:a16="http://schemas.microsoft.com/office/drawing/2014/main" id="{A9175278-C8A0-4866-A621-F59C7D1A5A3B}"/>
                  </a:ext>
                </a:extLst>
              </p:cNvPr>
              <p:cNvSpPr>
                <a:spLocks noGrp="1" noRot="1" noChangeAspect="1" noMove="1" noResize="1" noEditPoints="1" noAdjustHandles="1" noChangeArrowheads="1" noChangeShapeType="1" noTextEdit="1"/>
              </p:cNvSpPr>
              <p:nvPr>
                <p:ph sz="half" idx="2"/>
              </p:nvPr>
            </p:nvSpPr>
            <p:spPr>
              <a:blipFill>
                <a:blip r:embed="rId4"/>
                <a:stretch>
                  <a:fillRect l="-1647" t="-196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82633897-8436-4E18-BCD6-38A1980EE1B3}"/>
              </a:ext>
            </a:extLst>
          </p:cNvPr>
          <p:cNvSpPr>
            <a:spLocks noGrp="1"/>
          </p:cNvSpPr>
          <p:nvPr>
            <p:ph type="sldNum" sz="quarter" idx="12"/>
          </p:nvPr>
        </p:nvSpPr>
        <p:spPr/>
        <p:txBody>
          <a:bodyPr/>
          <a:lstStyle/>
          <a:p>
            <a:fld id="{4C15419E-54D6-8648-ABFB-BEF58E3E877E}" type="slidenum">
              <a:rPr lang="en-US" smtClean="0"/>
              <a:t>149</a:t>
            </a:fld>
            <a:endParaRPr lang="en-US" dirty="0"/>
          </a:p>
        </p:txBody>
      </p:sp>
    </p:spTree>
    <p:extLst>
      <p:ext uri="{BB962C8B-B14F-4D97-AF65-F5344CB8AC3E}">
        <p14:creationId xmlns:p14="http://schemas.microsoft.com/office/powerpoint/2010/main" val="105299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15</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2"/>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3"/>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4"/>
          <a:stretch>
            <a:fillRect/>
          </a:stretch>
        </p:blipFill>
        <p:spPr>
          <a:xfrm>
            <a:off x="1248236" y="4812298"/>
            <a:ext cx="3032629" cy="423423"/>
          </a:xfrm>
          <a:prstGeom prst="rect">
            <a:avLst/>
          </a:prstGeom>
        </p:spPr>
      </p:pic>
      <p:sp>
        <p:nvSpPr>
          <p:cNvPr id="51" name="TextBox 50">
            <a:extLst>
              <a:ext uri="{FF2B5EF4-FFF2-40B4-BE49-F238E27FC236}">
                <a16:creationId xmlns:a16="http://schemas.microsoft.com/office/drawing/2014/main" id="{E523ED60-8BE2-9240-A824-C4E7CE44E2B8}"/>
              </a:ext>
            </a:extLst>
          </p:cNvPr>
          <p:cNvSpPr txBox="1"/>
          <p:nvPr/>
        </p:nvSpPr>
        <p:spPr>
          <a:xfrm>
            <a:off x="5889259" y="2137806"/>
            <a:ext cx="2195473" cy="523220"/>
          </a:xfrm>
          <a:prstGeom prst="rect">
            <a:avLst/>
          </a:prstGeom>
          <a:noFill/>
        </p:spPr>
        <p:txBody>
          <a:bodyPr wrap="none" rtlCol="0">
            <a:spAutoFit/>
          </a:bodyPr>
          <a:lstStyle/>
          <a:p>
            <a:r>
              <a:rPr lang="en-US" sz="2800" dirty="0"/>
              <a:t>Graph Signal: </a:t>
            </a:r>
          </a:p>
        </p:txBody>
      </p:sp>
      <p:pic>
        <p:nvPicPr>
          <p:cNvPr id="54" name="Picture 53">
            <a:extLst>
              <a:ext uri="{FF2B5EF4-FFF2-40B4-BE49-F238E27FC236}">
                <a16:creationId xmlns:a16="http://schemas.microsoft.com/office/drawing/2014/main" id="{8EBEEF80-23C8-1245-B871-5C75CD3E8D87}"/>
              </a:ext>
            </a:extLst>
          </p:cNvPr>
          <p:cNvPicPr>
            <a:picLocks noChangeAspect="1"/>
          </p:cNvPicPr>
          <p:nvPr/>
        </p:nvPicPr>
        <p:blipFill>
          <a:blip r:embed="rId5"/>
          <a:stretch>
            <a:fillRect/>
          </a:stretch>
        </p:blipFill>
        <p:spPr>
          <a:xfrm>
            <a:off x="7328100" y="3553775"/>
            <a:ext cx="1774222" cy="2529366"/>
          </a:xfrm>
          <a:prstGeom prst="rect">
            <a:avLst/>
          </a:prstGeom>
        </p:spPr>
      </p:pic>
      <p:sp>
        <p:nvSpPr>
          <p:cNvPr id="35" name="Rectangle 34">
            <a:extLst>
              <a:ext uri="{FF2B5EF4-FFF2-40B4-BE49-F238E27FC236}">
                <a16:creationId xmlns:a16="http://schemas.microsoft.com/office/drawing/2014/main" id="{BB1F5232-1C5D-5341-873A-58461A0911B9}"/>
              </a:ext>
            </a:extLst>
          </p:cNvPr>
          <p:cNvSpPr/>
          <p:nvPr/>
        </p:nvSpPr>
        <p:spPr>
          <a:xfrm rot="10800000">
            <a:off x="1412825" y="20476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9ED70E-EE11-C34A-923C-AE3963D20767}"/>
              </a:ext>
            </a:extLst>
          </p:cNvPr>
          <p:cNvSpPr/>
          <p:nvPr/>
        </p:nvSpPr>
        <p:spPr>
          <a:xfrm rot="10800000">
            <a:off x="1245008" y="204762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F9A17E-4B6F-1C41-B93A-2B70898721EF}"/>
              </a:ext>
            </a:extLst>
          </p:cNvPr>
          <p:cNvSpPr/>
          <p:nvPr/>
        </p:nvSpPr>
        <p:spPr>
          <a:xfrm rot="10800000">
            <a:off x="1087700" y="20476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ACC7B81-D0AE-0141-9302-AA7FFFBEBD5A}"/>
              </a:ext>
            </a:extLst>
          </p:cNvPr>
          <p:cNvSpPr/>
          <p:nvPr/>
        </p:nvSpPr>
        <p:spPr>
          <a:xfrm rot="10800000">
            <a:off x="919457" y="20476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A7484AF-0BCE-4848-BA81-384DC433F3FD}"/>
              </a:ext>
            </a:extLst>
          </p:cNvPr>
          <p:cNvSpPr/>
          <p:nvPr/>
        </p:nvSpPr>
        <p:spPr>
          <a:xfrm rot="10800000">
            <a:off x="2390547" y="211048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A16857-0842-4943-81EF-A7BC49AE52A3}"/>
              </a:ext>
            </a:extLst>
          </p:cNvPr>
          <p:cNvSpPr/>
          <p:nvPr/>
        </p:nvSpPr>
        <p:spPr>
          <a:xfrm rot="10800000">
            <a:off x="2222730" y="21104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4655283-BB0A-3244-9125-D57DEA109247}"/>
              </a:ext>
            </a:extLst>
          </p:cNvPr>
          <p:cNvSpPr/>
          <p:nvPr/>
        </p:nvSpPr>
        <p:spPr>
          <a:xfrm rot="10800000">
            <a:off x="2065422" y="21105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D813C5-F387-CD4C-8459-EE4738129B09}"/>
              </a:ext>
            </a:extLst>
          </p:cNvPr>
          <p:cNvSpPr/>
          <p:nvPr/>
        </p:nvSpPr>
        <p:spPr>
          <a:xfrm rot="10800000">
            <a:off x="1897179" y="21104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58E9DF2-BE50-644E-AE44-B83A00B9588E}"/>
              </a:ext>
            </a:extLst>
          </p:cNvPr>
          <p:cNvSpPr/>
          <p:nvPr/>
        </p:nvSpPr>
        <p:spPr>
          <a:xfrm rot="10800000">
            <a:off x="3283043" y="18832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973A883-2A53-324F-9050-F1EA9C9496EE}"/>
              </a:ext>
            </a:extLst>
          </p:cNvPr>
          <p:cNvSpPr/>
          <p:nvPr/>
        </p:nvSpPr>
        <p:spPr>
          <a:xfrm rot="10800000">
            <a:off x="2957918" y="18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1FF424-9B00-1645-A54B-E286925E7F12}"/>
              </a:ext>
            </a:extLst>
          </p:cNvPr>
          <p:cNvSpPr/>
          <p:nvPr/>
        </p:nvSpPr>
        <p:spPr>
          <a:xfrm rot="10800000">
            <a:off x="2789675" y="18832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826785B-28F5-2942-93A6-342C30A9908D}"/>
              </a:ext>
            </a:extLst>
          </p:cNvPr>
          <p:cNvSpPr/>
          <p:nvPr/>
        </p:nvSpPr>
        <p:spPr>
          <a:xfrm rot="10800000">
            <a:off x="3120480" y="18807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21933E5-8085-D346-BA26-808236DC36DD}"/>
              </a:ext>
            </a:extLst>
          </p:cNvPr>
          <p:cNvSpPr/>
          <p:nvPr/>
        </p:nvSpPr>
        <p:spPr>
          <a:xfrm rot="10800000">
            <a:off x="4298010" y="1757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667AD4F-867D-2C49-BEFC-3A2C671B358F}"/>
              </a:ext>
            </a:extLst>
          </p:cNvPr>
          <p:cNvSpPr/>
          <p:nvPr/>
        </p:nvSpPr>
        <p:spPr>
          <a:xfrm rot="10800000">
            <a:off x="4130193" y="175736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05CA511-618D-944C-AA1E-81F574631061}"/>
              </a:ext>
            </a:extLst>
          </p:cNvPr>
          <p:cNvSpPr/>
          <p:nvPr/>
        </p:nvSpPr>
        <p:spPr>
          <a:xfrm rot="10800000">
            <a:off x="3972885" y="17574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ADB7C3-B3A3-1942-9C0D-9866622F0161}"/>
              </a:ext>
            </a:extLst>
          </p:cNvPr>
          <p:cNvSpPr/>
          <p:nvPr/>
        </p:nvSpPr>
        <p:spPr>
          <a:xfrm rot="10800000">
            <a:off x="3804642" y="1757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BB5F24B-4B9C-DC45-B059-BBE1154424B8}"/>
              </a:ext>
            </a:extLst>
          </p:cNvPr>
          <p:cNvSpPr/>
          <p:nvPr/>
        </p:nvSpPr>
        <p:spPr>
          <a:xfrm rot="10800000">
            <a:off x="1866794" y="299117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23F3B15-9026-9C49-89A0-85C9134426C6}"/>
              </a:ext>
            </a:extLst>
          </p:cNvPr>
          <p:cNvSpPr/>
          <p:nvPr/>
        </p:nvSpPr>
        <p:spPr>
          <a:xfrm rot="10800000">
            <a:off x="1698977" y="29911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45FEE95-9C8E-BB4F-8857-493772402531}"/>
              </a:ext>
            </a:extLst>
          </p:cNvPr>
          <p:cNvSpPr/>
          <p:nvPr/>
        </p:nvSpPr>
        <p:spPr>
          <a:xfrm rot="10800000">
            <a:off x="1541669" y="29912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71F145-97EB-D84A-93E4-A3C388586017}"/>
              </a:ext>
            </a:extLst>
          </p:cNvPr>
          <p:cNvSpPr/>
          <p:nvPr/>
        </p:nvSpPr>
        <p:spPr>
          <a:xfrm rot="10800000">
            <a:off x="1373426" y="299117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2BFAB81-FD00-C74E-8E57-7251A2EF7BDB}"/>
              </a:ext>
            </a:extLst>
          </p:cNvPr>
          <p:cNvSpPr/>
          <p:nvPr/>
        </p:nvSpPr>
        <p:spPr>
          <a:xfrm rot="10800000">
            <a:off x="3302572" y="270834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1F05A47-0B23-BC44-9922-A42EBAE31DC1}"/>
              </a:ext>
            </a:extLst>
          </p:cNvPr>
          <p:cNvSpPr/>
          <p:nvPr/>
        </p:nvSpPr>
        <p:spPr>
          <a:xfrm rot="10800000">
            <a:off x="3134755" y="270833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51C8AAE-50F9-1A46-BE69-F7DA406DD8C7}"/>
              </a:ext>
            </a:extLst>
          </p:cNvPr>
          <p:cNvSpPr/>
          <p:nvPr/>
        </p:nvSpPr>
        <p:spPr>
          <a:xfrm rot="10800000">
            <a:off x="2977447" y="27083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95A171-B96C-8D40-B8CA-3E394FACA639}"/>
              </a:ext>
            </a:extLst>
          </p:cNvPr>
          <p:cNvSpPr/>
          <p:nvPr/>
        </p:nvSpPr>
        <p:spPr>
          <a:xfrm rot="10800000">
            <a:off x="2809204" y="270834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5E8DC8B-BD54-264C-95E1-E727D7CFA4C6}"/>
              </a:ext>
            </a:extLst>
          </p:cNvPr>
          <p:cNvSpPr/>
          <p:nvPr/>
        </p:nvSpPr>
        <p:spPr>
          <a:xfrm rot="10800000">
            <a:off x="4137361" y="24472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0CA8875-4CFD-404E-A6CA-35E00216E4FF}"/>
              </a:ext>
            </a:extLst>
          </p:cNvPr>
          <p:cNvSpPr/>
          <p:nvPr/>
        </p:nvSpPr>
        <p:spPr>
          <a:xfrm rot="10800000">
            <a:off x="3812236" y="2447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03ECEB-4BBF-F843-BD73-6E6A9A905C2C}"/>
              </a:ext>
            </a:extLst>
          </p:cNvPr>
          <p:cNvSpPr/>
          <p:nvPr/>
        </p:nvSpPr>
        <p:spPr>
          <a:xfrm rot="10800000">
            <a:off x="3643993" y="244729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97F96BD-E9AC-4E40-86EC-D7274B28CD52}"/>
              </a:ext>
            </a:extLst>
          </p:cNvPr>
          <p:cNvSpPr/>
          <p:nvPr/>
        </p:nvSpPr>
        <p:spPr>
          <a:xfrm rot="10800000">
            <a:off x="3974798" y="244474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B1E6910-70AB-1645-8DDF-94EA480F2A37}"/>
              </a:ext>
            </a:extLst>
          </p:cNvPr>
          <p:cNvSpPr/>
          <p:nvPr/>
        </p:nvSpPr>
        <p:spPr>
          <a:xfrm rot="10800000">
            <a:off x="3416393" y="33348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7A8AAB-F36C-9743-BDF8-2ED11D520D09}"/>
              </a:ext>
            </a:extLst>
          </p:cNvPr>
          <p:cNvSpPr/>
          <p:nvPr/>
        </p:nvSpPr>
        <p:spPr>
          <a:xfrm rot="10800000">
            <a:off x="3248576" y="33347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8A1A9CF-241D-6348-B00F-C72A9BF2B977}"/>
              </a:ext>
            </a:extLst>
          </p:cNvPr>
          <p:cNvSpPr/>
          <p:nvPr/>
        </p:nvSpPr>
        <p:spPr>
          <a:xfrm rot="10800000">
            <a:off x="3091268" y="333484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F1F37D-5321-AC4D-8583-7D18AE5A288F}"/>
              </a:ext>
            </a:extLst>
          </p:cNvPr>
          <p:cNvSpPr/>
          <p:nvPr/>
        </p:nvSpPr>
        <p:spPr>
          <a:xfrm rot="10800000">
            <a:off x="2923025" y="333480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EBE24A0-7D6A-D94F-8509-032F47AFCE5D}"/>
              </a:ext>
            </a:extLst>
          </p:cNvPr>
          <p:cNvPicPr>
            <a:picLocks noChangeAspect="1"/>
          </p:cNvPicPr>
          <p:nvPr/>
        </p:nvPicPr>
        <p:blipFill>
          <a:blip r:embed="rId6"/>
          <a:stretch>
            <a:fillRect/>
          </a:stretch>
        </p:blipFill>
        <p:spPr>
          <a:xfrm>
            <a:off x="8074968" y="2147119"/>
            <a:ext cx="2794000" cy="520700"/>
          </a:xfrm>
          <a:prstGeom prst="rect">
            <a:avLst/>
          </a:prstGeom>
        </p:spPr>
      </p:pic>
    </p:spTree>
    <p:extLst>
      <p:ext uri="{BB962C8B-B14F-4D97-AF65-F5344CB8AC3E}">
        <p14:creationId xmlns:p14="http://schemas.microsoft.com/office/powerpoint/2010/main" val="25775465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A986-45DA-4833-A5FE-646270BB076A}"/>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4AFAE-AF20-4359-9776-B1FCE072A29C}"/>
                  </a:ext>
                </a:extLst>
              </p:cNvPr>
              <p:cNvSpPr>
                <a:spLocks noGrp="1"/>
              </p:cNvSpPr>
              <p:nvPr>
                <p:ph idx="1"/>
              </p:nvPr>
            </p:nvSpPr>
            <p:spPr/>
            <p:txBody>
              <a:bodyPr/>
              <a:lstStyle/>
              <a:p>
                <a:r>
                  <a:rPr lang="en-US" altLang="zh-CN" dirty="0"/>
                  <a:t>Gradient Ascent: </a:t>
                </a: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a:solidFill>
                                <a:schemeClr val="tx1"/>
                              </a:solidFill>
                              <a:latin typeface="Cambria Math" panose="02040503050406030204" pitchFamily="18" charset="0"/>
                            </a:rPr>
                            <m:t>𝐴</m:t>
                          </m:r>
                        </m:e>
                      </m:acc>
                      <m:r>
                        <a:rPr lang="en-US" altLang="zh-CN" dirty="0">
                          <a:solidFill>
                            <a:schemeClr val="tx1"/>
                          </a:solidFill>
                          <a:latin typeface="Cambria Math" panose="02040503050406030204" pitchFamily="18" charset="0"/>
                        </a:rPr>
                        <m:t>=</m:t>
                      </m:r>
                      <m:acc>
                        <m:accPr>
                          <m:chr m:val="̂"/>
                          <m:ctrlPr>
                            <a:rPr lang="en-US" altLang="zh-CN" i="1" dirty="0">
                              <a:solidFill>
                                <a:schemeClr val="tx1"/>
                              </a:solidFill>
                              <a:latin typeface="Cambria Math" panose="02040503050406030204" pitchFamily="18" charset="0"/>
                            </a:rPr>
                          </m:ctrlPr>
                        </m:accPr>
                        <m:e>
                          <m:r>
                            <a:rPr lang="en-US" altLang="zh-CN" dirty="0">
                              <a:solidFill>
                                <a:schemeClr val="tx1"/>
                              </a:solidFill>
                              <a:latin typeface="Cambria Math" panose="02040503050406030204" pitchFamily="18" charset="0"/>
                            </a:rPr>
                            <m:t>𝐴</m:t>
                          </m:r>
                        </m:e>
                      </m:acc>
                      <m:r>
                        <a:rPr lang="en-US" altLang="zh-CN"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𝛾</m:t>
                              </m:r>
                            </m:e>
                            <m:sub>
                              <m:r>
                                <a:rPr lang="en-US" altLang="zh-CN" b="0" i="1" dirty="0" smtClean="0">
                                  <a:solidFill>
                                    <a:schemeClr val="tx1"/>
                                  </a:solidFill>
                                  <a:latin typeface="Cambria Math" panose="02040503050406030204" pitchFamily="18" charset="0"/>
                                </a:rPr>
                                <m:t>1</m:t>
                              </m:r>
                            </m:sub>
                          </m:sSub>
                          <m:r>
                            <a:rPr lang="en-US" altLang="zh-CN" dirty="0">
                              <a:solidFill>
                                <a:schemeClr val="tx1"/>
                              </a:solidFill>
                              <a:latin typeface="Cambria Math" panose="02040503050406030204" pitchFamily="18" charset="0"/>
                            </a:rPr>
                            <m:t>𝛻</m:t>
                          </m:r>
                        </m:e>
                        <m:sub>
                          <m:r>
                            <a:rPr lang="en-US" altLang="zh-CN" dirty="0">
                              <a:solidFill>
                                <a:schemeClr val="tx1"/>
                              </a:solidFill>
                              <a:latin typeface="Cambria Math" panose="02040503050406030204" pitchFamily="18" charset="0"/>
                            </a:rPr>
                            <m:t>𝐴</m:t>
                          </m:r>
                        </m:sub>
                      </m:sSub>
                      <m:r>
                        <a:rPr lang="en-US" altLang="zh-CN" dirty="0">
                          <a:solidFill>
                            <a:schemeClr val="tx1"/>
                          </a:solidFill>
                          <a:latin typeface="Cambria Math" panose="02040503050406030204" pitchFamily="18" charset="0"/>
                        </a:rPr>
                        <m:t>ℒ</m:t>
                      </m:r>
                      <m:d>
                        <m:dPr>
                          <m:ctrlPr>
                            <a:rPr lang="en-US" altLang="zh-CN" i="1" dirty="0">
                              <a:solidFill>
                                <a:schemeClr val="tx1"/>
                              </a:solidFill>
                              <a:latin typeface="Cambria Math" panose="02040503050406030204" pitchFamily="18" charset="0"/>
                            </a:rPr>
                          </m:ctrlPr>
                        </m:dPr>
                        <m:e>
                          <m:r>
                            <a:rPr lang="en-US" altLang="zh-CN" dirty="0">
                              <a:solidFill>
                                <a:schemeClr val="tx1"/>
                              </a:solidFill>
                              <a:latin typeface="Cambria Math" panose="02040503050406030204" pitchFamily="18" charset="0"/>
                            </a:rPr>
                            <m:t>𝐴</m:t>
                          </m:r>
                          <m:r>
                            <a:rPr lang="en-US" altLang="zh-CN" dirty="0">
                              <a:solidFill>
                                <a:schemeClr val="tx1"/>
                              </a:solidFill>
                              <a:latin typeface="Cambria Math" panose="02040503050406030204" pitchFamily="18" charset="0"/>
                            </a:rPr>
                            <m:t>,</m:t>
                          </m:r>
                          <m:r>
                            <a:rPr lang="en-US" altLang="zh-CN" dirty="0">
                              <a:solidFill>
                                <a:schemeClr val="tx1"/>
                              </a:solidFill>
                              <a:latin typeface="Cambria Math" panose="02040503050406030204" pitchFamily="18" charset="0"/>
                            </a:rPr>
                            <m:t>𝑋</m:t>
                          </m:r>
                        </m:e>
                      </m:d>
                    </m:oMath>
                  </m:oMathPara>
                </a14:m>
                <a:endParaRPr lang="en-US"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a:solidFill>
                                <a:schemeClr val="tx1"/>
                              </a:solidFill>
                              <a:latin typeface="Cambria Math" panose="02040503050406030204" pitchFamily="18" charset="0"/>
                            </a:rPr>
                          </m:ctrlPr>
                        </m:accPr>
                        <m:e>
                          <m:r>
                            <a:rPr lang="en-US" altLang="zh-CN">
                              <a:solidFill>
                                <a:schemeClr val="tx1"/>
                              </a:solidFill>
                              <a:latin typeface="Cambria Math" panose="02040503050406030204" pitchFamily="18" charset="0"/>
                            </a:rPr>
                            <m:t>𝑋</m:t>
                          </m:r>
                        </m:e>
                      </m:acc>
                      <m:r>
                        <a:rPr lang="en-US" altLang="zh-CN" dirty="0">
                          <a:solidFill>
                            <a:schemeClr val="tx1"/>
                          </a:solidFill>
                          <a:latin typeface="Cambria Math" panose="02040503050406030204" pitchFamily="18" charset="0"/>
                        </a:rPr>
                        <m:t>=</m:t>
                      </m:r>
                      <m:acc>
                        <m:accPr>
                          <m:chr m:val="̂"/>
                          <m:ctrlPr>
                            <a:rPr lang="en-US" altLang="zh-CN" i="1" dirty="0">
                              <a:solidFill>
                                <a:schemeClr val="tx1"/>
                              </a:solidFill>
                              <a:latin typeface="Cambria Math" panose="02040503050406030204" pitchFamily="18" charset="0"/>
                            </a:rPr>
                          </m:ctrlPr>
                        </m:accPr>
                        <m:e>
                          <m:r>
                            <a:rPr lang="en-US" altLang="zh-CN" dirty="0">
                              <a:solidFill>
                                <a:schemeClr val="tx1"/>
                              </a:solidFill>
                              <a:latin typeface="Cambria Math" panose="02040503050406030204" pitchFamily="18" charset="0"/>
                            </a:rPr>
                            <m:t>𝑋</m:t>
                          </m:r>
                        </m:e>
                      </m:acc>
                      <m:r>
                        <a:rPr lang="en-US" altLang="zh-CN"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𝛾</m:t>
                              </m:r>
                            </m:e>
                            <m:sub>
                              <m:r>
                                <a:rPr lang="en-US" altLang="zh-CN" b="0" i="1" dirty="0" smtClean="0">
                                  <a:solidFill>
                                    <a:schemeClr val="tx1"/>
                                  </a:solidFill>
                                  <a:latin typeface="Cambria Math" panose="02040503050406030204" pitchFamily="18" charset="0"/>
                                </a:rPr>
                                <m:t>2</m:t>
                              </m:r>
                            </m:sub>
                          </m:sSub>
                          <m:r>
                            <a:rPr lang="en-US" altLang="zh-CN" dirty="0">
                              <a:solidFill>
                                <a:schemeClr val="tx1"/>
                              </a:solidFill>
                              <a:latin typeface="Cambria Math" panose="02040503050406030204" pitchFamily="18" charset="0"/>
                            </a:rPr>
                            <m:t>𝛻</m:t>
                          </m:r>
                        </m:e>
                        <m:sub>
                          <m:r>
                            <a:rPr lang="en-US" altLang="zh-CN" dirty="0">
                              <a:solidFill>
                                <a:schemeClr val="tx1"/>
                              </a:solidFill>
                              <a:latin typeface="Cambria Math" panose="02040503050406030204" pitchFamily="18" charset="0"/>
                            </a:rPr>
                            <m:t>𝑋</m:t>
                          </m:r>
                        </m:sub>
                      </m:sSub>
                      <m:r>
                        <a:rPr lang="en-US" altLang="zh-CN" dirty="0">
                          <a:solidFill>
                            <a:schemeClr val="tx1"/>
                          </a:solidFill>
                          <a:latin typeface="Cambria Math" panose="02040503050406030204" pitchFamily="18" charset="0"/>
                        </a:rPr>
                        <m:t>ℒ</m:t>
                      </m:r>
                      <m:d>
                        <m:dPr>
                          <m:ctrlPr>
                            <a:rPr lang="en-US" altLang="zh-CN" i="1" dirty="0">
                              <a:solidFill>
                                <a:schemeClr val="tx1"/>
                              </a:solidFill>
                              <a:latin typeface="Cambria Math" panose="02040503050406030204" pitchFamily="18" charset="0"/>
                            </a:rPr>
                          </m:ctrlPr>
                        </m:dPr>
                        <m:e>
                          <m:r>
                            <a:rPr lang="en-US" altLang="zh-CN" dirty="0">
                              <a:solidFill>
                                <a:schemeClr val="tx1"/>
                              </a:solidFill>
                              <a:latin typeface="Cambria Math" panose="02040503050406030204" pitchFamily="18" charset="0"/>
                            </a:rPr>
                            <m:t>𝐴</m:t>
                          </m:r>
                          <m:r>
                            <a:rPr lang="en-US" altLang="zh-CN" dirty="0">
                              <a:solidFill>
                                <a:schemeClr val="tx1"/>
                              </a:solidFill>
                              <a:latin typeface="Cambria Math" panose="02040503050406030204" pitchFamily="18" charset="0"/>
                            </a:rPr>
                            <m:t>,</m:t>
                          </m:r>
                          <m:r>
                            <a:rPr lang="en-US" altLang="zh-CN" dirty="0">
                              <a:solidFill>
                                <a:schemeClr val="tx1"/>
                              </a:solidFill>
                              <a:latin typeface="Cambria Math" panose="02040503050406030204" pitchFamily="18" charset="0"/>
                            </a:rPr>
                            <m:t>𝑋</m:t>
                          </m:r>
                        </m:e>
                      </m:d>
                    </m:oMath>
                  </m:oMathPara>
                </a14:m>
                <a:endParaRPr lang="en-US" altLang="zh-CN" dirty="0">
                  <a:solidFill>
                    <a:schemeClr val="tx1"/>
                  </a:solidFill>
                </a:endParaRPr>
              </a:p>
              <a:p>
                <a:endParaRPr lang="en-US" altLang="zh-CN" dirty="0">
                  <a:solidFill>
                    <a:schemeClr val="tx1"/>
                  </a:solidFill>
                </a:endParaRPr>
              </a:p>
              <a:p>
                <a:r>
                  <a:rPr lang="en-US" altLang="zh-CN" dirty="0"/>
                  <a:t>Greedy Method</a:t>
                </a:r>
              </a:p>
              <a:p>
                <a:pPr marL="0" indent="0">
                  <a:buNone/>
                </a:pPr>
                <a:r>
                  <a:rPr lang="en-US" altLang="zh-CN" dirty="0"/>
                  <a:t>   </a:t>
                </a:r>
                <a:r>
                  <a:rPr lang="en-US" altLang="zh-CN" dirty="0">
                    <a:solidFill>
                      <a:schemeClr val="tx1"/>
                    </a:solidFill>
                  </a:rPr>
                  <a:t>In each step, choose the perturbation with maximum gradient</a:t>
                </a:r>
              </a:p>
              <a:p>
                <a:endParaRPr lang="en-US" altLang="zh-CN" dirty="0"/>
              </a:p>
              <a:p>
                <a:pPr marL="0" indent="0">
                  <a:buNone/>
                </a:pPr>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DCE4AFAE-AF20-4359-9776-B1FCE072A29C}"/>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A51502DB-7FBF-4BF5-8D4A-F6E1848B31A3}"/>
              </a:ext>
            </a:extLst>
          </p:cNvPr>
          <p:cNvSpPr>
            <a:spLocks noGrp="1"/>
          </p:cNvSpPr>
          <p:nvPr>
            <p:ph type="sldNum" sz="quarter" idx="12"/>
          </p:nvPr>
        </p:nvSpPr>
        <p:spPr/>
        <p:txBody>
          <a:bodyPr/>
          <a:lstStyle/>
          <a:p>
            <a:fld id="{4C15419E-54D6-8648-ABFB-BEF58E3E877E}" type="slidenum">
              <a:rPr lang="en-US" smtClean="0"/>
              <a:t>150</a:t>
            </a:fld>
            <a:endParaRPr lang="en-US"/>
          </a:p>
        </p:txBody>
      </p:sp>
    </p:spTree>
    <p:extLst>
      <p:ext uri="{BB962C8B-B14F-4D97-AF65-F5344CB8AC3E}">
        <p14:creationId xmlns:p14="http://schemas.microsoft.com/office/powerpoint/2010/main" val="40136569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151</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744893" y="1690688"/>
          <a:ext cx="10855436" cy="2284058"/>
        </p:xfrm>
        <a:graphic>
          <a:graphicData uri="http://schemas.openxmlformats.org/drawingml/2006/table">
            <a:tbl>
              <a:tblPr firstRow="1" bandRow="1">
                <a:tableStyleId>{5940675A-B579-460E-94D1-54222C63F5DA}</a:tableStyleId>
              </a:tblPr>
              <a:tblGrid>
                <a:gridCol w="1169591">
                  <a:extLst>
                    <a:ext uri="{9D8B030D-6E8A-4147-A177-3AD203B41FA5}">
                      <a16:colId xmlns:a16="http://schemas.microsoft.com/office/drawing/2014/main" val="2064168298"/>
                    </a:ext>
                  </a:extLst>
                </a:gridCol>
                <a:gridCol w="1179915">
                  <a:extLst>
                    <a:ext uri="{9D8B030D-6E8A-4147-A177-3AD203B41FA5}">
                      <a16:colId xmlns:a16="http://schemas.microsoft.com/office/drawing/2014/main" val="1406367156"/>
                    </a:ext>
                  </a:extLst>
                </a:gridCol>
                <a:gridCol w="1179915">
                  <a:extLst>
                    <a:ext uri="{9D8B030D-6E8A-4147-A177-3AD203B41FA5}">
                      <a16:colId xmlns:a16="http://schemas.microsoft.com/office/drawing/2014/main" val="3678728241"/>
                    </a:ext>
                  </a:extLst>
                </a:gridCol>
                <a:gridCol w="1179915">
                  <a:extLst>
                    <a:ext uri="{9D8B030D-6E8A-4147-A177-3AD203B41FA5}">
                      <a16:colId xmlns:a16="http://schemas.microsoft.com/office/drawing/2014/main" val="178357901"/>
                    </a:ext>
                  </a:extLst>
                </a:gridCol>
                <a:gridCol w="1179915">
                  <a:extLst>
                    <a:ext uri="{9D8B030D-6E8A-4147-A177-3AD203B41FA5}">
                      <a16:colId xmlns:a16="http://schemas.microsoft.com/office/drawing/2014/main" val="1571798847"/>
                    </a:ext>
                  </a:extLst>
                </a:gridCol>
                <a:gridCol w="1179915">
                  <a:extLst>
                    <a:ext uri="{9D8B030D-6E8A-4147-A177-3AD203B41FA5}">
                      <a16:colId xmlns:a16="http://schemas.microsoft.com/office/drawing/2014/main" val="2403437204"/>
                    </a:ext>
                  </a:extLst>
                </a:gridCol>
                <a:gridCol w="1312012">
                  <a:extLst>
                    <a:ext uri="{9D8B030D-6E8A-4147-A177-3AD203B41FA5}">
                      <a16:colId xmlns:a16="http://schemas.microsoft.com/office/drawing/2014/main" val="3956016409"/>
                    </a:ext>
                  </a:extLst>
                </a:gridCol>
                <a:gridCol w="1183341">
                  <a:extLst>
                    <a:ext uri="{9D8B030D-6E8A-4147-A177-3AD203B41FA5}">
                      <a16:colId xmlns:a16="http://schemas.microsoft.com/office/drawing/2014/main" val="3255523383"/>
                    </a:ext>
                  </a:extLst>
                </a:gridCol>
                <a:gridCol w="1290917">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chemeClr val="tx1"/>
                          </a:solidFill>
                          <a:latin typeface="+mn-lt"/>
                        </a:rPr>
                        <a:t>Grad-Argmax</a:t>
                      </a:r>
                      <a:endParaRPr lang="zh-CN" altLang="en-US" dirty="0">
                        <a:solidFill>
                          <a:schemeClr val="tx1"/>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rgbClr val="FF0000"/>
                          </a:solidFill>
                          <a:latin typeface="+mn-lt"/>
                        </a:rPr>
                        <a:t>Nettack</a:t>
                      </a:r>
                      <a:endParaRPr lang="en-US" altLang="zh-CN"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bl>
          </a:graphicData>
        </a:graphic>
      </p:graphicFrame>
    </p:spTree>
    <p:extLst>
      <p:ext uri="{BB962C8B-B14F-4D97-AF65-F5344CB8AC3E}">
        <p14:creationId xmlns:p14="http://schemas.microsoft.com/office/powerpoint/2010/main" val="27325742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FAD6-00AF-432D-9092-76FD0A921D9E}"/>
              </a:ext>
            </a:extLst>
          </p:cNvPr>
          <p:cNvSpPr>
            <a:spLocks noGrp="1"/>
          </p:cNvSpPr>
          <p:nvPr>
            <p:ph type="title"/>
          </p:nvPr>
        </p:nvSpPr>
        <p:spPr/>
        <p:txBody>
          <a:bodyPr/>
          <a:lstStyle/>
          <a:p>
            <a:r>
              <a:rPr lang="en-US" altLang="zh-CN" dirty="0" err="1"/>
              <a:t>Nettack</a:t>
            </a:r>
            <a:r>
              <a:rPr lang="en-US" altLang="zh-CN" dirty="0"/>
              <a:t> </a:t>
            </a:r>
            <a:endParaRPr lang="zh-CN" altLang="en-US" baseline="30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2A1B56-327B-4E94-BDFE-DB719625C4A9}"/>
                  </a:ext>
                </a:extLst>
              </p:cNvPr>
              <p:cNvSpPr>
                <a:spLocks noGrp="1"/>
              </p:cNvSpPr>
              <p:nvPr>
                <p:ph idx="1"/>
              </p:nvPr>
            </p:nvSpPr>
            <p:spPr/>
            <p:txBody>
              <a:bodyPr/>
              <a:lstStyle/>
              <a:p>
                <a:pPr marL="0" indent="0">
                  <a:buNone/>
                </a:pPr>
                <a:r>
                  <a:rPr lang="en-US" altLang="zh-CN" dirty="0"/>
                  <a:t>Shortcomings of </a:t>
                </a:r>
                <a:r>
                  <a:rPr lang="en-US" altLang="zh-CN" dirty="0" err="1"/>
                  <a:t>GradArgmax</a:t>
                </a:r>
                <a:endParaRPr lang="en-US" altLang="zh-CN" dirty="0"/>
              </a:p>
              <a:p>
                <a:pPr marL="342900" indent="-342900">
                  <a:buFont typeface="Wingdings" panose="05000000000000000000" pitchFamily="2" charset="2"/>
                  <a:buChar char="l"/>
                </a:pPr>
                <a:r>
                  <a:rPr lang="en-US" altLang="zh-CN" sz="2400" dirty="0">
                    <a:solidFill>
                      <a:schemeClr val="tx1"/>
                    </a:solidFill>
                  </a:rPr>
                  <a:t>Need to access the model parameters</a:t>
                </a:r>
              </a:p>
              <a:p>
                <a:pPr marL="0" indent="0">
                  <a:buNone/>
                </a:pPr>
                <a:r>
                  <a:rPr lang="en-US" altLang="zh-CN" sz="2400" dirty="0">
                    <a:solidFill>
                      <a:schemeClr val="tx1"/>
                    </a:solidFill>
                  </a:rPr>
                  <a:t>	Gradient Information </a:t>
                </a:r>
              </a:p>
              <a:p>
                <a:pPr marL="342900" indent="-342900">
                  <a:buFont typeface="Wingdings" panose="05000000000000000000" pitchFamily="2" charset="2"/>
                  <a:buChar char="l"/>
                </a:pPr>
                <a:r>
                  <a:rPr lang="en-US" altLang="zh-CN" sz="2400" dirty="0">
                    <a:solidFill>
                      <a:schemeClr val="tx1"/>
                    </a:solidFill>
                  </a:rPr>
                  <a:t>Perturbation constraint is not enough</a:t>
                </a:r>
              </a:p>
              <a:p>
                <a:pPr marL="0" indent="0">
                  <a:buNone/>
                </a:pPr>
                <a:r>
                  <a:rPr lang="en-US" altLang="zh-CN" sz="2400" dirty="0">
                    <a:solidFill>
                      <a:schemeClr val="tx1"/>
                    </a:solidFill>
                  </a:rPr>
                  <a:t>	</a:t>
                </a:r>
                <a14:m>
                  <m:oMath xmlns:m="http://schemas.openxmlformats.org/officeDocument/2006/math">
                    <m:r>
                      <a:rPr lang="en-US" altLang="zh-CN" sz="2400" i="1">
                        <a:solidFill>
                          <a:schemeClr val="tx1"/>
                        </a:solidFill>
                        <a:latin typeface="Cambria Math" panose="02040503050406030204" pitchFamily="18" charset="0"/>
                      </a:rPr>
                      <m:t> </m:t>
                    </m:r>
                    <m:d>
                      <m:dPr>
                        <m:begChr m:val="|"/>
                        <m:endChr m:val="|"/>
                        <m:ctrlPr>
                          <a:rPr lang="en-US" altLang="zh-CN" sz="2400" i="1">
                            <a:solidFill>
                              <a:schemeClr val="tx1"/>
                            </a:solidFill>
                            <a:latin typeface="Cambria Math" panose="02040503050406030204" pitchFamily="18" charset="0"/>
                          </a:rPr>
                        </m:ctrlPr>
                      </m:dPr>
                      <m:e>
                        <m:acc>
                          <m:accPr>
                            <m:chr m:val="̂"/>
                            <m:ctrlPr>
                              <a:rPr lang="en-US" altLang="zh-CN" sz="2400" i="1">
                                <a:solidFill>
                                  <a:schemeClr val="tx1"/>
                                </a:solidFill>
                                <a:latin typeface="Cambria Math" panose="02040503050406030204" pitchFamily="18" charset="0"/>
                              </a:rPr>
                            </m:ctrlPr>
                          </m:accPr>
                          <m:e>
                            <m:r>
                              <a:rPr lang="en-US" altLang="zh-CN" sz="2400" i="1">
                                <a:solidFill>
                                  <a:schemeClr val="tx1"/>
                                </a:solidFill>
                                <a:latin typeface="Cambria Math" panose="02040503050406030204" pitchFamily="18" charset="0"/>
                              </a:rPr>
                              <m:t>𝐴</m:t>
                            </m:r>
                          </m:e>
                        </m:acc>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𝐴</m:t>
                        </m:r>
                      </m:e>
                    </m:d>
                    <m:r>
                      <a:rPr lang="en-US" altLang="zh-CN" sz="2400" i="1">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acc>
                          <m:accPr>
                            <m:chr m:val="̂"/>
                            <m:ctrlPr>
                              <a:rPr lang="en-US" altLang="zh-CN" sz="2400" i="1">
                                <a:solidFill>
                                  <a:schemeClr val="tx1"/>
                                </a:solidFill>
                                <a:latin typeface="Cambria Math" panose="02040503050406030204" pitchFamily="18" charset="0"/>
                              </a:rPr>
                            </m:ctrlPr>
                          </m:accPr>
                          <m:e>
                            <m:r>
                              <a:rPr lang="en-US" altLang="zh-CN" sz="2400" i="1">
                                <a:solidFill>
                                  <a:schemeClr val="tx1"/>
                                </a:solidFill>
                                <a:latin typeface="Cambria Math" panose="02040503050406030204" pitchFamily="18" charset="0"/>
                              </a:rPr>
                              <m:t>𝑋</m:t>
                            </m:r>
                          </m:e>
                        </m:acc>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𝑋</m:t>
                        </m:r>
                      </m:e>
                    </m:d>
                    <m:r>
                      <a:rPr lang="en-US" altLang="zh-CN" sz="2400" i="1">
                        <a:solidFill>
                          <a:schemeClr val="tx1"/>
                        </a:solidFill>
                        <a:latin typeface="Cambria Math" panose="02040503050406030204" pitchFamily="18" charset="0"/>
                      </a:rPr>
                      <m:t>≤</m:t>
                    </m:r>
                    <m:r>
                      <m:rPr>
                        <m:sty m:val="p"/>
                      </m:rPr>
                      <a:rPr lang="en-US" altLang="zh-CN" sz="2400">
                        <a:solidFill>
                          <a:schemeClr val="tx1"/>
                        </a:solidFill>
                        <a:latin typeface="Cambria Math" panose="02040503050406030204" pitchFamily="18" charset="0"/>
                      </a:rPr>
                      <m:t>Δ</m:t>
                    </m:r>
                  </m:oMath>
                </a14:m>
                <a:endParaRPr lang="en-US" altLang="zh-CN" sz="2400" dirty="0">
                  <a:solidFill>
                    <a:schemeClr val="tx1"/>
                  </a:solidFill>
                </a:endParaRPr>
              </a:p>
              <a:p>
                <a:endParaRPr lang="zh-CN" altLang="en-US" dirty="0"/>
              </a:p>
            </p:txBody>
          </p:sp>
        </mc:Choice>
        <mc:Fallback xmlns="">
          <p:sp>
            <p:nvSpPr>
              <p:cNvPr id="3" name="Content Placeholder 2">
                <a:extLst>
                  <a:ext uri="{FF2B5EF4-FFF2-40B4-BE49-F238E27FC236}">
                    <a16:creationId xmlns:a16="http://schemas.microsoft.com/office/drawing/2014/main" id="{572A1B56-327B-4E94-BDFE-DB719625C4A9}"/>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B2E1073E-86CA-47DA-B2DE-7855836AF5E1}"/>
              </a:ext>
            </a:extLst>
          </p:cNvPr>
          <p:cNvSpPr>
            <a:spLocks noGrp="1"/>
          </p:cNvSpPr>
          <p:nvPr>
            <p:ph type="sldNum" sz="quarter" idx="12"/>
          </p:nvPr>
        </p:nvSpPr>
        <p:spPr/>
        <p:txBody>
          <a:bodyPr/>
          <a:lstStyle/>
          <a:p>
            <a:fld id="{4C15419E-54D6-8648-ABFB-BEF58E3E877E}" type="slidenum">
              <a:rPr lang="en-US" smtClean="0"/>
              <a:t>152</a:t>
            </a:fld>
            <a:endParaRPr lang="en-US"/>
          </a:p>
        </p:txBody>
      </p:sp>
      <p:sp>
        <p:nvSpPr>
          <p:cNvPr id="5" name="TextBox 4">
            <a:extLst>
              <a:ext uri="{FF2B5EF4-FFF2-40B4-BE49-F238E27FC236}">
                <a16:creationId xmlns:a16="http://schemas.microsoft.com/office/drawing/2014/main" id="{4C9FA8C6-D6AD-4384-8E3D-EAF7B4F4F872}"/>
              </a:ext>
            </a:extLst>
          </p:cNvPr>
          <p:cNvSpPr txBox="1"/>
          <p:nvPr/>
        </p:nvSpPr>
        <p:spPr>
          <a:xfrm>
            <a:off x="838200" y="6541217"/>
            <a:ext cx="8795657" cy="338554"/>
          </a:xfrm>
          <a:prstGeom prst="rect">
            <a:avLst/>
          </a:prstGeom>
          <a:noFill/>
        </p:spPr>
        <p:txBody>
          <a:bodyPr wrap="square" rtlCol="0">
            <a:spAutoFit/>
          </a:bodyPr>
          <a:lstStyle/>
          <a:p>
            <a:r>
              <a:rPr lang="en-US" altLang="zh-CN" sz="2400" baseline="30000" dirty="0"/>
              <a:t> </a:t>
            </a:r>
            <a:r>
              <a:rPr lang="en-US" altLang="zh-CN" sz="2400" b="1" baseline="30000" dirty="0"/>
              <a:t>Adversarial Attacks on Neural Networks for Graph Data. </a:t>
            </a:r>
            <a:r>
              <a:rPr lang="en-US" altLang="zh-CN" sz="2400" baseline="30000" dirty="0"/>
              <a:t>KDD 2018. </a:t>
            </a:r>
            <a:endParaRPr lang="zh-CN" altLang="en-US" sz="2400" baseline="30000" dirty="0"/>
          </a:p>
        </p:txBody>
      </p:sp>
    </p:spTree>
    <p:extLst>
      <p:ext uri="{BB962C8B-B14F-4D97-AF65-F5344CB8AC3E}">
        <p14:creationId xmlns:p14="http://schemas.microsoft.com/office/powerpoint/2010/main" val="42031309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E53C-99E4-4235-BAD3-2851748F5B37}"/>
              </a:ext>
            </a:extLst>
          </p:cNvPr>
          <p:cNvSpPr>
            <a:spLocks noGrp="1"/>
          </p:cNvSpPr>
          <p:nvPr>
            <p:ph type="title"/>
          </p:nvPr>
        </p:nvSpPr>
        <p:spPr/>
        <p:txBody>
          <a:bodyPr/>
          <a:lstStyle/>
          <a:p>
            <a:r>
              <a:rPr lang="en-US" altLang="zh-CN" dirty="0" err="1"/>
              <a:t>Nettack</a:t>
            </a:r>
            <a:endParaRPr lang="zh-CN" altLang="en-US" dirty="0"/>
          </a:p>
        </p:txBody>
      </p:sp>
      <p:sp>
        <p:nvSpPr>
          <p:cNvPr id="3" name="Content Placeholder 2">
            <a:extLst>
              <a:ext uri="{FF2B5EF4-FFF2-40B4-BE49-F238E27FC236}">
                <a16:creationId xmlns:a16="http://schemas.microsoft.com/office/drawing/2014/main" id="{7A059293-2CB4-435F-BB8C-7167B7800CB9}"/>
              </a:ext>
            </a:extLst>
          </p:cNvPr>
          <p:cNvSpPr>
            <a:spLocks noGrp="1"/>
          </p:cNvSpPr>
          <p:nvPr>
            <p:ph sz="half" idx="1"/>
          </p:nvPr>
        </p:nvSpPr>
        <p:spPr/>
        <p:txBody>
          <a:bodyPr/>
          <a:lstStyle/>
          <a:p>
            <a:r>
              <a:rPr lang="en-US" altLang="zh-CN" dirty="0"/>
              <a:t>Idea 1: Train a surrogate model</a:t>
            </a:r>
          </a:p>
          <a:p>
            <a:pPr marL="0" indent="0">
              <a:buNone/>
            </a:pPr>
            <a:endParaRPr lang="en-US" altLang="zh-CN" sz="2400" dirty="0">
              <a:solidFill>
                <a:schemeClr val="tx1"/>
              </a:solidFill>
            </a:endParaRPr>
          </a:p>
          <a:p>
            <a:pPr marL="0" indent="0">
              <a:buNone/>
            </a:pPr>
            <a:r>
              <a:rPr lang="en-US" altLang="zh-CN" sz="2400" dirty="0">
                <a:solidFill>
                  <a:schemeClr val="tx1"/>
                </a:solidFill>
              </a:rPr>
              <a:t>A two-layer linearized GCN trained on original graph</a:t>
            </a:r>
            <a:endParaRPr lang="zh-CN" altLang="en-US" sz="2400" dirty="0">
              <a:solidFill>
                <a:schemeClr val="tx1"/>
              </a:solidFill>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FBD754-2FAE-4A97-908B-434449AD7A93}"/>
                  </a:ext>
                </a:extLst>
              </p:cNvPr>
              <p:cNvSpPr>
                <a:spLocks noGrp="1"/>
              </p:cNvSpPr>
              <p:nvPr>
                <p:ph sz="half" idx="2"/>
              </p:nvPr>
            </p:nvSpPr>
            <p:spPr/>
            <p:txBody>
              <a:bodyPr/>
              <a:lstStyle/>
              <a:p>
                <a:r>
                  <a:rPr lang="en-US" altLang="zh-CN" dirty="0"/>
                  <a:t>Idea 2:</a:t>
                </a:r>
                <a:r>
                  <a:rPr lang="zh-CN" altLang="en-US" dirty="0"/>
                  <a:t> </a:t>
                </a:r>
                <a:r>
                  <a:rPr lang="en-US" altLang="zh-CN" dirty="0"/>
                  <a:t>Perturbation Measure</a:t>
                </a:r>
              </a:p>
              <a:p>
                <a:pPr lvl="1"/>
                <a:endParaRPr lang="en-US" altLang="zh-CN" i="1" dirty="0">
                  <a:latin typeface="Cambria Math" panose="02040503050406030204" pitchFamily="18" charset="0"/>
                </a:endParaRPr>
              </a:p>
              <a:p>
                <a:pPr lvl="1"/>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m:t>
                            </m:r>
                          </m:sup>
                        </m:sSup>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&lt;</m:t>
                    </m:r>
                    <m:r>
                      <m:rPr>
                        <m:sty m:val="p"/>
                      </m:rPr>
                      <a:rPr lang="en-US" altLang="zh-CN">
                        <a:latin typeface="Cambria Math" panose="02040503050406030204" pitchFamily="18" charset="0"/>
                      </a:rPr>
                      <m:t>Δ</m:t>
                    </m:r>
                  </m:oMath>
                </a14:m>
                <a:endParaRPr lang="en-US" altLang="zh-CN" dirty="0"/>
              </a:p>
              <a:p>
                <a:pPr lvl="1"/>
                <a:r>
                  <a:rPr lang="en-US" altLang="zh-CN" dirty="0"/>
                  <a:t>Preserving Degree Distribution</a:t>
                </a:r>
              </a:p>
              <a:p>
                <a:pPr lvl="1"/>
                <a:r>
                  <a:rPr lang="en-US" altLang="zh-CN" dirty="0"/>
                  <a:t>Preserving Feature Co-occurrence</a:t>
                </a:r>
              </a:p>
              <a:p>
                <a:endParaRPr lang="en-US" altLang="zh-CN" dirty="0"/>
              </a:p>
              <a:p>
                <a:pPr lvl="1"/>
                <a:endParaRPr lang="en-US" altLang="zh-CN" dirty="0"/>
              </a:p>
            </p:txBody>
          </p:sp>
        </mc:Choice>
        <mc:Fallback xmlns="">
          <p:sp>
            <p:nvSpPr>
              <p:cNvPr id="4" name="Content Placeholder 3">
                <a:extLst>
                  <a:ext uri="{FF2B5EF4-FFF2-40B4-BE49-F238E27FC236}">
                    <a16:creationId xmlns:a16="http://schemas.microsoft.com/office/drawing/2014/main" id="{C3FBD754-2FAE-4A97-908B-434449AD7A93}"/>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1165D244-868F-479D-B4FB-3F729EF8295A}"/>
              </a:ext>
            </a:extLst>
          </p:cNvPr>
          <p:cNvSpPr>
            <a:spLocks noGrp="1"/>
          </p:cNvSpPr>
          <p:nvPr>
            <p:ph type="sldNum" sz="quarter" idx="12"/>
          </p:nvPr>
        </p:nvSpPr>
        <p:spPr/>
        <p:txBody>
          <a:bodyPr/>
          <a:lstStyle/>
          <a:p>
            <a:fld id="{4C15419E-54D6-8648-ABFB-BEF58E3E877E}" type="slidenum">
              <a:rPr lang="en-US" smtClean="0"/>
              <a:t>153</a:t>
            </a:fld>
            <a:endParaRPr lang="en-US"/>
          </a:p>
        </p:txBody>
      </p:sp>
    </p:spTree>
    <p:extLst>
      <p:ext uri="{BB962C8B-B14F-4D97-AF65-F5344CB8AC3E}">
        <p14:creationId xmlns:p14="http://schemas.microsoft.com/office/powerpoint/2010/main" val="28590630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FAD6-00AF-432D-9092-76FD0A921D9E}"/>
              </a:ext>
            </a:extLst>
          </p:cNvPr>
          <p:cNvSpPr>
            <a:spLocks noGrp="1"/>
          </p:cNvSpPr>
          <p:nvPr>
            <p:ph type="title"/>
          </p:nvPr>
        </p:nvSpPr>
        <p:spPr/>
        <p:txBody>
          <a:bodyPr/>
          <a:lstStyle/>
          <a:p>
            <a:r>
              <a:rPr lang="en-US" altLang="zh-CN" dirty="0" err="1"/>
              <a:t>Nettack</a:t>
            </a:r>
            <a:endParaRPr lang="zh-CN" altLang="en-US" dirty="0"/>
          </a:p>
        </p:txBody>
      </p:sp>
      <p:sp>
        <p:nvSpPr>
          <p:cNvPr id="4" name="Slide Number Placeholder 3">
            <a:extLst>
              <a:ext uri="{FF2B5EF4-FFF2-40B4-BE49-F238E27FC236}">
                <a16:creationId xmlns:a16="http://schemas.microsoft.com/office/drawing/2014/main" id="{B2E1073E-86CA-47DA-B2DE-7855836AF5E1}"/>
              </a:ext>
            </a:extLst>
          </p:cNvPr>
          <p:cNvSpPr>
            <a:spLocks noGrp="1"/>
          </p:cNvSpPr>
          <p:nvPr>
            <p:ph type="sldNum" sz="quarter" idx="12"/>
          </p:nvPr>
        </p:nvSpPr>
        <p:spPr/>
        <p:txBody>
          <a:bodyPr/>
          <a:lstStyle/>
          <a:p>
            <a:fld id="{4C15419E-54D6-8648-ABFB-BEF58E3E877E}" type="slidenum">
              <a:rPr lang="en-US" smtClean="0"/>
              <a:t>154</a:t>
            </a:fld>
            <a:endParaRPr lang="en-US"/>
          </a:p>
        </p:txBody>
      </p:sp>
      <p:sp>
        <p:nvSpPr>
          <p:cNvPr id="7" name="Cylinder 6">
            <a:extLst>
              <a:ext uri="{FF2B5EF4-FFF2-40B4-BE49-F238E27FC236}">
                <a16:creationId xmlns:a16="http://schemas.microsoft.com/office/drawing/2014/main" id="{799E858F-9A57-4FB8-AA38-EC6E4ABEE18C}"/>
              </a:ext>
            </a:extLst>
          </p:cNvPr>
          <p:cNvSpPr/>
          <p:nvPr/>
        </p:nvSpPr>
        <p:spPr>
          <a:xfrm>
            <a:off x="8851205" y="1872899"/>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Edge Perturbations Candidates</a:t>
            </a:r>
            <a:endParaRPr lang="zh-CN" altLang="en-US" sz="1400" dirty="0"/>
          </a:p>
        </p:txBody>
      </p:sp>
      <p:sp>
        <p:nvSpPr>
          <p:cNvPr id="8" name="Cylinder 7">
            <a:extLst>
              <a:ext uri="{FF2B5EF4-FFF2-40B4-BE49-F238E27FC236}">
                <a16:creationId xmlns:a16="http://schemas.microsoft.com/office/drawing/2014/main" id="{0C4512E5-8704-4CA0-8D84-73BC7D1E4817}"/>
              </a:ext>
            </a:extLst>
          </p:cNvPr>
          <p:cNvSpPr/>
          <p:nvPr/>
        </p:nvSpPr>
        <p:spPr>
          <a:xfrm>
            <a:off x="8851205" y="2859364"/>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Feature Perturbations Candidates</a:t>
            </a:r>
            <a:endParaRPr lang="zh-CN" altLang="en-US" sz="1400" dirty="0"/>
          </a:p>
        </p:txBody>
      </p:sp>
      <p:sp>
        <p:nvSpPr>
          <p:cNvPr id="9" name="Rectangle 8">
            <a:extLst>
              <a:ext uri="{FF2B5EF4-FFF2-40B4-BE49-F238E27FC236}">
                <a16:creationId xmlns:a16="http://schemas.microsoft.com/office/drawing/2014/main" id="{C1EAF592-07D6-4AB0-8726-F2AC5DCB5C96}"/>
              </a:ext>
            </a:extLst>
          </p:cNvPr>
          <p:cNvSpPr/>
          <p:nvPr/>
        </p:nvSpPr>
        <p:spPr>
          <a:xfrm>
            <a:off x="4657185" y="4362714"/>
            <a:ext cx="5017935" cy="701731"/>
          </a:xfrm>
          <a:prstGeom prst="rect">
            <a:avLst/>
          </a:prstGeom>
        </p:spPr>
        <p:txBody>
          <a:bodyPr wrap="square">
            <a:spAutoFit/>
          </a:bodyPr>
          <a:lstStyle/>
          <a:p>
            <a:pPr marL="1277874" lvl="3">
              <a:spcBef>
                <a:spcPct val="20000"/>
              </a:spcBef>
              <a:buClr>
                <a:prstClr val="black">
                  <a:lumMod val="75000"/>
                  <a:lumOff val="25000"/>
                </a:prstClr>
              </a:buClr>
              <a:buSzPct val="85000"/>
            </a:pPr>
            <a:r>
              <a:rPr lang="en-US" altLang="zh-CN" b="1" dirty="0"/>
              <a:t>Degree Distribution</a:t>
            </a:r>
          </a:p>
          <a:p>
            <a:pPr marL="1277874" lvl="3">
              <a:spcBef>
                <a:spcPct val="20000"/>
              </a:spcBef>
              <a:buClr>
                <a:prstClr val="black">
                  <a:lumMod val="75000"/>
                  <a:lumOff val="25000"/>
                </a:prstClr>
              </a:buClr>
              <a:buSzPct val="85000"/>
            </a:pPr>
            <a:r>
              <a:rPr lang="en-US" altLang="zh-CN" b="1" dirty="0"/>
              <a:t>Feature Co-occurrence </a:t>
            </a:r>
          </a:p>
        </p:txBody>
      </p:sp>
      <p:sp>
        <p:nvSpPr>
          <p:cNvPr id="10" name="Rectangle 9">
            <a:extLst>
              <a:ext uri="{FF2B5EF4-FFF2-40B4-BE49-F238E27FC236}">
                <a16:creationId xmlns:a16="http://schemas.microsoft.com/office/drawing/2014/main" id="{21F3ACCA-DA0E-4C2A-BD97-BF00050F34AF}"/>
              </a:ext>
            </a:extLst>
          </p:cNvPr>
          <p:cNvSpPr/>
          <p:nvPr/>
        </p:nvSpPr>
        <p:spPr>
          <a:xfrm>
            <a:off x="8763897" y="1496524"/>
            <a:ext cx="1796527" cy="2351264"/>
          </a:xfrm>
          <a:prstGeom prst="rect">
            <a:avLst/>
          </a:prstGeom>
          <a:noFill/>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tx1"/>
              </a:solidFill>
            </a:endParaRPr>
          </a:p>
        </p:txBody>
      </p:sp>
      <p:sp>
        <p:nvSpPr>
          <p:cNvPr id="11" name="Right Arrow 6">
            <a:extLst>
              <a:ext uri="{FF2B5EF4-FFF2-40B4-BE49-F238E27FC236}">
                <a16:creationId xmlns:a16="http://schemas.microsoft.com/office/drawing/2014/main" id="{60D04BA4-5C44-4B9D-A5FC-AC4EBC0D8FC6}"/>
              </a:ext>
            </a:extLst>
          </p:cNvPr>
          <p:cNvSpPr/>
          <p:nvPr/>
        </p:nvSpPr>
        <p:spPr>
          <a:xfrm rot="19008380">
            <a:off x="8714884" y="4102518"/>
            <a:ext cx="573950" cy="356332"/>
          </a:xfrm>
          <a:prstGeom prst="rightArrow">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0812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FAD6-00AF-432D-9092-76FD0A921D9E}"/>
              </a:ext>
            </a:extLst>
          </p:cNvPr>
          <p:cNvSpPr>
            <a:spLocks noGrp="1"/>
          </p:cNvSpPr>
          <p:nvPr>
            <p:ph type="title"/>
          </p:nvPr>
        </p:nvSpPr>
        <p:spPr/>
        <p:txBody>
          <a:bodyPr/>
          <a:lstStyle/>
          <a:p>
            <a:r>
              <a:rPr lang="en-US" altLang="zh-CN" dirty="0" err="1"/>
              <a:t>Nettack</a:t>
            </a:r>
            <a:endParaRPr lang="zh-CN" altLang="en-US" dirty="0"/>
          </a:p>
        </p:txBody>
      </p:sp>
      <p:sp>
        <p:nvSpPr>
          <p:cNvPr id="4" name="Slide Number Placeholder 3">
            <a:extLst>
              <a:ext uri="{FF2B5EF4-FFF2-40B4-BE49-F238E27FC236}">
                <a16:creationId xmlns:a16="http://schemas.microsoft.com/office/drawing/2014/main" id="{B2E1073E-86CA-47DA-B2DE-7855836AF5E1}"/>
              </a:ext>
            </a:extLst>
          </p:cNvPr>
          <p:cNvSpPr>
            <a:spLocks noGrp="1"/>
          </p:cNvSpPr>
          <p:nvPr>
            <p:ph type="sldNum" sz="quarter" idx="12"/>
          </p:nvPr>
        </p:nvSpPr>
        <p:spPr/>
        <p:txBody>
          <a:bodyPr/>
          <a:lstStyle/>
          <a:p>
            <a:fld id="{4C15419E-54D6-8648-ABFB-BEF58E3E877E}" type="slidenum">
              <a:rPr lang="en-US" smtClean="0"/>
              <a:t>155</a:t>
            </a:fld>
            <a:endParaRPr lang="en-US"/>
          </a:p>
        </p:txBody>
      </p:sp>
      <p:sp>
        <p:nvSpPr>
          <p:cNvPr id="12" name="Cylinder 11">
            <a:extLst>
              <a:ext uri="{FF2B5EF4-FFF2-40B4-BE49-F238E27FC236}">
                <a16:creationId xmlns:a16="http://schemas.microsoft.com/office/drawing/2014/main" id="{F320F1AB-C0FD-41C3-ADF0-516448E3B429}"/>
              </a:ext>
            </a:extLst>
          </p:cNvPr>
          <p:cNvSpPr/>
          <p:nvPr/>
        </p:nvSpPr>
        <p:spPr>
          <a:xfrm>
            <a:off x="8851205" y="1872900"/>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Edge Perturbations Candidates</a:t>
            </a:r>
            <a:endParaRPr lang="zh-CN" altLang="en-US" sz="1400" dirty="0"/>
          </a:p>
        </p:txBody>
      </p:sp>
      <p:sp>
        <p:nvSpPr>
          <p:cNvPr id="13" name="Cylinder 12">
            <a:extLst>
              <a:ext uri="{FF2B5EF4-FFF2-40B4-BE49-F238E27FC236}">
                <a16:creationId xmlns:a16="http://schemas.microsoft.com/office/drawing/2014/main" id="{6663B18A-A271-478C-81AE-9E1E3173E1AD}"/>
              </a:ext>
            </a:extLst>
          </p:cNvPr>
          <p:cNvSpPr/>
          <p:nvPr/>
        </p:nvSpPr>
        <p:spPr>
          <a:xfrm>
            <a:off x="8851205" y="2859365"/>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Feature Perturbations Candidates</a:t>
            </a:r>
            <a:endParaRPr lang="zh-CN" altLang="en-US" sz="1400" dirty="0"/>
          </a:p>
        </p:txBody>
      </p:sp>
      <p:grpSp>
        <p:nvGrpSpPr>
          <p:cNvPr id="14" name="Group 13">
            <a:extLst>
              <a:ext uri="{FF2B5EF4-FFF2-40B4-BE49-F238E27FC236}">
                <a16:creationId xmlns:a16="http://schemas.microsoft.com/office/drawing/2014/main" id="{E6854B7F-6034-4473-B84A-8458EA0FC858}"/>
              </a:ext>
            </a:extLst>
          </p:cNvPr>
          <p:cNvGrpSpPr/>
          <p:nvPr/>
        </p:nvGrpSpPr>
        <p:grpSpPr>
          <a:xfrm>
            <a:off x="6152176" y="1872900"/>
            <a:ext cx="2668238" cy="1674695"/>
            <a:chOff x="4628176" y="1872899"/>
            <a:chExt cx="2668238" cy="1674695"/>
          </a:xfrm>
        </p:grpSpPr>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13B9FB8-29A6-4B94-A112-38157D02D967}"/>
                    </a:ext>
                  </a:extLst>
                </p:cNvPr>
                <p:cNvSpPr/>
                <p:nvPr/>
              </p:nvSpPr>
              <p:spPr>
                <a:xfrm>
                  <a:off x="4628176" y="1872899"/>
                  <a:ext cx="2059787" cy="68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Find the perturbation</a:t>
                  </a:r>
                  <a:r>
                    <a:rPr lang="en-US" altLang="zh-CN" sz="1400" b="1" dirty="0"/>
                    <a:t> </a:t>
                  </a:r>
                  <a14:m>
                    <m:oMath xmlns:m="http://schemas.openxmlformats.org/officeDocument/2006/math">
                      <m:sSup>
                        <m:sSupPr>
                          <m:ctrlPr>
                            <a:rPr lang="en-US" altLang="zh-CN" sz="1400" b="1" i="1">
                              <a:latin typeface="Cambria Math" panose="02040503050406030204" pitchFamily="18" charset="0"/>
                            </a:rPr>
                          </m:ctrlPr>
                        </m:sSupPr>
                        <m:e>
                          <m:r>
                            <a:rPr lang="en-US" altLang="zh-CN" sz="1400" b="1">
                              <a:latin typeface="Cambria Math" panose="02040503050406030204" pitchFamily="18" charset="0"/>
                            </a:rPr>
                            <m:t>𝐞</m:t>
                          </m:r>
                        </m:e>
                        <m:sup>
                          <m:r>
                            <a:rPr lang="en-US" altLang="zh-CN" sz="1400" b="1">
                              <a:latin typeface="Cambria Math" panose="02040503050406030204" pitchFamily="18" charset="0"/>
                            </a:rPr>
                            <m:t>∗</m:t>
                          </m:r>
                        </m:sup>
                      </m:sSup>
                    </m:oMath>
                  </a14:m>
                  <a:r>
                    <a:rPr lang="en-US" altLang="zh-CN" sz="1400" dirty="0"/>
                    <a:t> that maximize </a:t>
                  </a:r>
                  <a14:m>
                    <m:oMath xmlns:m="http://schemas.openxmlformats.org/officeDocument/2006/math">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𝑒</m:t>
                      </m:r>
                      <m:r>
                        <a:rPr lang="en-US" altLang="zh-CN" sz="1400" i="1">
                          <a:latin typeface="Cambria Math" panose="02040503050406030204" pitchFamily="18" charset="0"/>
                          <a:ea typeface="Cambria Math" panose="02040503050406030204" pitchFamily="18" charset="0"/>
                        </a:rPr>
                        <m:t>)</m:t>
                      </m:r>
                    </m:oMath>
                  </a14:m>
                  <a:endParaRPr lang="zh-CN" altLang="en-US" sz="1400" b="1" dirty="0"/>
                </a:p>
              </p:txBody>
            </p:sp>
          </mc:Choice>
          <mc:Fallback xmlns="">
            <p:sp>
              <p:nvSpPr>
                <p:cNvPr id="5" name="Rectangle 4">
                  <a:extLst>
                    <a:ext uri="{FF2B5EF4-FFF2-40B4-BE49-F238E27FC236}">
                      <a16:creationId xmlns:a16="http://schemas.microsoft.com/office/drawing/2014/main" id="{1EC5F9C3-69BA-4CF1-A84B-75E95943DFD9}"/>
                    </a:ext>
                  </a:extLst>
                </p:cNvPr>
                <p:cNvSpPr>
                  <a:spLocks noRot="1" noChangeAspect="1" noMove="1" noResize="1" noEditPoints="1" noAdjustHandles="1" noChangeArrowheads="1" noChangeShapeType="1" noTextEdit="1"/>
                </p:cNvSpPr>
                <p:nvPr/>
              </p:nvSpPr>
              <p:spPr>
                <a:xfrm>
                  <a:off x="4628176" y="1872899"/>
                  <a:ext cx="2059787" cy="688231"/>
                </a:xfrm>
                <a:prstGeom prst="rect">
                  <a:avLst/>
                </a:prstGeom>
                <a:blipFill>
                  <a:blip r:embed="rId3"/>
                  <a:stretch>
                    <a:fillRect/>
                  </a:stretch>
                </a:blipFill>
              </p:spPr>
              <p:txBody>
                <a:bodyPr/>
                <a:lstStyle/>
                <a:p>
                  <a:r>
                    <a:rPr lang="zh-CN" altLang="en-US">
                      <a:noFill/>
                    </a:rPr>
                    <a:t> </a:t>
                  </a:r>
                </a:p>
              </p:txBody>
            </p:sp>
          </mc:Fallback>
        </mc:AlternateContent>
        <p:sp>
          <p:nvSpPr>
            <p:cNvPr id="16" name="Arrow: Left 15">
              <a:extLst>
                <a:ext uri="{FF2B5EF4-FFF2-40B4-BE49-F238E27FC236}">
                  <a16:creationId xmlns:a16="http://schemas.microsoft.com/office/drawing/2014/main" id="{2DD1E89C-72F1-4958-AADD-DA83536A7927}"/>
                </a:ext>
              </a:extLst>
            </p:cNvPr>
            <p:cNvSpPr/>
            <p:nvPr/>
          </p:nvSpPr>
          <p:spPr>
            <a:xfrm>
              <a:off x="6735300" y="2197819"/>
              <a:ext cx="561114" cy="373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1AF3097-AB1B-4841-A34D-8272F9492ED6}"/>
                    </a:ext>
                  </a:extLst>
                </p:cNvPr>
                <p:cNvSpPr/>
                <p:nvPr/>
              </p:nvSpPr>
              <p:spPr>
                <a:xfrm>
                  <a:off x="4628176" y="2859363"/>
                  <a:ext cx="2059786" cy="68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Find the perturbation </a:t>
                  </a:r>
                  <a14:m>
                    <m:oMath xmlns:m="http://schemas.openxmlformats.org/officeDocument/2006/math">
                      <m:sSup>
                        <m:sSupPr>
                          <m:ctrlPr>
                            <a:rPr lang="en-US" altLang="zh-CN" sz="1400" b="1" i="1">
                              <a:latin typeface="Cambria Math" panose="02040503050406030204" pitchFamily="18" charset="0"/>
                            </a:rPr>
                          </m:ctrlPr>
                        </m:sSupPr>
                        <m:e>
                          <m:r>
                            <a:rPr lang="en-US" altLang="zh-CN" sz="1400" b="1" i="1">
                              <a:latin typeface="Cambria Math" panose="02040503050406030204" pitchFamily="18" charset="0"/>
                            </a:rPr>
                            <m:t>𝒇</m:t>
                          </m:r>
                        </m:e>
                        <m:sup>
                          <m:r>
                            <a:rPr lang="en-US" altLang="zh-CN" sz="1400" b="1" i="1">
                              <a:latin typeface="Cambria Math" panose="02040503050406030204" pitchFamily="18" charset="0"/>
                            </a:rPr>
                            <m:t>∗</m:t>
                          </m:r>
                        </m:sup>
                      </m:sSup>
                    </m:oMath>
                  </a14:m>
                  <a:r>
                    <a:rPr lang="en-US" altLang="zh-CN" sz="1400" dirty="0"/>
                    <a:t> that maximize </a:t>
                  </a:r>
                  <a14:m>
                    <m:oMath xmlns:m="http://schemas.openxmlformats.org/officeDocument/2006/math">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𝑓</m:t>
                      </m:r>
                      <m:r>
                        <a:rPr lang="en-US" altLang="zh-CN" sz="1400" i="1">
                          <a:latin typeface="Cambria Math" panose="02040503050406030204" pitchFamily="18" charset="0"/>
                          <a:ea typeface="Cambria Math" panose="02040503050406030204" pitchFamily="18" charset="0"/>
                        </a:rPr>
                        <m:t>)</m:t>
                      </m:r>
                    </m:oMath>
                  </a14:m>
                  <a:endParaRPr lang="zh-CN" altLang="en-US" sz="1400" b="1" dirty="0"/>
                </a:p>
              </p:txBody>
            </p:sp>
          </mc:Choice>
          <mc:Fallback xmlns="">
            <p:sp>
              <p:nvSpPr>
                <p:cNvPr id="8" name="Rectangle 7">
                  <a:extLst>
                    <a:ext uri="{FF2B5EF4-FFF2-40B4-BE49-F238E27FC236}">
                      <a16:creationId xmlns:a16="http://schemas.microsoft.com/office/drawing/2014/main" id="{EBD12C3E-2239-4296-8A2B-92D9688D3FC4}"/>
                    </a:ext>
                  </a:extLst>
                </p:cNvPr>
                <p:cNvSpPr>
                  <a:spLocks noRot="1" noChangeAspect="1" noMove="1" noResize="1" noEditPoints="1" noAdjustHandles="1" noChangeArrowheads="1" noChangeShapeType="1" noTextEdit="1"/>
                </p:cNvSpPr>
                <p:nvPr/>
              </p:nvSpPr>
              <p:spPr>
                <a:xfrm>
                  <a:off x="4628176" y="2859363"/>
                  <a:ext cx="2059786" cy="688231"/>
                </a:xfrm>
                <a:prstGeom prst="rect">
                  <a:avLst/>
                </a:prstGeom>
                <a:blipFill>
                  <a:blip r:embed="rId4"/>
                  <a:stretch>
                    <a:fillRect/>
                  </a:stretch>
                </a:blipFill>
              </p:spPr>
              <p:txBody>
                <a:bodyPr/>
                <a:lstStyle/>
                <a:p>
                  <a:r>
                    <a:rPr lang="zh-CN" altLang="en-US">
                      <a:noFill/>
                    </a:rPr>
                    <a:t> </a:t>
                  </a:r>
                </a:p>
              </p:txBody>
            </p:sp>
          </mc:Fallback>
        </mc:AlternateContent>
        <p:sp>
          <p:nvSpPr>
            <p:cNvPr id="18" name="Arrow: Left 17">
              <a:extLst>
                <a:ext uri="{FF2B5EF4-FFF2-40B4-BE49-F238E27FC236}">
                  <a16:creationId xmlns:a16="http://schemas.microsoft.com/office/drawing/2014/main" id="{8ABAF659-CDD6-45C2-9F6E-2A47A65F673A}"/>
                </a:ext>
              </a:extLst>
            </p:cNvPr>
            <p:cNvSpPr/>
            <p:nvPr/>
          </p:nvSpPr>
          <p:spPr>
            <a:xfrm>
              <a:off x="6727026" y="3203478"/>
              <a:ext cx="561114" cy="373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Group 18">
            <a:extLst>
              <a:ext uri="{FF2B5EF4-FFF2-40B4-BE49-F238E27FC236}">
                <a16:creationId xmlns:a16="http://schemas.microsoft.com/office/drawing/2014/main" id="{56A7F5D4-26FC-4137-BCA5-A788F527ACA0}"/>
              </a:ext>
            </a:extLst>
          </p:cNvPr>
          <p:cNvGrpSpPr/>
          <p:nvPr/>
        </p:nvGrpSpPr>
        <p:grpSpPr>
          <a:xfrm>
            <a:off x="1861931" y="2197817"/>
            <a:ext cx="4226321" cy="1043212"/>
            <a:chOff x="337930" y="2197817"/>
            <a:chExt cx="4226321" cy="1043212"/>
          </a:xfrm>
        </p:grpSpPr>
        <p:sp>
          <p:nvSpPr>
            <p:cNvPr id="20" name="Left Bracket 19">
              <a:extLst>
                <a:ext uri="{FF2B5EF4-FFF2-40B4-BE49-F238E27FC236}">
                  <a16:creationId xmlns:a16="http://schemas.microsoft.com/office/drawing/2014/main" id="{D3449DBD-0B09-4E1C-8E51-C95973B553E5}"/>
                </a:ext>
              </a:extLst>
            </p:cNvPr>
            <p:cNvSpPr/>
            <p:nvPr/>
          </p:nvSpPr>
          <p:spPr>
            <a:xfrm>
              <a:off x="4189821" y="2197817"/>
              <a:ext cx="374430" cy="1043212"/>
            </a:xfrm>
            <a:prstGeom prst="leftBracket">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Arrow: Left 20">
              <a:extLst>
                <a:ext uri="{FF2B5EF4-FFF2-40B4-BE49-F238E27FC236}">
                  <a16:creationId xmlns:a16="http://schemas.microsoft.com/office/drawing/2014/main" id="{68D5BBDA-F425-457F-BA96-1D2C9D825E0A}"/>
                </a:ext>
              </a:extLst>
            </p:cNvPr>
            <p:cNvSpPr/>
            <p:nvPr/>
          </p:nvSpPr>
          <p:spPr>
            <a:xfrm>
              <a:off x="3628707" y="2700770"/>
              <a:ext cx="561114" cy="373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376FA55-CC94-446A-87EA-C2653CB049B6}"/>
                    </a:ext>
                  </a:extLst>
                </p:cNvPr>
                <p:cNvSpPr/>
                <p:nvPr/>
              </p:nvSpPr>
              <p:spPr>
                <a:xfrm>
                  <a:off x="337930" y="2356654"/>
                  <a:ext cx="3251715" cy="68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 </m:t>
                        </m:r>
                        <m:d>
                          <m:dPr>
                            <m:begChr m:val="{"/>
                            <m:endChr m:val=""/>
                            <m:ctrlPr>
                              <a:rPr lang="en-US" altLang="zh-CN" sz="1400" i="1">
                                <a:latin typeface="Cambria Math" panose="02040503050406030204" pitchFamily="18" charset="0"/>
                              </a:rPr>
                            </m:ctrlPr>
                          </m:dPr>
                          <m:e>
                            <m:eqArr>
                              <m:eqArrPr>
                                <m:ctrlPr>
                                  <a:rPr lang="en-US" altLang="zh-CN" sz="1400" i="1">
                                    <a:latin typeface="Cambria Math" panose="02040503050406030204" pitchFamily="18" charset="0"/>
                                  </a:rPr>
                                </m:ctrlPr>
                              </m:eqArrPr>
                              <m:e>
                                <m:r>
                                  <a:rPr lang="en-US" altLang="zh-CN" sz="1400" i="1">
                                    <a:latin typeface="Cambria Math" panose="02040503050406030204" pitchFamily="18" charset="0"/>
                                    <a:ea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𝑒</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𝑖𝑓</m:t>
                                </m:r>
                                <m:r>
                                  <a:rPr lang="en-US" altLang="zh-CN"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𝑠𝑐𝑜𝑟𝑒</m:t>
                                </m:r>
                                <m:d>
                                  <m:dPr>
                                    <m:ctrlPr>
                                      <a:rPr lang="en-US" altLang="zh-CN" sz="1400" i="1">
                                        <a:latin typeface="Cambria Math" panose="02040503050406030204" pitchFamily="18" charset="0"/>
                                        <a:ea typeface="Cambria Math" panose="02040503050406030204" pitchFamily="18" charset="0"/>
                                      </a:rPr>
                                    </m:ctrlPr>
                                  </m:dPr>
                                  <m:e>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𝑒</m:t>
                                        </m:r>
                                      </m:e>
                                      <m:sup>
                                        <m:r>
                                          <a:rPr lang="en-US" altLang="zh-CN" sz="1400" i="1">
                                            <a:latin typeface="Cambria Math" panose="02040503050406030204" pitchFamily="18" charset="0"/>
                                            <a:ea typeface="Cambria Math" panose="02040503050406030204" pitchFamily="18" charset="0"/>
                                          </a:rPr>
                                          <m:t>∗</m:t>
                                        </m:r>
                                      </m:sup>
                                    </m:sSup>
                                  </m:e>
                                </m:d>
                                <m:r>
                                  <a:rPr lang="en-US" altLang="zh-CN" sz="1400" i="1">
                                    <a:latin typeface="Cambria Math" panose="02040503050406030204" pitchFamily="18" charset="0"/>
                                    <a:ea typeface="Cambria Math" panose="02040503050406030204" pitchFamily="18" charset="0"/>
                                  </a:rPr>
                                  <m:t>&gt;</m:t>
                                </m:r>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𝑓</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𝑓</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𝑖𝑓</m:t>
                                </m:r>
                                <m:r>
                                  <a:rPr lang="en-US" altLang="zh-CN"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𝑠𝑐𝑜𝑟𝑒</m:t>
                                </m:r>
                                <m:d>
                                  <m:dPr>
                                    <m:ctrlPr>
                                      <a:rPr lang="en-US" altLang="zh-CN" sz="1400" i="1">
                                        <a:latin typeface="Cambria Math" panose="02040503050406030204" pitchFamily="18" charset="0"/>
                                        <a:ea typeface="Cambria Math" panose="02040503050406030204" pitchFamily="18" charset="0"/>
                                      </a:rPr>
                                    </m:ctrlPr>
                                  </m:dPr>
                                  <m:e>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𝑓</m:t>
                                        </m:r>
                                      </m:e>
                                      <m:sup>
                                        <m:r>
                                          <a:rPr lang="en-US" altLang="zh-CN" sz="1400" i="1">
                                            <a:latin typeface="Cambria Math" panose="02040503050406030204" pitchFamily="18" charset="0"/>
                                            <a:ea typeface="Cambria Math" panose="02040503050406030204" pitchFamily="18" charset="0"/>
                                          </a:rPr>
                                          <m:t>∗</m:t>
                                        </m:r>
                                      </m:sup>
                                    </m:sSup>
                                  </m:e>
                                </m:d>
                                <m:r>
                                  <a:rPr lang="en-US" altLang="zh-CN" sz="1400" i="1">
                                    <a:latin typeface="Cambria Math" panose="02040503050406030204" pitchFamily="18" charset="0"/>
                                    <a:ea typeface="Cambria Math" panose="02040503050406030204" pitchFamily="18" charset="0"/>
                                  </a:rPr>
                                  <m:t>&gt;</m:t>
                                </m:r>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𝑒</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m:t>
                                </m:r>
                              </m:e>
                            </m:eqArr>
                          </m:e>
                        </m:d>
                      </m:oMath>
                    </m:oMathPara>
                  </a14:m>
                  <a:endParaRPr lang="en-US" altLang="zh-CN" sz="1400" dirty="0"/>
                </a:p>
              </p:txBody>
            </p:sp>
          </mc:Choice>
          <mc:Fallback xmlns="">
            <p:sp>
              <p:nvSpPr>
                <p:cNvPr id="12" name="Rectangle 11">
                  <a:extLst>
                    <a:ext uri="{FF2B5EF4-FFF2-40B4-BE49-F238E27FC236}">
                      <a16:creationId xmlns:a16="http://schemas.microsoft.com/office/drawing/2014/main" id="{E29CA52A-3A2C-490C-9F61-39B1B10EEC6C}"/>
                    </a:ext>
                  </a:extLst>
                </p:cNvPr>
                <p:cNvSpPr>
                  <a:spLocks noRot="1" noChangeAspect="1" noMove="1" noResize="1" noEditPoints="1" noAdjustHandles="1" noChangeArrowheads="1" noChangeShapeType="1" noTextEdit="1"/>
                </p:cNvSpPr>
                <p:nvPr/>
              </p:nvSpPr>
              <p:spPr>
                <a:xfrm>
                  <a:off x="337930" y="2356654"/>
                  <a:ext cx="3251715" cy="688231"/>
                </a:xfrm>
                <a:prstGeom prst="rect">
                  <a:avLst/>
                </a:prstGeom>
                <a:blipFill>
                  <a:blip r:embed="rId5"/>
                  <a:stretch>
                    <a:fillRect l="-11524" t="-135345" b="-206034"/>
                  </a:stretch>
                </a:blipFill>
              </p:spPr>
              <p:txBody>
                <a:bodyPr/>
                <a:lstStyle/>
                <a:p>
                  <a:r>
                    <a:rPr lang="zh-CN" altLang="en-US">
                      <a:noFill/>
                    </a:rPr>
                    <a:t> </a:t>
                  </a:r>
                </a:p>
              </p:txBody>
            </p:sp>
          </mc:Fallback>
        </mc:AlternateContent>
      </p:grpSp>
      <p:grpSp>
        <p:nvGrpSpPr>
          <p:cNvPr id="23" name="Group 22">
            <a:extLst>
              <a:ext uri="{FF2B5EF4-FFF2-40B4-BE49-F238E27FC236}">
                <a16:creationId xmlns:a16="http://schemas.microsoft.com/office/drawing/2014/main" id="{186F75F2-DC95-443E-BEC9-2496C2861E6F}"/>
              </a:ext>
            </a:extLst>
          </p:cNvPr>
          <p:cNvGrpSpPr/>
          <p:nvPr/>
        </p:nvGrpSpPr>
        <p:grpSpPr>
          <a:xfrm>
            <a:off x="3487788" y="1292087"/>
            <a:ext cx="6187337" cy="2255509"/>
            <a:chOff x="1963787" y="1292086"/>
            <a:chExt cx="6187337" cy="2255509"/>
          </a:xfrm>
        </p:grpSpPr>
        <p:cxnSp>
          <p:nvCxnSpPr>
            <p:cNvPr id="24" name="Connector: Elbow 23">
              <a:extLst>
                <a:ext uri="{FF2B5EF4-FFF2-40B4-BE49-F238E27FC236}">
                  <a16:creationId xmlns:a16="http://schemas.microsoft.com/office/drawing/2014/main" id="{9FE3066E-16E6-42B6-8B97-91ADCD5CD782}"/>
                </a:ext>
              </a:extLst>
            </p:cNvPr>
            <p:cNvCxnSpPr>
              <a:cxnSpLocks/>
              <a:stCxn id="22" idx="0"/>
              <a:endCxn id="12" idx="1"/>
            </p:cNvCxnSpPr>
            <p:nvPr/>
          </p:nvCxnSpPr>
          <p:spPr>
            <a:xfrm rot="5400000" flipH="1" flipV="1">
              <a:off x="4815576" y="-978891"/>
              <a:ext cx="483755" cy="6187334"/>
            </a:xfrm>
            <a:prstGeom prst="bentConnector3">
              <a:avLst>
                <a:gd name="adj1" fmla="val 13856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14983E1-54B0-47F8-BFC5-1CEEC97ACB3C}"/>
                </a:ext>
              </a:extLst>
            </p:cNvPr>
            <p:cNvCxnSpPr>
              <a:cxnSpLocks/>
            </p:cNvCxnSpPr>
            <p:nvPr/>
          </p:nvCxnSpPr>
          <p:spPr>
            <a:xfrm rot="16200000" flipH="1">
              <a:off x="4806102" y="202574"/>
              <a:ext cx="502709" cy="6187334"/>
            </a:xfrm>
            <a:prstGeom prst="bentConnector3">
              <a:avLst>
                <a:gd name="adj1" fmla="val 137108"/>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867AF6B-82EC-4D21-A9F6-47516D982A8A}"/>
                    </a:ext>
                  </a:extLst>
                </p:cNvPr>
                <p:cNvSpPr/>
                <p:nvPr/>
              </p:nvSpPr>
              <p:spPr>
                <a:xfrm>
                  <a:off x="2380158" y="1292086"/>
                  <a:ext cx="4393895" cy="369332"/>
                </a:xfrm>
                <a:prstGeom prst="rect">
                  <a:avLst/>
                </a:prstGeom>
              </p:spPr>
              <p:txBody>
                <a:bodyPr wrap="none">
                  <a:spAutoFit/>
                </a:bodyPr>
                <a:lstStyle/>
                <a:p>
                  <a:pPr marL="958406" lvl="3">
                    <a:spcBef>
                      <a:spcPct val="20000"/>
                    </a:spcBef>
                    <a:buClr>
                      <a:prstClr val="black">
                        <a:lumMod val="75000"/>
                        <a:lumOff val="25000"/>
                      </a:prstClr>
                    </a:buClr>
                    <a:buSzPct val="85000"/>
                  </a:pPr>
                  <a:r>
                    <a:rPr lang="en-US" altLang="zh-CN" b="1" dirty="0"/>
                    <a:t>If </a:t>
                  </a:r>
                  <a14:m>
                    <m:oMath xmlns:m="http://schemas.openxmlformats.org/officeDocument/2006/math">
                      <m:d>
                        <m:dPr>
                          <m:begChr m:val="|"/>
                          <m:endChr m:val="|"/>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𝑨</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𝑨</m:t>
                          </m:r>
                        </m:e>
                      </m:d>
                      <m:r>
                        <a:rPr lang="en-US" altLang="zh-CN" b="1" i="1">
                          <a:latin typeface="Cambria Math" panose="02040503050406030204" pitchFamily="18" charset="0"/>
                        </a:rPr>
                        <m:t>+</m:t>
                      </m:r>
                      <m:d>
                        <m:dPr>
                          <m:begChr m:val="|"/>
                          <m:endChr m:val="|"/>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𝑿</m:t>
                          </m:r>
                        </m:e>
                      </m:d>
                      <m:r>
                        <a:rPr lang="en-US" altLang="zh-CN" b="1" i="1">
                          <a:latin typeface="Cambria Math" panose="02040503050406030204" pitchFamily="18" charset="0"/>
                        </a:rPr>
                        <m:t>&lt;</m:t>
                      </m:r>
                      <m:r>
                        <m:rPr>
                          <m:nor/>
                        </m:rPr>
                        <a:rPr lang="el-GR" altLang="zh-CN" b="1" dirty="0">
                          <a:latin typeface="Abadi MT Condensed Extra Bold" charset="0"/>
                        </a:rPr>
                        <m:t>Δ</m:t>
                      </m:r>
                    </m:oMath>
                  </a14:m>
                  <a:r>
                    <a:rPr lang="en-US" altLang="zh-CN" b="1" dirty="0">
                      <a:latin typeface="Abadi MT Condensed Extra Bold" charset="0"/>
                    </a:rPr>
                    <a:t>, repeat</a:t>
                  </a:r>
                </a:p>
              </p:txBody>
            </p:sp>
          </mc:Choice>
          <mc:Fallback xmlns="">
            <p:sp>
              <p:nvSpPr>
                <p:cNvPr id="26" name="Rectangle 25">
                  <a:extLst>
                    <a:ext uri="{FF2B5EF4-FFF2-40B4-BE49-F238E27FC236}">
                      <a16:creationId xmlns:a16="http://schemas.microsoft.com/office/drawing/2014/main" id="{9867AF6B-82EC-4D21-A9F6-47516D982A8A}"/>
                    </a:ext>
                  </a:extLst>
                </p:cNvPr>
                <p:cNvSpPr>
                  <a:spLocks noRot="1" noChangeAspect="1" noMove="1" noResize="1" noEditPoints="1" noAdjustHandles="1" noChangeArrowheads="1" noChangeShapeType="1" noTextEdit="1"/>
                </p:cNvSpPr>
                <p:nvPr/>
              </p:nvSpPr>
              <p:spPr>
                <a:xfrm>
                  <a:off x="2380158" y="1292086"/>
                  <a:ext cx="4393895" cy="369332"/>
                </a:xfrm>
                <a:prstGeom prst="rect">
                  <a:avLst/>
                </a:prstGeom>
                <a:blipFill>
                  <a:blip r:embed="rId6"/>
                  <a:stretch>
                    <a:fillRect t="-9836" r="-555" b="-24590"/>
                  </a:stretch>
                </a:blipFill>
              </p:spPr>
              <p:txBody>
                <a:bodyPr/>
                <a:lstStyle/>
                <a:p>
                  <a:r>
                    <a:rPr lang="zh-CN" altLang="en-US">
                      <a:noFill/>
                    </a:rPr>
                    <a:t> </a:t>
                  </a:r>
                </a:p>
              </p:txBody>
            </p:sp>
          </mc:Fallback>
        </mc:AlternateContent>
      </p:grpSp>
      <p:grpSp>
        <p:nvGrpSpPr>
          <p:cNvPr id="27" name="Group 26">
            <a:extLst>
              <a:ext uri="{FF2B5EF4-FFF2-40B4-BE49-F238E27FC236}">
                <a16:creationId xmlns:a16="http://schemas.microsoft.com/office/drawing/2014/main" id="{BA79ACEE-25BB-4E23-943E-36F092591DBA}"/>
              </a:ext>
            </a:extLst>
          </p:cNvPr>
          <p:cNvGrpSpPr/>
          <p:nvPr/>
        </p:nvGrpSpPr>
        <p:grpSpPr>
          <a:xfrm>
            <a:off x="1861931" y="2700769"/>
            <a:ext cx="8149239" cy="2569692"/>
            <a:chOff x="337930" y="2700769"/>
            <a:chExt cx="8149239" cy="2569692"/>
          </a:xfrm>
        </p:grpSpPr>
        <p:sp>
          <p:nvSpPr>
            <p:cNvPr id="28" name="Rectangle: Rounded Corners 27">
              <a:extLst>
                <a:ext uri="{FF2B5EF4-FFF2-40B4-BE49-F238E27FC236}">
                  <a16:creationId xmlns:a16="http://schemas.microsoft.com/office/drawing/2014/main" id="{DE53E667-DE62-4557-A812-F3E942B48427}"/>
                </a:ext>
              </a:extLst>
            </p:cNvPr>
            <p:cNvSpPr/>
            <p:nvPr/>
          </p:nvSpPr>
          <p:spPr>
            <a:xfrm>
              <a:off x="3184180" y="4344711"/>
              <a:ext cx="2495802" cy="860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Target GCN Models</a:t>
              </a:r>
              <a:endParaRPr lang="zh-CN" altLang="en-US" b="1" dirty="0"/>
            </a:p>
          </p:txBody>
        </p:sp>
        <p:cxnSp>
          <p:nvCxnSpPr>
            <p:cNvPr id="29" name="Connector: Elbow 28" descr="asdf ">
              <a:extLst>
                <a:ext uri="{FF2B5EF4-FFF2-40B4-BE49-F238E27FC236}">
                  <a16:creationId xmlns:a16="http://schemas.microsoft.com/office/drawing/2014/main" id="{E8B2F39C-61A9-4390-86B8-6FD818E3AFCF}"/>
                </a:ext>
              </a:extLst>
            </p:cNvPr>
            <p:cNvCxnSpPr>
              <a:cxnSpLocks/>
              <a:stCxn id="22" idx="1"/>
              <a:endCxn id="28" idx="1"/>
            </p:cNvCxnSpPr>
            <p:nvPr/>
          </p:nvCxnSpPr>
          <p:spPr>
            <a:xfrm rot="10800000" flipH="1" flipV="1">
              <a:off x="337930" y="2700769"/>
              <a:ext cx="2846252" cy="2074058"/>
            </a:xfrm>
            <a:prstGeom prst="bentConnector3">
              <a:avLst>
                <a:gd name="adj1" fmla="val -6426"/>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3E4DDAB-F1C8-4AB1-8D9A-F2E311B47C18}"/>
                </a:ext>
              </a:extLst>
            </p:cNvPr>
            <p:cNvSpPr txBox="1"/>
            <p:nvPr/>
          </p:nvSpPr>
          <p:spPr>
            <a:xfrm>
              <a:off x="990831" y="4473437"/>
              <a:ext cx="1797447" cy="369332"/>
            </a:xfrm>
            <a:prstGeom prst="rect">
              <a:avLst/>
            </a:prstGeom>
            <a:noFill/>
          </p:spPr>
          <p:txBody>
            <a:bodyPr wrap="square" rtlCol="0">
              <a:spAutoFit/>
            </a:bodyPr>
            <a:lstStyle/>
            <a:p>
              <a:r>
                <a:rPr lang="en-US" altLang="zh-CN" b="1" dirty="0"/>
                <a:t>Attack</a:t>
              </a:r>
              <a:endParaRPr lang="zh-CN" altLang="en-US" b="1" dirty="0"/>
            </a:p>
          </p:txBody>
        </p:sp>
        <p:sp>
          <p:nvSpPr>
            <p:cNvPr id="31" name="Arrow: Right 30">
              <a:extLst>
                <a:ext uri="{FF2B5EF4-FFF2-40B4-BE49-F238E27FC236}">
                  <a16:creationId xmlns:a16="http://schemas.microsoft.com/office/drawing/2014/main" id="{8E2EB384-9C4A-4DDE-97F6-1094B3AA55FB}"/>
                </a:ext>
              </a:extLst>
            </p:cNvPr>
            <p:cNvSpPr/>
            <p:nvPr/>
          </p:nvSpPr>
          <p:spPr>
            <a:xfrm>
              <a:off x="5868011" y="4715257"/>
              <a:ext cx="609649" cy="119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DB1E6C2F-D655-4B35-BAFB-1A2704412491}"/>
                </a:ext>
              </a:extLst>
            </p:cNvPr>
            <p:cNvSpPr txBox="1"/>
            <p:nvPr/>
          </p:nvSpPr>
          <p:spPr>
            <a:xfrm>
              <a:off x="6689722" y="4624130"/>
              <a:ext cx="1797447" cy="646331"/>
            </a:xfrm>
            <a:prstGeom prst="rect">
              <a:avLst/>
            </a:prstGeom>
            <a:noFill/>
          </p:spPr>
          <p:txBody>
            <a:bodyPr wrap="square" rtlCol="0">
              <a:spAutoFit/>
            </a:bodyPr>
            <a:lstStyle/>
            <a:p>
              <a:r>
                <a:rPr lang="en-US" altLang="zh-CN" b="1" dirty="0"/>
                <a:t>Wrong Prediction</a:t>
              </a:r>
              <a:endParaRPr lang="zh-CN" altLang="en-US" b="1" dirty="0"/>
            </a:p>
          </p:txBody>
        </p:sp>
      </p:grpSp>
    </p:spTree>
    <p:extLst>
      <p:ext uri="{BB962C8B-B14F-4D97-AF65-F5344CB8AC3E}">
        <p14:creationId xmlns:p14="http://schemas.microsoft.com/office/powerpoint/2010/main" val="349922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156</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466164" y="1690688"/>
          <a:ext cx="11080377" cy="2407920"/>
        </p:xfrm>
        <a:graphic>
          <a:graphicData uri="http://schemas.openxmlformats.org/drawingml/2006/table">
            <a:tbl>
              <a:tblPr firstRow="1" bandRow="1">
                <a:tableStyleId>{5940675A-B579-460E-94D1-54222C63F5DA}</a:tableStyleId>
              </a:tblPr>
              <a:tblGrid>
                <a:gridCol w="1221569">
                  <a:extLst>
                    <a:ext uri="{9D8B030D-6E8A-4147-A177-3AD203B41FA5}">
                      <a16:colId xmlns:a16="http://schemas.microsoft.com/office/drawing/2014/main" val="2064168298"/>
                    </a:ext>
                  </a:extLst>
                </a:gridCol>
                <a:gridCol w="1232351">
                  <a:extLst>
                    <a:ext uri="{9D8B030D-6E8A-4147-A177-3AD203B41FA5}">
                      <a16:colId xmlns:a16="http://schemas.microsoft.com/office/drawing/2014/main" val="1406367156"/>
                    </a:ext>
                  </a:extLst>
                </a:gridCol>
                <a:gridCol w="1232351">
                  <a:extLst>
                    <a:ext uri="{9D8B030D-6E8A-4147-A177-3AD203B41FA5}">
                      <a16:colId xmlns:a16="http://schemas.microsoft.com/office/drawing/2014/main" val="3678728241"/>
                    </a:ext>
                  </a:extLst>
                </a:gridCol>
                <a:gridCol w="1232351">
                  <a:extLst>
                    <a:ext uri="{9D8B030D-6E8A-4147-A177-3AD203B41FA5}">
                      <a16:colId xmlns:a16="http://schemas.microsoft.com/office/drawing/2014/main" val="178357901"/>
                    </a:ext>
                  </a:extLst>
                </a:gridCol>
                <a:gridCol w="1374602">
                  <a:extLst>
                    <a:ext uri="{9D8B030D-6E8A-4147-A177-3AD203B41FA5}">
                      <a16:colId xmlns:a16="http://schemas.microsoft.com/office/drawing/2014/main" val="1571798847"/>
                    </a:ext>
                  </a:extLst>
                </a:gridCol>
                <a:gridCol w="1090100">
                  <a:extLst>
                    <a:ext uri="{9D8B030D-6E8A-4147-A177-3AD203B41FA5}">
                      <a16:colId xmlns:a16="http://schemas.microsoft.com/office/drawing/2014/main" val="2403437204"/>
                    </a:ext>
                  </a:extLst>
                </a:gridCol>
                <a:gridCol w="1232351">
                  <a:extLst>
                    <a:ext uri="{9D8B030D-6E8A-4147-A177-3AD203B41FA5}">
                      <a16:colId xmlns:a16="http://schemas.microsoft.com/office/drawing/2014/main" val="3956016409"/>
                    </a:ext>
                  </a:extLst>
                </a:gridCol>
                <a:gridCol w="1232351">
                  <a:extLst>
                    <a:ext uri="{9D8B030D-6E8A-4147-A177-3AD203B41FA5}">
                      <a16:colId xmlns:a16="http://schemas.microsoft.com/office/drawing/2014/main" val="3255523383"/>
                    </a:ext>
                  </a:extLst>
                </a:gridCol>
                <a:gridCol w="1232351">
                  <a:extLst>
                    <a:ext uri="{9D8B030D-6E8A-4147-A177-3AD203B41FA5}">
                      <a16:colId xmlns:a16="http://schemas.microsoft.com/office/drawing/2014/main" val="2147104688"/>
                    </a:ext>
                  </a:extLst>
                </a:gridCol>
              </a:tblGrid>
              <a:tr h="909077">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568418">
                <a:tc>
                  <a:txBody>
                    <a:bodyPr/>
                    <a:lstStyle/>
                    <a:p>
                      <a:pPr algn="ctr"/>
                      <a:r>
                        <a:rPr lang="en-US" altLang="zh-CN" dirty="0">
                          <a:solidFill>
                            <a:schemeClr val="tx1"/>
                          </a:solidFill>
                          <a:latin typeface="+mn-lt"/>
                        </a:rPr>
                        <a:t>Grad-Argmax</a:t>
                      </a:r>
                      <a:endParaRPr lang="zh-CN" altLang="en-US" dirty="0">
                        <a:solidFill>
                          <a:schemeClr val="tx1"/>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chemeClr val="tx1"/>
                          </a:solidFill>
                          <a:latin typeface="+mn-lt"/>
                        </a:rPr>
                        <a:t>Nettack</a:t>
                      </a:r>
                      <a:endParaRPr lang="en-US" altLang="zh-CN" dirty="0">
                        <a:solidFill>
                          <a:schemeClr val="tx1"/>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r h="307446">
                <a:tc>
                  <a:txBody>
                    <a:bodyPr/>
                    <a:lstStyle/>
                    <a:p>
                      <a:pPr algn="ctr"/>
                      <a:r>
                        <a:rPr lang="en-US" altLang="zh-CN" dirty="0">
                          <a:solidFill>
                            <a:srgbClr val="FF0000"/>
                          </a:solidFill>
                          <a:latin typeface="+mn-lt"/>
                        </a:rPr>
                        <a:t>GF-Attack</a:t>
                      </a:r>
                      <a:endParaRPr lang="zh-CN" altLang="en-US"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739319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ED8E-9C01-4629-91C9-AE42A727E407}"/>
              </a:ext>
            </a:extLst>
          </p:cNvPr>
          <p:cNvSpPr>
            <a:spLocks noGrp="1"/>
          </p:cNvSpPr>
          <p:nvPr>
            <p:ph type="title"/>
          </p:nvPr>
        </p:nvSpPr>
        <p:spPr>
          <a:xfrm>
            <a:off x="479612" y="189054"/>
            <a:ext cx="10515600" cy="1325563"/>
          </a:xfrm>
        </p:spPr>
        <p:txBody>
          <a:bodyPr/>
          <a:lstStyle/>
          <a:p>
            <a:r>
              <a:rPr lang="en-US" altLang="zh-CN" dirty="0"/>
              <a:t>GF-Attack </a:t>
            </a:r>
            <a:endParaRPr lang="zh-CN" altLang="en-US" baseline="30000" dirty="0"/>
          </a:p>
        </p:txBody>
      </p:sp>
      <p:sp>
        <p:nvSpPr>
          <p:cNvPr id="3" name="Content Placeholder 2">
            <a:extLst>
              <a:ext uri="{FF2B5EF4-FFF2-40B4-BE49-F238E27FC236}">
                <a16:creationId xmlns:a16="http://schemas.microsoft.com/office/drawing/2014/main" id="{8174DE49-EF6B-4A0F-A9F4-0AC18F8DE238}"/>
              </a:ext>
            </a:extLst>
          </p:cNvPr>
          <p:cNvSpPr>
            <a:spLocks noGrp="1"/>
          </p:cNvSpPr>
          <p:nvPr>
            <p:ph sz="half" idx="1"/>
          </p:nvPr>
        </p:nvSpPr>
        <p:spPr>
          <a:xfrm>
            <a:off x="479612" y="1514617"/>
            <a:ext cx="11384107" cy="4351338"/>
          </a:xfrm>
        </p:spPr>
        <p:txBody>
          <a:bodyPr/>
          <a:lstStyle/>
          <a:p>
            <a:r>
              <a:rPr lang="en-US" altLang="zh-CN" dirty="0"/>
              <a:t>Motivation:</a:t>
            </a:r>
          </a:p>
          <a:p>
            <a:pPr lvl="1"/>
            <a:r>
              <a:rPr lang="en-US" altLang="zh-CN" dirty="0"/>
              <a:t>The output embeddings of graph embedding models are demonstrated to have </a:t>
            </a:r>
            <a:r>
              <a:rPr lang="en-US" altLang="zh-CN" b="1" dirty="0"/>
              <a:t>very low-rank </a:t>
            </a:r>
            <a:r>
              <a:rPr lang="en-US" altLang="zh-CN" dirty="0"/>
              <a:t>property. </a:t>
            </a:r>
          </a:p>
          <a:p>
            <a:pPr lvl="1"/>
            <a:r>
              <a:rPr lang="en-US" altLang="zh-CN" dirty="0"/>
              <a:t>Goal: to damage the quality of output embedding </a:t>
            </a:r>
            <a:r>
              <a:rPr lang="en-US" altLang="zh-CN" b="1" dirty="0"/>
              <a:t>Z</a:t>
            </a:r>
            <a:r>
              <a:rPr lang="en-US" altLang="zh-CN" dirty="0"/>
              <a:t> </a:t>
            </a:r>
          </a:p>
          <a:p>
            <a:pPr lvl="1"/>
            <a:endParaRPr lang="en-US" altLang="zh-CN" dirty="0"/>
          </a:p>
          <a:p>
            <a:pPr marL="228600" lvl="1">
              <a:spcBef>
                <a:spcPts val="1000"/>
              </a:spcBef>
            </a:pPr>
            <a:r>
              <a:rPr lang="en-US" altLang="zh-CN" sz="2800" dirty="0"/>
              <a:t>Formulation:</a:t>
            </a:r>
          </a:p>
          <a:p>
            <a:pPr marL="685800" lvl="2">
              <a:spcBef>
                <a:spcPts val="1000"/>
              </a:spcBef>
            </a:pPr>
            <a:r>
              <a:rPr lang="en-US" altLang="zh-CN" dirty="0"/>
              <a:t>A graph embedding model can be treated as producing the new graph signals according to graph filter </a:t>
            </a:r>
            <a:r>
              <a:rPr lang="en-US" altLang="zh-CN" dirty="0" err="1"/>
              <a:t>ℋ</a:t>
            </a:r>
            <a:r>
              <a:rPr lang="en-US" altLang="zh-CN" dirty="0"/>
              <a:t> together with feature transformation: </a:t>
            </a:r>
          </a:p>
          <a:p>
            <a:pPr marL="685800" lvl="2">
              <a:spcBef>
                <a:spcPts val="1000"/>
              </a:spcBef>
            </a:pPr>
            <a:endParaRPr lang="en-US" altLang="zh-CN" dirty="0"/>
          </a:p>
        </p:txBody>
      </p:sp>
      <p:sp>
        <p:nvSpPr>
          <p:cNvPr id="5" name="Slide Number Placeholder 4">
            <a:extLst>
              <a:ext uri="{FF2B5EF4-FFF2-40B4-BE49-F238E27FC236}">
                <a16:creationId xmlns:a16="http://schemas.microsoft.com/office/drawing/2014/main" id="{C2C80B2F-76D9-4059-B41B-D3ECD28B88C9}"/>
              </a:ext>
            </a:extLst>
          </p:cNvPr>
          <p:cNvSpPr>
            <a:spLocks noGrp="1"/>
          </p:cNvSpPr>
          <p:nvPr>
            <p:ph type="sldNum" sz="quarter" idx="12"/>
          </p:nvPr>
        </p:nvSpPr>
        <p:spPr/>
        <p:txBody>
          <a:bodyPr/>
          <a:lstStyle/>
          <a:p>
            <a:fld id="{4C15419E-54D6-8648-ABFB-BEF58E3E877E}" type="slidenum">
              <a:rPr lang="en-US" smtClean="0"/>
              <a:t>157</a:t>
            </a:fld>
            <a:endParaRPr lang="en-US"/>
          </a:p>
        </p:txBody>
      </p:sp>
      <p:sp>
        <p:nvSpPr>
          <p:cNvPr id="16" name="TextBox 15">
            <a:extLst>
              <a:ext uri="{FF2B5EF4-FFF2-40B4-BE49-F238E27FC236}">
                <a16:creationId xmlns:a16="http://schemas.microsoft.com/office/drawing/2014/main" id="{28543FCF-D234-4083-8FF9-7107C7BD527A}"/>
              </a:ext>
            </a:extLst>
          </p:cNvPr>
          <p:cNvSpPr txBox="1"/>
          <p:nvPr/>
        </p:nvSpPr>
        <p:spPr>
          <a:xfrm>
            <a:off x="741829" y="6470841"/>
            <a:ext cx="10708341" cy="338554"/>
          </a:xfrm>
          <a:prstGeom prst="rect">
            <a:avLst/>
          </a:prstGeom>
          <a:noFill/>
        </p:spPr>
        <p:txBody>
          <a:bodyPr wrap="square" rtlCol="0">
            <a:spAutoFit/>
          </a:bodyPr>
          <a:lstStyle/>
          <a:p>
            <a:r>
              <a:rPr lang="en-US" altLang="zh-CN" sz="2400" b="1" baseline="30000" dirty="0"/>
              <a:t> A Restricted Black-box Adversarial Framework Towards Attacking Graph Embedding Models. </a:t>
            </a:r>
            <a:r>
              <a:rPr lang="en-US" altLang="zh-CN" sz="2400" baseline="30000" dirty="0"/>
              <a:t>AAAI 2020.</a:t>
            </a:r>
          </a:p>
        </p:txBody>
      </p:sp>
      <p:pic>
        <p:nvPicPr>
          <p:cNvPr id="60" name="Picture 5">
            <a:extLst>
              <a:ext uri="{FF2B5EF4-FFF2-40B4-BE49-F238E27FC236}">
                <a16:creationId xmlns:a16="http://schemas.microsoft.com/office/drawing/2014/main" id="{A2BD181D-ED8E-FC4B-ABBA-A6A03BEF6955}"/>
              </a:ext>
            </a:extLst>
          </p:cNvPr>
          <p:cNvPicPr>
            <a:picLocks noChangeAspect="1"/>
          </p:cNvPicPr>
          <p:nvPr/>
        </p:nvPicPr>
        <p:blipFill>
          <a:blip r:embed="rId3"/>
          <a:stretch>
            <a:fillRect/>
          </a:stretch>
        </p:blipFill>
        <p:spPr>
          <a:xfrm>
            <a:off x="4107138" y="5015603"/>
            <a:ext cx="3260548" cy="346182"/>
          </a:xfrm>
          <a:prstGeom prst="rect">
            <a:avLst/>
          </a:prstGeom>
        </p:spPr>
      </p:pic>
    </p:spTree>
    <p:extLst>
      <p:ext uri="{BB962C8B-B14F-4D97-AF65-F5344CB8AC3E}">
        <p14:creationId xmlns:p14="http://schemas.microsoft.com/office/powerpoint/2010/main" val="17323176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ED8E-9C01-4629-91C9-AE42A727E407}"/>
              </a:ext>
            </a:extLst>
          </p:cNvPr>
          <p:cNvSpPr>
            <a:spLocks noGrp="1"/>
          </p:cNvSpPr>
          <p:nvPr>
            <p:ph type="title"/>
          </p:nvPr>
        </p:nvSpPr>
        <p:spPr>
          <a:xfrm>
            <a:off x="479612" y="-125540"/>
            <a:ext cx="10515600" cy="1325563"/>
          </a:xfrm>
        </p:spPr>
        <p:txBody>
          <a:bodyPr/>
          <a:lstStyle/>
          <a:p>
            <a:r>
              <a:rPr lang="en-US" altLang="zh-CN" dirty="0"/>
              <a:t>GF-Attack </a:t>
            </a:r>
            <a:endParaRPr lang="zh-CN" altLang="en-US" baseline="30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74DE49-EF6B-4A0F-A9F4-0AC18F8DE238}"/>
                  </a:ext>
                </a:extLst>
              </p:cNvPr>
              <p:cNvSpPr>
                <a:spLocks noGrp="1"/>
              </p:cNvSpPr>
              <p:nvPr>
                <p:ph sz="half" idx="1"/>
              </p:nvPr>
            </p:nvSpPr>
            <p:spPr>
              <a:xfrm>
                <a:off x="376011" y="957732"/>
                <a:ext cx="11384107" cy="4664684"/>
              </a:xfrm>
            </p:spPr>
            <p:txBody>
              <a:bodyPr/>
              <a:lstStyle/>
              <a:p>
                <a:pPr lvl="1"/>
                <a:r>
                  <a:rPr lang="en-US" altLang="zh-CN" dirty="0">
                    <a:solidFill>
                      <a:srgbClr val="000000"/>
                    </a:solidFill>
                    <a:latin typeface="Calibri" panose="020F0502020204030204" pitchFamily="34" charset="0"/>
                    <a:ea typeface="宋体" charset="-122"/>
                    <a:cs typeface="Arial" charset="0"/>
                  </a:rPr>
                  <a:t>Measuring the quality of output embedding </a:t>
                </a:r>
                <a14:m>
                  <m:oMath xmlns:m="http://schemas.openxmlformats.org/officeDocument/2006/math">
                    <m:r>
                      <a:rPr lang="en-US" altLang="zh-CN" i="1">
                        <a:solidFill>
                          <a:srgbClr val="000000"/>
                        </a:solidFill>
                        <a:latin typeface="Cambria Math" panose="02040503050406030204" pitchFamily="18" charset="0"/>
                        <a:ea typeface="宋体" charset="-122"/>
                        <a:cs typeface="Arial" charset="0"/>
                      </a:rPr>
                      <m:t>𝑍</m:t>
                    </m:r>
                  </m:oMath>
                </a14:m>
                <a:r>
                  <a:rPr lang="zh-CN" altLang="en-US" dirty="0">
                    <a:solidFill>
                      <a:srgbClr val="000000"/>
                    </a:solidFill>
                    <a:latin typeface="Calibri" panose="020F0502020204030204" pitchFamily="34" charset="0"/>
                    <a:ea typeface="宋体" charset="-122"/>
                    <a:cs typeface="Arial" charset="0"/>
                  </a:rPr>
                  <a:t> </a:t>
                </a:r>
                <a:r>
                  <a:rPr lang="en-US" altLang="zh-CN" dirty="0">
                    <a:solidFill>
                      <a:srgbClr val="000000"/>
                    </a:solidFill>
                    <a:latin typeface="Calibri" panose="020F0502020204030204" pitchFamily="34" charset="0"/>
                    <a:ea typeface="宋体" charset="-122"/>
                    <a:cs typeface="Arial" charset="0"/>
                  </a:rPr>
                  <a:t>as</a:t>
                </a:r>
                <a:r>
                  <a:rPr lang="zh-CN" altLang="en-US" dirty="0">
                    <a:solidFill>
                      <a:srgbClr val="000000"/>
                    </a:solidFill>
                    <a:latin typeface="Calibri" panose="020F0502020204030204" pitchFamily="34" charset="0"/>
                    <a:ea typeface="宋体" charset="-122"/>
                    <a:cs typeface="Arial" charset="0"/>
                  </a:rPr>
                  <a:t> </a:t>
                </a:r>
                <a:r>
                  <a:rPr lang="en-US" altLang="zh-CN" dirty="0">
                    <a:solidFill>
                      <a:srgbClr val="000000"/>
                    </a:solidFill>
                    <a:latin typeface="Calibri" panose="020F0502020204030204" pitchFamily="34" charset="0"/>
                    <a:ea typeface="宋体" charset="-122"/>
                    <a:cs typeface="Arial" charset="0"/>
                  </a:rPr>
                  <a:t>the</a:t>
                </a:r>
                <a:r>
                  <a:rPr lang="zh-CN" altLang="en-US" dirty="0">
                    <a:solidFill>
                      <a:srgbClr val="000000"/>
                    </a:solidFill>
                    <a:latin typeface="Calibri" panose="020F0502020204030204" pitchFamily="34" charset="0"/>
                    <a:ea typeface="宋体" charset="-122"/>
                    <a:cs typeface="Arial" charset="0"/>
                  </a:rPr>
                  <a:t> </a:t>
                </a:r>
                <a14:m>
                  <m:oMath xmlns:m="http://schemas.openxmlformats.org/officeDocument/2006/math">
                    <m:r>
                      <a:rPr lang="en-US" altLang="zh-CN" i="1">
                        <a:solidFill>
                          <a:srgbClr val="000000"/>
                        </a:solidFill>
                        <a:latin typeface="Cambria Math" panose="02040503050406030204" pitchFamily="18" charset="0"/>
                        <a:ea typeface="宋体" charset="-122"/>
                        <a:cs typeface="Arial" charset="0"/>
                      </a:rPr>
                      <m:t>𝑇</m:t>
                    </m:r>
                  </m:oMath>
                </a14:m>
                <a:r>
                  <a:rPr lang="en-US" altLang="zh-CN" dirty="0">
                    <a:solidFill>
                      <a:srgbClr val="000000"/>
                    </a:solidFill>
                    <a:latin typeface="Calibri" panose="020F0502020204030204" pitchFamily="34" charset="0"/>
                    <a:ea typeface="宋体" charset="-122"/>
                    <a:cs typeface="Arial" charset="0"/>
                  </a:rPr>
                  <a:t>-rank approximation problem:</a:t>
                </a:r>
              </a:p>
              <a:p>
                <a:pPr lvl="1"/>
                <a:endParaRPr lang="en-US" altLang="zh-CN" dirty="0">
                  <a:solidFill>
                    <a:srgbClr val="000000"/>
                  </a:solidFill>
                  <a:latin typeface="Calibri" panose="020F0502020204030204" pitchFamily="34" charset="0"/>
                  <a:ea typeface="宋体" charset="-122"/>
                  <a:cs typeface="Arial" charset="0"/>
                </a:endParaRPr>
              </a:p>
              <a:p>
                <a:pPr lvl="1"/>
                <a:endParaRPr lang="en-US" altLang="zh-CN" dirty="0">
                  <a:solidFill>
                    <a:srgbClr val="000000"/>
                  </a:solidFill>
                  <a:latin typeface="Calibri" panose="020F0502020204030204" pitchFamily="34" charset="0"/>
                  <a:ea typeface="宋体" charset="-122"/>
                  <a:cs typeface="Arial" charset="0"/>
                </a:endParaRPr>
              </a:p>
              <a:p>
                <a:pPr lvl="1"/>
                <a:r>
                  <a:rPr lang="x-none" altLang="zh-CN" dirty="0">
                    <a:solidFill>
                      <a:srgbClr val="000000"/>
                    </a:solidFill>
                    <a:latin typeface="Calibri" panose="020F0502020204030204" pitchFamily="34" charset="0"/>
                    <a:ea typeface="宋体" charset="-122"/>
                    <a:cs typeface="Arial" charset="0"/>
                  </a:rPr>
                  <a:t>By solving this problem</a:t>
                </a:r>
                <a:r>
                  <a:rPr lang="en-US" altLang="zh-CN" dirty="0">
                    <a:solidFill>
                      <a:srgbClr val="000000"/>
                    </a:solidFill>
                    <a:latin typeface="Calibri" panose="020F0502020204030204" pitchFamily="34" charset="0"/>
                    <a:ea typeface="宋体" charset="-122"/>
                    <a:cs typeface="Arial" charset="0"/>
                  </a:rPr>
                  <a:t>,</a:t>
                </a:r>
                <a:r>
                  <a:rPr lang="zh-CN" altLang="en-US" dirty="0">
                    <a:solidFill>
                      <a:srgbClr val="000000"/>
                    </a:solidFill>
                    <a:latin typeface="Calibri" panose="020F0502020204030204" pitchFamily="34" charset="0"/>
                    <a:ea typeface="宋体" charset="-122"/>
                    <a:cs typeface="Arial" charset="0"/>
                  </a:rPr>
                  <a:t> </a:t>
                </a:r>
                <a:r>
                  <a:rPr lang="en-US" altLang="zh-CN" dirty="0">
                    <a:solidFill>
                      <a:srgbClr val="000000"/>
                    </a:solidFill>
                    <a:latin typeface="Calibri" panose="020F0502020204030204" pitchFamily="34" charset="0"/>
                    <a:ea typeface="宋体" charset="-122"/>
                    <a:cs typeface="Arial" charset="0"/>
                  </a:rPr>
                  <a:t>this is equivalent to optimize:</a:t>
                </a:r>
              </a:p>
              <a:p>
                <a:pPr marL="685800" lvl="2">
                  <a:spcBef>
                    <a:spcPts val="1000"/>
                  </a:spcBef>
                </a:pPr>
                <a:endParaRPr lang="en-US" altLang="zh-CN" dirty="0"/>
              </a:p>
            </p:txBody>
          </p:sp>
        </mc:Choice>
        <mc:Fallback xmlns="">
          <p:sp>
            <p:nvSpPr>
              <p:cNvPr id="3" name="Content Placeholder 2">
                <a:extLst>
                  <a:ext uri="{FF2B5EF4-FFF2-40B4-BE49-F238E27FC236}">
                    <a16:creationId xmlns="" xmlns:a16="http://schemas.microsoft.com/office/drawing/2014/main" id="{8174DE49-EF6B-4A0F-A9F4-0AC18F8DE238}"/>
                  </a:ext>
                </a:extLst>
              </p:cNvPr>
              <p:cNvSpPr>
                <a:spLocks noGrp="1" noRot="1" noChangeAspect="1" noMove="1" noResize="1" noEditPoints="1" noAdjustHandles="1" noChangeArrowheads="1" noChangeShapeType="1" noTextEdit="1"/>
              </p:cNvSpPr>
              <p:nvPr>
                <p:ph sz="half" idx="1"/>
              </p:nvPr>
            </p:nvSpPr>
            <p:spPr>
              <a:xfrm>
                <a:off x="376011" y="957732"/>
                <a:ext cx="11384107" cy="4664684"/>
              </a:xfrm>
              <a:blipFill rotWithShape="0">
                <a:blip r:embed="rId3"/>
                <a:stretch>
                  <a:fillRect t="-1830" r="-214"/>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C2C80B2F-76D9-4059-B41B-D3ECD28B88C9}"/>
              </a:ext>
            </a:extLst>
          </p:cNvPr>
          <p:cNvSpPr>
            <a:spLocks noGrp="1"/>
          </p:cNvSpPr>
          <p:nvPr>
            <p:ph type="sldNum" sz="quarter" idx="12"/>
          </p:nvPr>
        </p:nvSpPr>
        <p:spPr/>
        <p:txBody>
          <a:bodyPr/>
          <a:lstStyle/>
          <a:p>
            <a:fld id="{4C15419E-54D6-8648-ABFB-BEF58E3E877E}" type="slidenum">
              <a:rPr lang="en-US" smtClean="0"/>
              <a:t>158</a:t>
            </a:fld>
            <a:endParaRPr lang="en-US"/>
          </a:p>
        </p:txBody>
      </p:sp>
      <p:pic>
        <p:nvPicPr>
          <p:cNvPr id="7" name="Picture 10">
            <a:extLst>
              <a:ext uri="{FF2B5EF4-FFF2-40B4-BE49-F238E27FC236}">
                <a16:creationId xmlns:a16="http://schemas.microsoft.com/office/drawing/2014/main" id="{A2AC090D-F686-C649-9FCA-0BC585E9B132}"/>
              </a:ext>
            </a:extLst>
          </p:cNvPr>
          <p:cNvPicPr>
            <a:picLocks noChangeAspect="1"/>
          </p:cNvPicPr>
          <p:nvPr/>
        </p:nvPicPr>
        <p:blipFill>
          <a:blip r:embed="rId4"/>
          <a:stretch>
            <a:fillRect/>
          </a:stretch>
        </p:blipFill>
        <p:spPr>
          <a:xfrm>
            <a:off x="1495224" y="3794692"/>
            <a:ext cx="9145680" cy="3030522"/>
          </a:xfrm>
          <a:prstGeom prst="rect">
            <a:avLst/>
          </a:prstGeom>
        </p:spPr>
      </p:pic>
      <p:pic>
        <p:nvPicPr>
          <p:cNvPr id="8" name="Picture 6">
            <a:extLst>
              <a:ext uri="{FF2B5EF4-FFF2-40B4-BE49-F238E27FC236}">
                <a16:creationId xmlns:a16="http://schemas.microsoft.com/office/drawing/2014/main" id="{AA192391-9925-954F-81C2-756050518EC1}"/>
              </a:ext>
            </a:extLst>
          </p:cNvPr>
          <p:cNvPicPr>
            <a:picLocks noChangeAspect="1"/>
          </p:cNvPicPr>
          <p:nvPr/>
        </p:nvPicPr>
        <p:blipFill>
          <a:blip r:embed="rId5"/>
          <a:stretch>
            <a:fillRect/>
          </a:stretch>
        </p:blipFill>
        <p:spPr>
          <a:xfrm>
            <a:off x="3420649" y="1525004"/>
            <a:ext cx="4633526" cy="348137"/>
          </a:xfrm>
          <a:prstGeom prst="rect">
            <a:avLst/>
          </a:prstGeom>
        </p:spPr>
      </p:pic>
      <p:pic>
        <p:nvPicPr>
          <p:cNvPr id="9" name="Picture 7">
            <a:extLst>
              <a:ext uri="{FF2B5EF4-FFF2-40B4-BE49-F238E27FC236}">
                <a16:creationId xmlns:a16="http://schemas.microsoft.com/office/drawing/2014/main" id="{3A5D1E33-B727-784C-A13A-ADACF9429ADF}"/>
              </a:ext>
            </a:extLst>
          </p:cNvPr>
          <p:cNvPicPr>
            <a:picLocks noChangeAspect="1"/>
          </p:cNvPicPr>
          <p:nvPr/>
        </p:nvPicPr>
        <p:blipFill>
          <a:blip r:embed="rId6"/>
          <a:stretch>
            <a:fillRect/>
          </a:stretch>
        </p:blipFill>
        <p:spPr>
          <a:xfrm>
            <a:off x="3587461" y="2501489"/>
            <a:ext cx="4299902" cy="1293203"/>
          </a:xfrm>
          <a:prstGeom prst="rect">
            <a:avLst/>
          </a:prstGeom>
        </p:spPr>
      </p:pic>
      <mc:AlternateContent xmlns:mc="http://schemas.openxmlformats.org/markup-compatibility/2006" xmlns:a14="http://schemas.microsoft.com/office/drawing/2010/main">
        <mc:Choice Requires="a14">
          <p:sp>
            <p:nvSpPr>
              <p:cNvPr id="10" name="文本框 143">
                <a:extLst>
                  <a:ext uri="{FF2B5EF4-FFF2-40B4-BE49-F238E27FC236}">
                    <a16:creationId xmlns:a16="http://schemas.microsoft.com/office/drawing/2014/main" id="{3924C695-612A-704C-91E2-B73C6B5EB216}"/>
                  </a:ext>
                </a:extLst>
              </p:cNvPr>
              <p:cNvSpPr txBox="1"/>
              <p:nvPr/>
            </p:nvSpPr>
            <p:spPr>
              <a:xfrm>
                <a:off x="8610600" y="2840313"/>
                <a:ext cx="3523989" cy="307777"/>
              </a:xfrm>
              <a:prstGeom prst="rect">
                <a:avLst/>
              </a:prstGeom>
              <a:solidFill>
                <a:schemeClr val="accent3">
                  <a:lumMod val="20000"/>
                  <a:lumOff val="80000"/>
                </a:schemeClr>
              </a:solidFill>
            </p:spPr>
            <p:txBody>
              <a:bodyPr wrap="square" rtlCol="0">
                <a:spAutoFit/>
              </a:bodyPr>
              <a:lstStyle/>
              <a:p>
                <a14:m>
                  <m:oMath xmlns:m="http://schemas.openxmlformats.org/officeDocument/2006/math">
                    <m:sSub>
                      <m:sSubPr>
                        <m:ctrlPr>
                          <a:rPr lang="en-US" altLang="zh-CN" sz="1400" i="1">
                            <a:solidFill>
                              <a:srgbClr val="000000"/>
                            </a:solidFill>
                            <a:latin typeface="Cambria Math" panose="02040503050406030204" pitchFamily="18" charset="0"/>
                            <a:ea typeface="宋体" charset="-122"/>
                            <a:cs typeface="Arial" charset="0"/>
                          </a:rPr>
                        </m:ctrlPr>
                      </m:sSubPr>
                      <m:e>
                        <m:r>
                          <a:rPr lang="en-US" altLang="zh-CN" sz="1400" i="1">
                            <a:solidFill>
                              <a:srgbClr val="000000"/>
                            </a:solidFill>
                            <a:latin typeface="Cambria Math" panose="02040503050406030204" pitchFamily="18" charset="0"/>
                            <a:ea typeface="Cambria Math" panose="02040503050406030204" pitchFamily="18" charset="0"/>
                            <a:cs typeface="Arial" charset="0"/>
                          </a:rPr>
                          <m:t>𝜆</m:t>
                        </m:r>
                      </m:e>
                      <m:sub>
                        <m:r>
                          <a:rPr lang="en-US" altLang="zh-CN" sz="1400" i="1">
                            <a:solidFill>
                              <a:srgbClr val="000000"/>
                            </a:solidFill>
                            <a:latin typeface="Cambria Math" panose="02040503050406030204" pitchFamily="18" charset="0"/>
                            <a:ea typeface="宋体" charset="-122"/>
                            <a:cs typeface="Arial" charset="0"/>
                          </a:rPr>
                          <m:t>𝑖</m:t>
                        </m:r>
                      </m:sub>
                    </m:sSub>
                  </m:oMath>
                </a14:m>
                <a:r>
                  <a:rPr lang="zh-CN" altLang="en-US" sz="1400" dirty="0">
                    <a:solidFill>
                      <a:srgbClr val="000000"/>
                    </a:solidFill>
                    <a:latin typeface="Calibri" panose="020F0502020204030204" pitchFamily="34" charset="0"/>
                    <a:ea typeface="宋体" charset="-122"/>
                    <a:cs typeface="Arial" charset="0"/>
                  </a:rPr>
                  <a:t> </a:t>
                </a:r>
                <a:r>
                  <a:rPr lang="en-US" altLang="zh-CN" sz="1400" dirty="0">
                    <a:solidFill>
                      <a:srgbClr val="000000"/>
                    </a:solidFill>
                    <a:latin typeface="Calibri" panose="020F0502020204030204" pitchFamily="34" charset="0"/>
                    <a:ea typeface="宋体" charset="-122"/>
                    <a:cs typeface="Arial" charset="0"/>
                  </a:rPr>
                  <a:t>and</a:t>
                </a:r>
                <a:r>
                  <a:rPr lang="zh-CN" altLang="en-US" sz="1400" dirty="0">
                    <a:solidFill>
                      <a:srgbClr val="000000"/>
                    </a:solidFill>
                    <a:latin typeface="Calibri" panose="020F0502020204030204" pitchFamily="34" charset="0"/>
                    <a:ea typeface="宋体" charset="-122"/>
                    <a:cs typeface="Arial" charset="0"/>
                  </a:rPr>
                  <a:t> </a:t>
                </a:r>
                <a14:m>
                  <m:oMath xmlns:m="http://schemas.openxmlformats.org/officeDocument/2006/math">
                    <m:sSub>
                      <m:sSubPr>
                        <m:ctrlPr>
                          <a:rPr lang="en-US" altLang="zh-CN" sz="1400" i="1">
                            <a:solidFill>
                              <a:srgbClr val="000000"/>
                            </a:solidFill>
                            <a:latin typeface="Cambria Math" panose="02040503050406030204" pitchFamily="18" charset="0"/>
                            <a:ea typeface="宋体" charset="-122"/>
                            <a:cs typeface="Arial" charset="0"/>
                          </a:rPr>
                        </m:ctrlPr>
                      </m:sSubPr>
                      <m:e>
                        <m:r>
                          <a:rPr lang="en-US" altLang="zh-CN" sz="1400" b="1" i="1">
                            <a:solidFill>
                              <a:srgbClr val="000000"/>
                            </a:solidFill>
                            <a:latin typeface="Cambria Math" panose="02040503050406030204" pitchFamily="18" charset="0"/>
                            <a:ea typeface="宋体" charset="-122"/>
                            <a:cs typeface="Arial" charset="0"/>
                          </a:rPr>
                          <m:t>𝒖</m:t>
                        </m:r>
                      </m:e>
                      <m:sub>
                        <m:r>
                          <a:rPr lang="en-US" altLang="zh-CN" sz="1400" i="1">
                            <a:solidFill>
                              <a:srgbClr val="000000"/>
                            </a:solidFill>
                            <a:latin typeface="Cambria Math" panose="02040503050406030204" pitchFamily="18" charset="0"/>
                            <a:ea typeface="宋体" charset="-122"/>
                            <a:cs typeface="Arial" charset="0"/>
                          </a:rPr>
                          <m:t>𝑖</m:t>
                        </m:r>
                      </m:sub>
                    </m:sSub>
                  </m:oMath>
                </a14:m>
                <a:r>
                  <a:rPr lang="zh-CN" altLang="en-US" sz="1400" dirty="0">
                    <a:solidFill>
                      <a:srgbClr val="000000"/>
                    </a:solidFill>
                    <a:latin typeface="Calibri" panose="020F0502020204030204" pitchFamily="34" charset="0"/>
                    <a:ea typeface="宋体" charset="-122"/>
                    <a:cs typeface="Arial" charset="0"/>
                  </a:rPr>
                  <a:t> </a:t>
                </a:r>
                <a:r>
                  <a:rPr lang="en-US" altLang="zh-CN" sz="1400" dirty="0">
                    <a:solidFill>
                      <a:srgbClr val="000000"/>
                    </a:solidFill>
                    <a:latin typeface="Calibri" panose="020F0502020204030204" pitchFamily="34" charset="0"/>
                    <a:ea typeface="宋体" charset="-122"/>
                    <a:cs typeface="Arial" charset="0"/>
                  </a:rPr>
                  <a:t>are</a:t>
                </a:r>
                <a:r>
                  <a:rPr lang="zh-CN" altLang="en-US" sz="1400" dirty="0">
                    <a:solidFill>
                      <a:srgbClr val="000000"/>
                    </a:solidFill>
                    <a:latin typeface="Calibri" panose="020F0502020204030204" pitchFamily="34" charset="0"/>
                    <a:ea typeface="宋体" charset="-122"/>
                    <a:cs typeface="Arial" charset="0"/>
                  </a:rPr>
                  <a:t> </a:t>
                </a:r>
                <a:r>
                  <a:rPr lang="en-US" altLang="zh-CN" sz="1400" dirty="0">
                    <a:solidFill>
                      <a:srgbClr val="000000"/>
                    </a:solidFill>
                    <a:latin typeface="Calibri" panose="020F0502020204030204" pitchFamily="34" charset="0"/>
                    <a:ea typeface="宋体" charset="-122"/>
                    <a:cs typeface="Arial" charset="0"/>
                  </a:rPr>
                  <a:t>an</a:t>
                </a:r>
                <a:r>
                  <a:rPr lang="zh-CN" altLang="en-US" sz="1400" dirty="0">
                    <a:solidFill>
                      <a:srgbClr val="000000"/>
                    </a:solidFill>
                    <a:latin typeface="Calibri" panose="020F0502020204030204" pitchFamily="34" charset="0"/>
                    <a:ea typeface="宋体" charset="-122"/>
                    <a:cs typeface="Arial" charset="0"/>
                  </a:rPr>
                  <a:t> </a:t>
                </a:r>
                <a:r>
                  <a:rPr lang="en-US" altLang="zh-CN" sz="1400" dirty="0">
                    <a:solidFill>
                      <a:srgbClr val="000000"/>
                    </a:solidFill>
                    <a:latin typeface="Calibri" panose="020F0502020204030204" pitchFamily="34" charset="0"/>
                    <a:ea typeface="宋体" charset="-122"/>
                    <a:cs typeface="Arial" charset="0"/>
                  </a:rPr>
                  <a:t>eigen-pair</a:t>
                </a:r>
                <a:r>
                  <a:rPr lang="zh-CN" altLang="en-US" sz="1400" dirty="0">
                    <a:solidFill>
                      <a:srgbClr val="000000"/>
                    </a:solidFill>
                    <a:latin typeface="Calibri" panose="020F0502020204030204" pitchFamily="34" charset="0"/>
                    <a:ea typeface="宋体" charset="-122"/>
                    <a:cs typeface="Arial" charset="0"/>
                  </a:rPr>
                  <a:t> </a:t>
                </a:r>
                <a:r>
                  <a:rPr lang="en-US" altLang="zh-CN" sz="1400" dirty="0">
                    <a:solidFill>
                      <a:srgbClr val="000000"/>
                    </a:solidFill>
                    <a:latin typeface="Calibri" panose="020F0502020204030204" pitchFamily="34" charset="0"/>
                    <a:ea typeface="宋体" charset="-122"/>
                    <a:cs typeface="Arial" charset="0"/>
                  </a:rPr>
                  <a:t>of</a:t>
                </a:r>
                <a:r>
                  <a:rPr lang="zh-CN" altLang="en-US" sz="1400" dirty="0">
                    <a:solidFill>
                      <a:srgbClr val="000000"/>
                    </a:solidFill>
                    <a:latin typeface="Calibri" panose="020F0502020204030204" pitchFamily="34" charset="0"/>
                    <a:ea typeface="宋体" charset="-122"/>
                    <a:cs typeface="Arial" charset="0"/>
                  </a:rPr>
                  <a:t> </a:t>
                </a:r>
                <a:r>
                  <a:rPr lang="en-US" altLang="zh-CN" sz="1400" dirty="0">
                    <a:solidFill>
                      <a:srgbClr val="000000"/>
                    </a:solidFill>
                    <a:latin typeface="Calibri" panose="020F0502020204030204" pitchFamily="34" charset="0"/>
                    <a:ea typeface="宋体" charset="-122"/>
                    <a:cs typeface="Arial" charset="0"/>
                  </a:rPr>
                  <a:t>graph</a:t>
                </a:r>
                <a:r>
                  <a:rPr lang="zh-CN" altLang="en-US" sz="1400" dirty="0">
                    <a:solidFill>
                      <a:srgbClr val="000000"/>
                    </a:solidFill>
                    <a:latin typeface="Calibri" panose="020F0502020204030204" pitchFamily="34" charset="0"/>
                    <a:ea typeface="宋体" charset="-122"/>
                    <a:cs typeface="Arial" charset="0"/>
                  </a:rPr>
                  <a:t> </a:t>
                </a:r>
                <a:r>
                  <a:rPr lang="en-US" altLang="zh-CN" sz="1400" dirty="0">
                    <a:solidFill>
                      <a:srgbClr val="000000"/>
                    </a:solidFill>
                    <a:latin typeface="Calibri" panose="020F0502020204030204" pitchFamily="34" charset="0"/>
                    <a:ea typeface="宋体" charset="-122"/>
                    <a:cs typeface="Arial" charset="0"/>
                  </a:rPr>
                  <a:t>filter</a:t>
                </a:r>
                <a:r>
                  <a:rPr lang="zh-CN" altLang="en-US" sz="1400" dirty="0">
                    <a:solidFill>
                      <a:srgbClr val="000000"/>
                    </a:solidFill>
                    <a:latin typeface="Calibri" panose="020F0502020204030204" pitchFamily="34" charset="0"/>
                    <a:ea typeface="宋体" charset="-122"/>
                    <a:cs typeface="Arial" charset="0"/>
                  </a:rPr>
                  <a:t> </a:t>
                </a:r>
                <a14:m>
                  <m:oMath xmlns:m="http://schemas.openxmlformats.org/officeDocument/2006/math">
                    <m:r>
                      <a:rPr lang="en-US" altLang="zh-CN" sz="1400" i="1">
                        <a:solidFill>
                          <a:srgbClr val="000000"/>
                        </a:solidFill>
                        <a:latin typeface="Cambria Math" panose="02040503050406030204" pitchFamily="18" charset="0"/>
                        <a:ea typeface="Cambria Math" panose="02040503050406030204" pitchFamily="18" charset="0"/>
                        <a:cs typeface="Arial" charset="0"/>
                      </a:rPr>
                      <m:t>ℋ</m:t>
                    </m:r>
                  </m:oMath>
                </a14:m>
                <a:r>
                  <a:rPr lang="en-US" altLang="zh-CN" sz="1400" dirty="0">
                    <a:solidFill>
                      <a:srgbClr val="000000"/>
                    </a:solidFill>
                    <a:latin typeface="Calibri" panose="020F0502020204030204" pitchFamily="34" charset="0"/>
                    <a:ea typeface="宋体" charset="-122"/>
                    <a:cs typeface="Arial" charset="0"/>
                  </a:rPr>
                  <a:t>.</a:t>
                </a:r>
                <a:endParaRPr lang="en-US" altLang="zh-CN" sz="1400" dirty="0"/>
              </a:p>
            </p:txBody>
          </p:sp>
        </mc:Choice>
        <mc:Fallback xmlns="">
          <p:sp>
            <p:nvSpPr>
              <p:cNvPr id="10" name="文本框 143">
                <a:extLst>
                  <a:ext uri="{FF2B5EF4-FFF2-40B4-BE49-F238E27FC236}">
                    <a16:creationId xmlns:a16="http://schemas.microsoft.com/office/drawing/2014/main" xmlns:a14="http://schemas.microsoft.com/office/drawing/2010/main" xmlns="" id="{3924C695-612A-704C-91E2-B73C6B5EB216}"/>
                  </a:ext>
                </a:extLst>
              </p:cNvPr>
              <p:cNvSpPr txBox="1">
                <a:spLocks noRot="1" noChangeAspect="1" noMove="1" noResize="1" noEditPoints="1" noAdjustHandles="1" noChangeArrowheads="1" noChangeShapeType="1" noTextEdit="1"/>
              </p:cNvSpPr>
              <p:nvPr/>
            </p:nvSpPr>
            <p:spPr>
              <a:xfrm>
                <a:off x="8610600" y="2840313"/>
                <a:ext cx="3523989" cy="307777"/>
              </a:xfrm>
              <a:prstGeom prst="rect">
                <a:avLst/>
              </a:prstGeom>
              <a:blipFill rotWithShape="0">
                <a:blip r:embed="rId7"/>
                <a:stretch>
                  <a:fillRect t="-4000"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97037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159</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430308" y="1690688"/>
          <a:ext cx="10923497" cy="3076538"/>
        </p:xfrm>
        <a:graphic>
          <a:graphicData uri="http://schemas.openxmlformats.org/drawingml/2006/table">
            <a:tbl>
              <a:tblPr firstRow="1" bandRow="1">
                <a:tableStyleId>{5940675A-B579-460E-94D1-54222C63F5DA}</a:tableStyleId>
              </a:tblPr>
              <a:tblGrid>
                <a:gridCol w="1204273">
                  <a:extLst>
                    <a:ext uri="{9D8B030D-6E8A-4147-A177-3AD203B41FA5}">
                      <a16:colId xmlns:a16="http://schemas.microsoft.com/office/drawing/2014/main" val="2064168298"/>
                    </a:ext>
                  </a:extLst>
                </a:gridCol>
                <a:gridCol w="1214903">
                  <a:extLst>
                    <a:ext uri="{9D8B030D-6E8A-4147-A177-3AD203B41FA5}">
                      <a16:colId xmlns:a16="http://schemas.microsoft.com/office/drawing/2014/main" val="1406367156"/>
                    </a:ext>
                  </a:extLst>
                </a:gridCol>
                <a:gridCol w="1214903">
                  <a:extLst>
                    <a:ext uri="{9D8B030D-6E8A-4147-A177-3AD203B41FA5}">
                      <a16:colId xmlns:a16="http://schemas.microsoft.com/office/drawing/2014/main" val="3678728241"/>
                    </a:ext>
                  </a:extLst>
                </a:gridCol>
                <a:gridCol w="1214903">
                  <a:extLst>
                    <a:ext uri="{9D8B030D-6E8A-4147-A177-3AD203B41FA5}">
                      <a16:colId xmlns:a16="http://schemas.microsoft.com/office/drawing/2014/main" val="178357901"/>
                    </a:ext>
                  </a:extLst>
                </a:gridCol>
                <a:gridCol w="1390451">
                  <a:extLst>
                    <a:ext uri="{9D8B030D-6E8A-4147-A177-3AD203B41FA5}">
                      <a16:colId xmlns:a16="http://schemas.microsoft.com/office/drawing/2014/main" val="1571798847"/>
                    </a:ext>
                  </a:extLst>
                </a:gridCol>
                <a:gridCol w="1039355">
                  <a:extLst>
                    <a:ext uri="{9D8B030D-6E8A-4147-A177-3AD203B41FA5}">
                      <a16:colId xmlns:a16="http://schemas.microsoft.com/office/drawing/2014/main" val="2403437204"/>
                    </a:ext>
                  </a:extLst>
                </a:gridCol>
                <a:gridCol w="1214903">
                  <a:extLst>
                    <a:ext uri="{9D8B030D-6E8A-4147-A177-3AD203B41FA5}">
                      <a16:colId xmlns:a16="http://schemas.microsoft.com/office/drawing/2014/main" val="3956016409"/>
                    </a:ext>
                  </a:extLst>
                </a:gridCol>
                <a:gridCol w="1214903">
                  <a:extLst>
                    <a:ext uri="{9D8B030D-6E8A-4147-A177-3AD203B41FA5}">
                      <a16:colId xmlns:a16="http://schemas.microsoft.com/office/drawing/2014/main" val="3255523383"/>
                    </a:ext>
                  </a:extLst>
                </a:gridCol>
                <a:gridCol w="1214903">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chemeClr val="tx1"/>
                          </a:solidFill>
                          <a:latin typeface="+mn-lt"/>
                        </a:rPr>
                        <a:t>Grad-Argmax</a:t>
                      </a:r>
                      <a:endParaRPr lang="zh-CN" altLang="en-US" dirty="0">
                        <a:solidFill>
                          <a:schemeClr val="tx1"/>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chemeClr val="tx1"/>
                          </a:solidFill>
                          <a:latin typeface="+mn-lt"/>
                        </a:rPr>
                        <a:t>Nettack</a:t>
                      </a:r>
                      <a:endParaRPr lang="en-US" altLang="zh-CN" dirty="0">
                        <a:solidFill>
                          <a:schemeClr val="tx1"/>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r h="395592">
                <a:tc>
                  <a:txBody>
                    <a:bodyPr/>
                    <a:lstStyle/>
                    <a:p>
                      <a:pPr algn="ctr"/>
                      <a:r>
                        <a:rPr lang="en-US" altLang="zh-CN" dirty="0">
                          <a:solidFill>
                            <a:schemeClr val="tx1"/>
                          </a:solidFill>
                          <a:latin typeface="+mn-lt"/>
                        </a:rPr>
                        <a:t>GF-Attack</a:t>
                      </a:r>
                      <a:endParaRPr lang="zh-CN" altLang="en-US" dirty="0">
                        <a:solidFill>
                          <a:schemeClr val="tx1"/>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10003"/>
                  </a:ext>
                </a:extLst>
              </a:tr>
              <a:tr h="395592">
                <a:tc>
                  <a:txBody>
                    <a:bodyPr/>
                    <a:lstStyle/>
                    <a:p>
                      <a:pPr algn="ctr"/>
                      <a:r>
                        <a:rPr lang="en-US" altLang="zh-CN" dirty="0" err="1">
                          <a:solidFill>
                            <a:srgbClr val="FF0000"/>
                          </a:solidFill>
                          <a:latin typeface="+mn-lt"/>
                        </a:rPr>
                        <a:t>ReWatt</a:t>
                      </a:r>
                      <a:endParaRPr lang="zh-CN" altLang="en-US"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4077349450"/>
                  </a:ext>
                </a:extLst>
              </a:tr>
            </a:tbl>
          </a:graphicData>
        </a:graphic>
      </p:graphicFrame>
    </p:spTree>
    <p:extLst>
      <p:ext uri="{BB962C8B-B14F-4D97-AF65-F5344CB8AC3E}">
        <p14:creationId xmlns:p14="http://schemas.microsoft.com/office/powerpoint/2010/main" val="2952489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16</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2"/>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3"/>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4"/>
          <a:stretch>
            <a:fillRect/>
          </a:stretch>
        </p:blipFill>
        <p:spPr>
          <a:xfrm>
            <a:off x="1248236" y="4812298"/>
            <a:ext cx="3032629" cy="423423"/>
          </a:xfrm>
          <a:prstGeom prst="rect">
            <a:avLst/>
          </a:prstGeom>
        </p:spPr>
      </p:pic>
      <p:sp>
        <p:nvSpPr>
          <p:cNvPr id="51" name="TextBox 50">
            <a:extLst>
              <a:ext uri="{FF2B5EF4-FFF2-40B4-BE49-F238E27FC236}">
                <a16:creationId xmlns:a16="http://schemas.microsoft.com/office/drawing/2014/main" id="{E523ED60-8BE2-9240-A824-C4E7CE44E2B8}"/>
              </a:ext>
            </a:extLst>
          </p:cNvPr>
          <p:cNvSpPr txBox="1"/>
          <p:nvPr/>
        </p:nvSpPr>
        <p:spPr>
          <a:xfrm>
            <a:off x="5889259" y="2137806"/>
            <a:ext cx="2195473" cy="523220"/>
          </a:xfrm>
          <a:prstGeom prst="rect">
            <a:avLst/>
          </a:prstGeom>
          <a:noFill/>
        </p:spPr>
        <p:txBody>
          <a:bodyPr wrap="none" rtlCol="0">
            <a:spAutoFit/>
          </a:bodyPr>
          <a:lstStyle/>
          <a:p>
            <a:r>
              <a:rPr lang="en-US" sz="2800" dirty="0"/>
              <a:t>Graph Signal: </a:t>
            </a:r>
          </a:p>
        </p:txBody>
      </p:sp>
      <p:pic>
        <p:nvPicPr>
          <p:cNvPr id="52" name="Picture 51">
            <a:extLst>
              <a:ext uri="{FF2B5EF4-FFF2-40B4-BE49-F238E27FC236}">
                <a16:creationId xmlns:a16="http://schemas.microsoft.com/office/drawing/2014/main" id="{A51B3CA1-B515-0643-AC9D-FE2D44FE2EB5}"/>
              </a:ext>
            </a:extLst>
          </p:cNvPr>
          <p:cNvPicPr>
            <a:picLocks noChangeAspect="1"/>
          </p:cNvPicPr>
          <p:nvPr/>
        </p:nvPicPr>
        <p:blipFill>
          <a:blip r:embed="rId5"/>
          <a:stretch>
            <a:fillRect/>
          </a:stretch>
        </p:blipFill>
        <p:spPr>
          <a:xfrm>
            <a:off x="8084732" y="2137806"/>
            <a:ext cx="2298700" cy="520700"/>
          </a:xfrm>
          <a:prstGeom prst="rect">
            <a:avLst/>
          </a:prstGeom>
        </p:spPr>
      </p:pic>
      <p:pic>
        <p:nvPicPr>
          <p:cNvPr id="54" name="Picture 53">
            <a:extLst>
              <a:ext uri="{FF2B5EF4-FFF2-40B4-BE49-F238E27FC236}">
                <a16:creationId xmlns:a16="http://schemas.microsoft.com/office/drawing/2014/main" id="{8EBEEF80-23C8-1245-B871-5C75CD3E8D87}"/>
              </a:ext>
            </a:extLst>
          </p:cNvPr>
          <p:cNvPicPr>
            <a:picLocks noChangeAspect="1"/>
          </p:cNvPicPr>
          <p:nvPr/>
        </p:nvPicPr>
        <p:blipFill>
          <a:blip r:embed="rId6"/>
          <a:stretch>
            <a:fillRect/>
          </a:stretch>
        </p:blipFill>
        <p:spPr>
          <a:xfrm>
            <a:off x="7328100" y="3559526"/>
            <a:ext cx="1774222" cy="2529366"/>
          </a:xfrm>
          <a:prstGeom prst="rect">
            <a:avLst/>
          </a:prstGeom>
        </p:spPr>
      </p:pic>
      <p:sp>
        <p:nvSpPr>
          <p:cNvPr id="38" name="Rectangle 37">
            <a:extLst>
              <a:ext uri="{FF2B5EF4-FFF2-40B4-BE49-F238E27FC236}">
                <a16:creationId xmlns:a16="http://schemas.microsoft.com/office/drawing/2014/main" id="{4ACC7B81-D0AE-0141-9302-AA7FFFBEBD5A}"/>
              </a:ext>
            </a:extLst>
          </p:cNvPr>
          <p:cNvSpPr/>
          <p:nvPr/>
        </p:nvSpPr>
        <p:spPr>
          <a:xfrm rot="10800000">
            <a:off x="1189247" y="20377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D813C5-F387-CD4C-8459-EE4738129B09}"/>
              </a:ext>
            </a:extLst>
          </p:cNvPr>
          <p:cNvSpPr/>
          <p:nvPr/>
        </p:nvSpPr>
        <p:spPr>
          <a:xfrm rot="10800000">
            <a:off x="2039175" y="217854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1FF424-9B00-1645-A54B-E286925E7F12}"/>
              </a:ext>
            </a:extLst>
          </p:cNvPr>
          <p:cNvSpPr/>
          <p:nvPr/>
        </p:nvSpPr>
        <p:spPr>
          <a:xfrm rot="10800000">
            <a:off x="2942802" y="188921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ADB7C3-B3A3-1942-9C0D-9866622F0161}"/>
              </a:ext>
            </a:extLst>
          </p:cNvPr>
          <p:cNvSpPr/>
          <p:nvPr/>
        </p:nvSpPr>
        <p:spPr>
          <a:xfrm rot="10800000">
            <a:off x="3839887" y="17560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71F145-97EB-D84A-93E4-A3C388586017}"/>
              </a:ext>
            </a:extLst>
          </p:cNvPr>
          <p:cNvSpPr/>
          <p:nvPr/>
        </p:nvSpPr>
        <p:spPr>
          <a:xfrm rot="10800000">
            <a:off x="1332837" y="299491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95A171-B96C-8D40-B8CA-3E394FACA639}"/>
              </a:ext>
            </a:extLst>
          </p:cNvPr>
          <p:cNvSpPr/>
          <p:nvPr/>
        </p:nvSpPr>
        <p:spPr>
          <a:xfrm rot="10800000">
            <a:off x="2942802" y="33230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03ECEB-4BBF-F843-BD73-6E6A9A905C2C}"/>
              </a:ext>
            </a:extLst>
          </p:cNvPr>
          <p:cNvSpPr/>
          <p:nvPr/>
        </p:nvSpPr>
        <p:spPr>
          <a:xfrm rot="10800000">
            <a:off x="2907787" y="26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F1F37D-5321-AC4D-8583-7D18AE5A288F}"/>
              </a:ext>
            </a:extLst>
          </p:cNvPr>
          <p:cNvSpPr/>
          <p:nvPr/>
        </p:nvSpPr>
        <p:spPr>
          <a:xfrm rot="10800000">
            <a:off x="3722124" y="28269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835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ED8E-9C01-4629-91C9-AE42A727E407}"/>
              </a:ext>
            </a:extLst>
          </p:cNvPr>
          <p:cNvSpPr>
            <a:spLocks noGrp="1"/>
          </p:cNvSpPr>
          <p:nvPr>
            <p:ph type="title"/>
          </p:nvPr>
        </p:nvSpPr>
        <p:spPr/>
        <p:txBody>
          <a:bodyPr/>
          <a:lstStyle/>
          <a:p>
            <a:r>
              <a:rPr lang="en-US" altLang="zh-CN" dirty="0" err="1"/>
              <a:t>ReWatt</a:t>
            </a:r>
            <a:r>
              <a:rPr lang="en-US" altLang="zh-CN" dirty="0"/>
              <a:t> </a:t>
            </a:r>
            <a:endParaRPr lang="zh-CN" altLang="en-US" baseline="30000" dirty="0"/>
          </a:p>
        </p:txBody>
      </p:sp>
      <p:sp>
        <p:nvSpPr>
          <p:cNvPr id="3" name="Content Placeholder 2">
            <a:extLst>
              <a:ext uri="{FF2B5EF4-FFF2-40B4-BE49-F238E27FC236}">
                <a16:creationId xmlns:a16="http://schemas.microsoft.com/office/drawing/2014/main" id="{8174DE49-EF6B-4A0F-A9F4-0AC18F8DE238}"/>
              </a:ext>
            </a:extLst>
          </p:cNvPr>
          <p:cNvSpPr>
            <a:spLocks noGrp="1"/>
          </p:cNvSpPr>
          <p:nvPr>
            <p:ph sz="half" idx="1"/>
          </p:nvPr>
        </p:nvSpPr>
        <p:spPr/>
        <p:txBody>
          <a:bodyPr>
            <a:normAutofit/>
          </a:bodyPr>
          <a:lstStyle/>
          <a:p>
            <a:r>
              <a:rPr lang="en-US" altLang="zh-CN" dirty="0"/>
              <a:t>Motivation</a:t>
            </a:r>
          </a:p>
          <a:p>
            <a:endParaRPr lang="en-US" altLang="zh-CN" dirty="0"/>
          </a:p>
          <a:p>
            <a:pPr marL="0" indent="0">
              <a:buNone/>
            </a:pPr>
            <a:r>
              <a:rPr lang="en-US" altLang="zh-CN" sz="2400" dirty="0"/>
              <a:t>Adding/deleting edges can make remarkable changes on the eigenvalues of the graph </a:t>
            </a:r>
            <a:r>
              <a:rPr lang="en-US" altLang="zh-CN" sz="2400" dirty="0" err="1"/>
              <a:t>Laplacian</a:t>
            </a:r>
            <a:r>
              <a:rPr lang="en-US" altLang="zh-CN" sz="2400" dirty="0"/>
              <a:t>.</a:t>
            </a:r>
          </a:p>
          <a:p>
            <a:pPr marL="0" indent="0">
              <a:buNone/>
            </a:pPr>
            <a:endParaRPr lang="en-US" altLang="zh-CN" sz="2400" dirty="0"/>
          </a:p>
          <a:p>
            <a:pPr marL="0" indent="0">
              <a:buNone/>
            </a:pPr>
            <a:endParaRPr lang="en-US" altLang="zh-CN" sz="2400" dirty="0">
              <a:solidFill>
                <a:schemeClr val="tx1"/>
              </a:solidFill>
            </a:endParaRPr>
          </a:p>
          <a:p>
            <a:pPr marL="0" indent="0">
              <a:buNone/>
            </a:pPr>
            <a:r>
              <a:rPr lang="en-US" altLang="zh-CN" sz="2400" dirty="0">
                <a:solidFill>
                  <a:schemeClr val="tx1"/>
                </a:solidFill>
              </a:rPr>
              <a:t>How to make perturbation more unnoticeable?</a:t>
            </a:r>
            <a:endParaRPr lang="zh-CN" altLang="en-US" sz="2400" dirty="0">
              <a:solidFill>
                <a:schemeClr val="tx1"/>
              </a:solidFill>
            </a:endParaRPr>
          </a:p>
        </p:txBody>
      </p:sp>
      <p:sp>
        <p:nvSpPr>
          <p:cNvPr id="4" name="Content Placeholder 3">
            <a:extLst>
              <a:ext uri="{FF2B5EF4-FFF2-40B4-BE49-F238E27FC236}">
                <a16:creationId xmlns:a16="http://schemas.microsoft.com/office/drawing/2014/main" id="{E88CA09D-E0B0-4178-96A7-DE56EE3B3E8F}"/>
              </a:ext>
            </a:extLst>
          </p:cNvPr>
          <p:cNvSpPr>
            <a:spLocks noGrp="1"/>
          </p:cNvSpPr>
          <p:nvPr>
            <p:ph sz="half" idx="2"/>
          </p:nvPr>
        </p:nvSpPr>
        <p:spPr/>
        <p:txBody>
          <a:bodyPr>
            <a:normAutofit/>
          </a:bodyPr>
          <a:lstStyle/>
          <a:p>
            <a:r>
              <a:rPr lang="en-US" altLang="zh-CN" dirty="0"/>
              <a:t>Rewiring</a:t>
            </a:r>
          </a:p>
          <a:p>
            <a:endParaRPr lang="zh-CN" altLang="en-US" dirty="0"/>
          </a:p>
        </p:txBody>
      </p:sp>
      <p:sp>
        <p:nvSpPr>
          <p:cNvPr id="5" name="Slide Number Placeholder 4">
            <a:extLst>
              <a:ext uri="{FF2B5EF4-FFF2-40B4-BE49-F238E27FC236}">
                <a16:creationId xmlns:a16="http://schemas.microsoft.com/office/drawing/2014/main" id="{C2C80B2F-76D9-4059-B41B-D3ECD28B88C9}"/>
              </a:ext>
            </a:extLst>
          </p:cNvPr>
          <p:cNvSpPr>
            <a:spLocks noGrp="1"/>
          </p:cNvSpPr>
          <p:nvPr>
            <p:ph type="sldNum" sz="quarter" idx="12"/>
          </p:nvPr>
        </p:nvSpPr>
        <p:spPr/>
        <p:txBody>
          <a:bodyPr/>
          <a:lstStyle/>
          <a:p>
            <a:fld id="{4C15419E-54D6-8648-ABFB-BEF58E3E877E}" type="slidenum">
              <a:rPr lang="en-US" smtClean="0"/>
              <a:t>160</a:t>
            </a:fld>
            <a:endParaRPr lang="en-US"/>
          </a:p>
        </p:txBody>
      </p:sp>
      <p:sp>
        <p:nvSpPr>
          <p:cNvPr id="16" name="TextBox 15">
            <a:extLst>
              <a:ext uri="{FF2B5EF4-FFF2-40B4-BE49-F238E27FC236}">
                <a16:creationId xmlns:a16="http://schemas.microsoft.com/office/drawing/2014/main" id="{28543FCF-D234-4083-8FF9-7107C7BD527A}"/>
              </a:ext>
            </a:extLst>
          </p:cNvPr>
          <p:cNvSpPr txBox="1"/>
          <p:nvPr/>
        </p:nvSpPr>
        <p:spPr>
          <a:xfrm>
            <a:off x="838200" y="6541217"/>
            <a:ext cx="8795657" cy="338554"/>
          </a:xfrm>
          <a:prstGeom prst="rect">
            <a:avLst/>
          </a:prstGeom>
          <a:noFill/>
        </p:spPr>
        <p:txBody>
          <a:bodyPr wrap="square" rtlCol="0">
            <a:spAutoFit/>
          </a:bodyPr>
          <a:lstStyle/>
          <a:p>
            <a:r>
              <a:rPr lang="en-US" altLang="zh-CN" sz="2400" baseline="30000" dirty="0"/>
              <a:t> </a:t>
            </a:r>
            <a:r>
              <a:rPr lang="en-US" altLang="zh-CN" sz="2400" b="1" baseline="30000" dirty="0"/>
              <a:t>Attacking Graph Convolutional Networks via Rewiring. </a:t>
            </a:r>
            <a:r>
              <a:rPr lang="en-US" altLang="zh-CN" sz="2400" baseline="30000" dirty="0" err="1"/>
              <a:t>Arxiv</a:t>
            </a:r>
            <a:r>
              <a:rPr lang="en-US" altLang="zh-CN" sz="2400" baseline="30000" dirty="0"/>
              <a:t> 2019. </a:t>
            </a:r>
            <a:endParaRPr lang="zh-CN" altLang="en-US" sz="2400" baseline="300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A53333-902B-4CFC-9C6D-252E60E19B60}"/>
                  </a:ext>
                </a:extLst>
              </p:cNvPr>
              <p:cNvSpPr txBox="1"/>
              <p:nvPr/>
            </p:nvSpPr>
            <p:spPr>
              <a:xfrm>
                <a:off x="6445396" y="3097428"/>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17" name="TextBox 16">
                <a:extLst>
                  <a:ext uri="{FF2B5EF4-FFF2-40B4-BE49-F238E27FC236}">
                    <a16:creationId xmlns:a16="http://schemas.microsoft.com/office/drawing/2014/main" id="{3AA53333-902B-4CFC-9C6D-252E60E19B60}"/>
                  </a:ext>
                </a:extLst>
              </p:cNvPr>
              <p:cNvSpPr txBox="1">
                <a:spLocks noRot="1" noChangeAspect="1" noMove="1" noResize="1" noEditPoints="1" noAdjustHandles="1" noChangeArrowheads="1" noChangeShapeType="1" noTextEdit="1"/>
              </p:cNvSpPr>
              <p:nvPr/>
            </p:nvSpPr>
            <p:spPr>
              <a:xfrm>
                <a:off x="6445396" y="3097428"/>
                <a:ext cx="303576" cy="276999"/>
              </a:xfrm>
              <a:prstGeom prst="rect">
                <a:avLst/>
              </a:prstGeom>
              <a:blipFill>
                <a:blip r:embed="rId3"/>
                <a:stretch>
                  <a:fillRect l="-6000" r="-600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088DFF-4A7B-4066-BD6B-4609E7A78E4C}"/>
                  </a:ext>
                </a:extLst>
              </p:cNvPr>
              <p:cNvSpPr txBox="1"/>
              <p:nvPr/>
            </p:nvSpPr>
            <p:spPr>
              <a:xfrm>
                <a:off x="6845713" y="2648486"/>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2A088DFF-4A7B-4066-BD6B-4609E7A78E4C}"/>
                  </a:ext>
                </a:extLst>
              </p:cNvPr>
              <p:cNvSpPr txBox="1">
                <a:spLocks noRot="1" noChangeAspect="1" noMove="1" noResize="1" noEditPoints="1" noAdjustHandles="1" noChangeArrowheads="1" noChangeShapeType="1" noTextEdit="1"/>
              </p:cNvSpPr>
              <p:nvPr/>
            </p:nvSpPr>
            <p:spPr>
              <a:xfrm>
                <a:off x="6845713" y="2648486"/>
                <a:ext cx="303576" cy="276999"/>
              </a:xfrm>
              <a:prstGeom prst="rect">
                <a:avLst/>
              </a:prstGeom>
              <a:blipFill>
                <a:blip r:embed="rId4"/>
                <a:stretch>
                  <a:fillRect l="-8000" r="-400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54E4372-048D-4D95-92E5-3096436F01D5}"/>
                  </a:ext>
                </a:extLst>
              </p:cNvPr>
              <p:cNvSpPr txBox="1"/>
              <p:nvPr/>
            </p:nvSpPr>
            <p:spPr>
              <a:xfrm>
                <a:off x="7898642" y="3759510"/>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9" name="TextBox 18">
                <a:extLst>
                  <a:ext uri="{FF2B5EF4-FFF2-40B4-BE49-F238E27FC236}">
                    <a16:creationId xmlns:a16="http://schemas.microsoft.com/office/drawing/2014/main" id="{054E4372-048D-4D95-92E5-3096436F01D5}"/>
                  </a:ext>
                </a:extLst>
              </p:cNvPr>
              <p:cNvSpPr txBox="1">
                <a:spLocks noRot="1" noChangeAspect="1" noMove="1" noResize="1" noEditPoints="1" noAdjustHandles="1" noChangeArrowheads="1" noChangeShapeType="1" noTextEdit="1"/>
              </p:cNvSpPr>
              <p:nvPr/>
            </p:nvSpPr>
            <p:spPr>
              <a:xfrm>
                <a:off x="7898642" y="3759510"/>
                <a:ext cx="303576" cy="276999"/>
              </a:xfrm>
              <a:prstGeom prst="rect">
                <a:avLst/>
              </a:prstGeom>
              <a:blipFill>
                <a:blip r:embed="rId5"/>
                <a:stretch>
                  <a:fillRect l="-8000" r="-4000" b="-15556"/>
                </a:stretch>
              </a:blipFill>
            </p:spPr>
            <p:txBody>
              <a:bodyPr/>
              <a:lstStyle/>
              <a:p>
                <a:r>
                  <a:rPr lang="zh-CN" altLang="en-US">
                    <a:noFill/>
                  </a:rPr>
                  <a:t> </a:t>
                </a:r>
              </a:p>
            </p:txBody>
          </p:sp>
        </mc:Fallback>
      </mc:AlternateContent>
      <p:grpSp>
        <p:nvGrpSpPr>
          <p:cNvPr id="20" name="Group 19">
            <a:extLst>
              <a:ext uri="{FF2B5EF4-FFF2-40B4-BE49-F238E27FC236}">
                <a16:creationId xmlns:a16="http://schemas.microsoft.com/office/drawing/2014/main" id="{254D5326-95A7-4D36-9B66-3F186ECA2B10}"/>
              </a:ext>
            </a:extLst>
          </p:cNvPr>
          <p:cNvGrpSpPr/>
          <p:nvPr/>
        </p:nvGrpSpPr>
        <p:grpSpPr>
          <a:xfrm>
            <a:off x="6265724" y="2539013"/>
            <a:ext cx="4897802" cy="2172926"/>
            <a:chOff x="2615773" y="3155176"/>
            <a:chExt cx="4087591" cy="1813473"/>
          </a:xfrm>
        </p:grpSpPr>
        <p:sp>
          <p:nvSpPr>
            <p:cNvPr id="21" name="Oval 20">
              <a:extLst>
                <a:ext uri="{FF2B5EF4-FFF2-40B4-BE49-F238E27FC236}">
                  <a16:creationId xmlns:a16="http://schemas.microsoft.com/office/drawing/2014/main" id="{65E78B68-C51C-4CA7-B7ED-9B316219E223}"/>
                </a:ext>
              </a:extLst>
            </p:cNvPr>
            <p:cNvSpPr/>
            <p:nvPr/>
          </p:nvSpPr>
          <p:spPr>
            <a:xfrm>
              <a:off x="3206262" y="350592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F80E36-BCBC-4A1B-B220-1F5BC74F4057}"/>
                </a:ext>
              </a:extLst>
            </p:cNvPr>
            <p:cNvSpPr/>
            <p:nvPr/>
          </p:nvSpPr>
          <p:spPr>
            <a:xfrm>
              <a:off x="3431811"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FA0EB84-1A96-4D95-A4C2-2012C0DEB49A}"/>
                </a:ext>
              </a:extLst>
            </p:cNvPr>
            <p:cNvSpPr/>
            <p:nvPr/>
          </p:nvSpPr>
          <p:spPr>
            <a:xfrm>
              <a:off x="3957209" y="3984071"/>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FB8E68-2017-477F-B53D-EDCA3687B25C}"/>
                </a:ext>
              </a:extLst>
            </p:cNvPr>
            <p:cNvSpPr/>
            <p:nvPr/>
          </p:nvSpPr>
          <p:spPr>
            <a:xfrm>
              <a:off x="4001784"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5076D7-851A-44CB-B0FC-F1E5D4293272}"/>
                </a:ext>
              </a:extLst>
            </p:cNvPr>
            <p:cNvSpPr/>
            <p:nvPr/>
          </p:nvSpPr>
          <p:spPr>
            <a:xfrm>
              <a:off x="2803162"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F17A357-0C58-419D-B333-84E847CB7158}"/>
                </a:ext>
              </a:extLst>
            </p:cNvPr>
            <p:cNvSpPr/>
            <p:nvPr/>
          </p:nvSpPr>
          <p:spPr>
            <a:xfrm>
              <a:off x="3881010"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CD7CBD-D1F6-4A8F-98E5-C37AAAE49BC1}"/>
                </a:ext>
              </a:extLst>
            </p:cNvPr>
            <p:cNvSpPr/>
            <p:nvPr/>
          </p:nvSpPr>
          <p:spPr>
            <a:xfrm>
              <a:off x="2803162" y="387129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B6961E75-2A55-4121-BFCF-3FD7B1D1CFCE}"/>
                </a:ext>
              </a:extLst>
            </p:cNvPr>
            <p:cNvCxnSpPr>
              <a:cxnSpLocks/>
              <a:stCxn id="21" idx="4"/>
              <a:endCxn id="22" idx="0"/>
            </p:cNvCxnSpPr>
            <p:nvPr/>
          </p:nvCxnSpPr>
          <p:spPr>
            <a:xfrm>
              <a:off x="3319037"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9B8C5D-9033-4731-AB5A-F90B83E9B322}"/>
                </a:ext>
              </a:extLst>
            </p:cNvPr>
            <p:cNvCxnSpPr>
              <a:cxnSpLocks/>
              <a:stCxn id="21" idx="3"/>
              <a:endCxn id="27" idx="7"/>
            </p:cNvCxnSpPr>
            <p:nvPr/>
          </p:nvCxnSpPr>
          <p:spPr>
            <a:xfrm flipH="1">
              <a:off x="2995680" y="3698445"/>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6D3B49-DF2C-418D-9F54-E29D04FE8C2B}"/>
                </a:ext>
              </a:extLst>
            </p:cNvPr>
            <p:cNvCxnSpPr>
              <a:cxnSpLocks/>
              <a:stCxn id="25" idx="0"/>
              <a:endCxn id="27" idx="4"/>
            </p:cNvCxnSpPr>
            <p:nvPr/>
          </p:nvCxnSpPr>
          <p:spPr>
            <a:xfrm flipV="1">
              <a:off x="2915937"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EE400B-729B-413B-849E-286C9DA39CA9}"/>
                </a:ext>
              </a:extLst>
            </p:cNvPr>
            <p:cNvCxnSpPr>
              <a:cxnSpLocks/>
              <a:stCxn id="25" idx="5"/>
              <a:endCxn id="22" idx="2"/>
            </p:cNvCxnSpPr>
            <p:nvPr/>
          </p:nvCxnSpPr>
          <p:spPr>
            <a:xfrm>
              <a:off x="2995680"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483F2F-56CC-4D92-8D3D-8BB83D434E8D}"/>
                </a:ext>
              </a:extLst>
            </p:cNvPr>
            <p:cNvCxnSpPr>
              <a:cxnSpLocks/>
              <a:stCxn id="26" idx="4"/>
              <a:endCxn id="23" idx="0"/>
            </p:cNvCxnSpPr>
            <p:nvPr/>
          </p:nvCxnSpPr>
          <p:spPr>
            <a:xfrm>
              <a:off x="3993785"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AC8E31-474C-47D8-9331-C6CF24E127EA}"/>
                </a:ext>
              </a:extLst>
            </p:cNvPr>
            <p:cNvCxnSpPr>
              <a:cxnSpLocks/>
              <a:stCxn id="21" idx="6"/>
              <a:endCxn id="26" idx="3"/>
            </p:cNvCxnSpPr>
            <p:nvPr/>
          </p:nvCxnSpPr>
          <p:spPr>
            <a:xfrm flipV="1">
              <a:off x="3431811"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D859330-DC56-484D-BBE5-3CD1712DE5C2}"/>
                </a:ext>
              </a:extLst>
            </p:cNvPr>
            <p:cNvCxnSpPr>
              <a:cxnSpLocks/>
              <a:stCxn id="21" idx="5"/>
              <a:endCxn id="23" idx="1"/>
            </p:cNvCxnSpPr>
            <p:nvPr/>
          </p:nvCxnSpPr>
          <p:spPr>
            <a:xfrm>
              <a:off x="3398780"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FB1E094-D194-48CB-B6D9-15E1EBFE54A1}"/>
                </a:ext>
              </a:extLst>
            </p:cNvPr>
            <p:cNvCxnSpPr>
              <a:cxnSpLocks/>
              <a:stCxn id="24" idx="2"/>
              <a:endCxn id="22" idx="5"/>
            </p:cNvCxnSpPr>
            <p:nvPr/>
          </p:nvCxnSpPr>
          <p:spPr>
            <a:xfrm flipH="1">
              <a:off x="3624329" y="4759667"/>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C9234-227F-488F-B643-2E55CFA72B1A}"/>
                </a:ext>
              </a:extLst>
            </p:cNvPr>
            <p:cNvCxnSpPr>
              <a:cxnSpLocks/>
              <a:stCxn id="23" idx="3"/>
              <a:endCxn id="25" idx="6"/>
            </p:cNvCxnSpPr>
            <p:nvPr/>
          </p:nvCxnSpPr>
          <p:spPr>
            <a:xfrm flipH="1">
              <a:off x="3028711"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E5C3A0C9-C531-4E93-BCBB-2E630BFB59A5}"/>
                </a:ext>
              </a:extLst>
            </p:cNvPr>
            <p:cNvSpPr/>
            <p:nvPr/>
          </p:nvSpPr>
          <p:spPr>
            <a:xfrm>
              <a:off x="2683232"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C3F1AC-9859-487A-90A5-E7C8F586B57F}"/>
                    </a:ext>
                  </a:extLst>
                </p:cNvPr>
                <p:cNvSpPr txBox="1"/>
                <p:nvPr/>
              </p:nvSpPr>
              <p:spPr>
                <a:xfrm>
                  <a:off x="2615773" y="3157066"/>
                  <a:ext cx="56008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sub>
                        </m:sSub>
                      </m:oMath>
                    </m:oMathPara>
                  </a14:m>
                  <a:endParaRPr lang="en-US" sz="2800" dirty="0"/>
                </a:p>
              </p:txBody>
            </p:sp>
          </mc:Choice>
          <mc:Fallback xmlns="">
            <p:sp>
              <p:nvSpPr>
                <p:cNvPr id="38" name="TextBox 37">
                  <a:extLst>
                    <a:ext uri="{FF2B5EF4-FFF2-40B4-BE49-F238E27FC236}">
                      <a16:creationId xmlns:a16="http://schemas.microsoft.com/office/drawing/2014/main" id="{E2C3F1AC-9859-487A-90A5-E7C8F586B57F}"/>
                    </a:ext>
                  </a:extLst>
                </p:cNvPr>
                <p:cNvSpPr txBox="1">
                  <a:spLocks noRot="1" noChangeAspect="1" noMove="1" noResize="1" noEditPoints="1" noAdjustHandles="1" noChangeArrowheads="1" noChangeShapeType="1" noTextEdit="1"/>
                </p:cNvSpPr>
                <p:nvPr/>
              </p:nvSpPr>
              <p:spPr>
                <a:xfrm>
                  <a:off x="2615773" y="3157066"/>
                  <a:ext cx="560089" cy="523220"/>
                </a:xfrm>
                <a:prstGeom prst="rect">
                  <a:avLst/>
                </a:prstGeom>
                <a:blipFill>
                  <a:blip r:embed="rId6"/>
                  <a:stretch>
                    <a:fillRect/>
                  </a:stretch>
                </a:blipFill>
              </p:spPr>
              <p:txBody>
                <a:bodyPr/>
                <a:lstStyle/>
                <a:p>
                  <a:r>
                    <a:rPr lang="zh-CN" altLang="en-US">
                      <a:noFill/>
                    </a:rPr>
                    <a:t> </a:t>
                  </a:r>
                </a:p>
              </p:txBody>
            </p:sp>
          </mc:Fallback>
        </mc:AlternateContent>
        <p:sp>
          <p:nvSpPr>
            <p:cNvPr id="39" name="Oval 38">
              <a:extLst>
                <a:ext uri="{FF2B5EF4-FFF2-40B4-BE49-F238E27FC236}">
                  <a16:creationId xmlns:a16="http://schemas.microsoft.com/office/drawing/2014/main" id="{D1A38F28-FCC4-4EC7-AD82-D799F37B8CC0}"/>
                </a:ext>
              </a:extLst>
            </p:cNvPr>
            <p:cNvSpPr/>
            <p:nvPr/>
          </p:nvSpPr>
          <p:spPr>
            <a:xfrm>
              <a:off x="5677113" y="350592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F67FB65-6401-4BED-870C-5ED86B618ACF}"/>
                </a:ext>
              </a:extLst>
            </p:cNvPr>
            <p:cNvSpPr/>
            <p:nvPr/>
          </p:nvSpPr>
          <p:spPr>
            <a:xfrm>
              <a:off x="5902662"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D8E98D5-EB10-454C-94D4-2B29D6D47283}"/>
                </a:ext>
              </a:extLst>
            </p:cNvPr>
            <p:cNvSpPr/>
            <p:nvPr/>
          </p:nvSpPr>
          <p:spPr>
            <a:xfrm>
              <a:off x="6428060" y="3984071"/>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905B8D2-9CC8-467E-8A9D-CB9338279B05}"/>
                </a:ext>
              </a:extLst>
            </p:cNvPr>
            <p:cNvSpPr/>
            <p:nvPr/>
          </p:nvSpPr>
          <p:spPr>
            <a:xfrm>
              <a:off x="6401611"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B3CE7BC-F538-4FBE-A882-A0701E35D8CB}"/>
                </a:ext>
              </a:extLst>
            </p:cNvPr>
            <p:cNvSpPr/>
            <p:nvPr/>
          </p:nvSpPr>
          <p:spPr>
            <a:xfrm>
              <a:off x="5274013"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E150F5B-2D69-4BB4-B29F-AD7B161024E0}"/>
                </a:ext>
              </a:extLst>
            </p:cNvPr>
            <p:cNvSpPr/>
            <p:nvPr/>
          </p:nvSpPr>
          <p:spPr>
            <a:xfrm>
              <a:off x="6351861"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655A972-FD08-496E-BB42-7226FB277E2B}"/>
                </a:ext>
              </a:extLst>
            </p:cNvPr>
            <p:cNvSpPr/>
            <p:nvPr/>
          </p:nvSpPr>
          <p:spPr>
            <a:xfrm>
              <a:off x="5274013" y="387129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C2A19AD8-861C-4DE9-933E-2C4171EE54B0}"/>
                </a:ext>
              </a:extLst>
            </p:cNvPr>
            <p:cNvCxnSpPr>
              <a:cxnSpLocks/>
              <a:stCxn id="39" idx="4"/>
              <a:endCxn id="40" idx="0"/>
            </p:cNvCxnSpPr>
            <p:nvPr/>
          </p:nvCxnSpPr>
          <p:spPr>
            <a:xfrm>
              <a:off x="5789888"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DCC6EE7-AC40-4D67-AEDF-9916CD31846F}"/>
                </a:ext>
              </a:extLst>
            </p:cNvPr>
            <p:cNvCxnSpPr>
              <a:cxnSpLocks/>
              <a:stCxn id="43" idx="0"/>
              <a:endCxn id="45" idx="4"/>
            </p:cNvCxnSpPr>
            <p:nvPr/>
          </p:nvCxnSpPr>
          <p:spPr>
            <a:xfrm flipV="1">
              <a:off x="5386788"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EC4B3D-EEEE-4C36-973B-6442C0A68FB7}"/>
                </a:ext>
              </a:extLst>
            </p:cNvPr>
            <p:cNvCxnSpPr>
              <a:cxnSpLocks/>
              <a:stCxn id="43" idx="5"/>
              <a:endCxn id="40" idx="2"/>
            </p:cNvCxnSpPr>
            <p:nvPr/>
          </p:nvCxnSpPr>
          <p:spPr>
            <a:xfrm>
              <a:off x="5466531"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03049D-1761-45ED-A398-5C92F9DE9ABF}"/>
                </a:ext>
              </a:extLst>
            </p:cNvPr>
            <p:cNvCxnSpPr>
              <a:cxnSpLocks/>
              <a:stCxn id="44" idx="4"/>
              <a:endCxn id="41" idx="0"/>
            </p:cNvCxnSpPr>
            <p:nvPr/>
          </p:nvCxnSpPr>
          <p:spPr>
            <a:xfrm>
              <a:off x="6464636"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F2790B-0253-445E-9FE2-5888E4073CBB}"/>
                </a:ext>
              </a:extLst>
            </p:cNvPr>
            <p:cNvCxnSpPr>
              <a:cxnSpLocks/>
              <a:stCxn id="39" idx="6"/>
              <a:endCxn id="44" idx="3"/>
            </p:cNvCxnSpPr>
            <p:nvPr/>
          </p:nvCxnSpPr>
          <p:spPr>
            <a:xfrm flipV="1">
              <a:off x="5902662"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A629ED-98EB-456A-BE7B-38021F8FD96C}"/>
                </a:ext>
              </a:extLst>
            </p:cNvPr>
            <p:cNvCxnSpPr>
              <a:cxnSpLocks/>
              <a:stCxn id="39" idx="5"/>
              <a:endCxn id="41" idx="1"/>
            </p:cNvCxnSpPr>
            <p:nvPr/>
          </p:nvCxnSpPr>
          <p:spPr>
            <a:xfrm>
              <a:off x="5869631"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E17833-943E-418B-B925-057A54D98290}"/>
                </a:ext>
              </a:extLst>
            </p:cNvPr>
            <p:cNvCxnSpPr>
              <a:cxnSpLocks/>
              <a:stCxn id="42" idx="2"/>
              <a:endCxn id="40" idx="5"/>
            </p:cNvCxnSpPr>
            <p:nvPr/>
          </p:nvCxnSpPr>
          <p:spPr>
            <a:xfrm flipH="1">
              <a:off x="6095180" y="4759667"/>
              <a:ext cx="306431" cy="3517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EDFF794-2130-4606-B03B-CE84B0AB8C36}"/>
                </a:ext>
              </a:extLst>
            </p:cNvPr>
            <p:cNvCxnSpPr>
              <a:cxnSpLocks/>
              <a:stCxn id="41" idx="3"/>
              <a:endCxn id="43" idx="6"/>
            </p:cNvCxnSpPr>
            <p:nvPr/>
          </p:nvCxnSpPr>
          <p:spPr>
            <a:xfrm flipH="1">
              <a:off x="5499562"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8CF43AC0-B032-41A8-A9FF-B0A118699098}"/>
                </a:ext>
              </a:extLst>
            </p:cNvPr>
            <p:cNvSpPr/>
            <p:nvPr/>
          </p:nvSpPr>
          <p:spPr>
            <a:xfrm>
              <a:off x="5083059"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3265FB4D-6219-49F6-8788-3D7F60193346}"/>
                </a:ext>
              </a:extLst>
            </p:cNvPr>
            <p:cNvCxnSpPr>
              <a:cxnSpLocks/>
              <a:stCxn id="45" idx="6"/>
              <a:endCxn id="41" idx="2"/>
            </p:cNvCxnSpPr>
            <p:nvPr/>
          </p:nvCxnSpPr>
          <p:spPr>
            <a:xfrm>
              <a:off x="5499562" y="3984072"/>
              <a:ext cx="928498" cy="1127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087616D-B53A-4216-9D92-9731349751B0}"/>
                    </a:ext>
                  </a:extLst>
                </p:cNvPr>
                <p:cNvSpPr txBox="1"/>
                <p:nvPr/>
              </p:nvSpPr>
              <p:spPr>
                <a:xfrm>
                  <a:off x="4999530" y="3155176"/>
                  <a:ext cx="9031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m:oMathPara>
                  </a14:m>
                  <a:endParaRPr lang="en-US" sz="2800" dirty="0"/>
                </a:p>
              </p:txBody>
            </p:sp>
          </mc:Choice>
          <mc:Fallback xmlns="">
            <p:sp>
              <p:nvSpPr>
                <p:cNvPr id="56" name="TextBox 55">
                  <a:extLst>
                    <a:ext uri="{FF2B5EF4-FFF2-40B4-BE49-F238E27FC236}">
                      <a16:creationId xmlns:a16="http://schemas.microsoft.com/office/drawing/2014/main" id="{5087616D-B53A-4216-9D92-9731349751B0}"/>
                    </a:ext>
                  </a:extLst>
                </p:cNvPr>
                <p:cNvSpPr txBox="1">
                  <a:spLocks noRot="1" noChangeAspect="1" noMove="1" noResize="1" noEditPoints="1" noAdjustHandles="1" noChangeArrowheads="1" noChangeShapeType="1" noTextEdit="1"/>
                </p:cNvSpPr>
                <p:nvPr/>
              </p:nvSpPr>
              <p:spPr>
                <a:xfrm>
                  <a:off x="4999530" y="3155176"/>
                  <a:ext cx="903132" cy="523220"/>
                </a:xfrm>
                <a:prstGeom prst="rect">
                  <a:avLst/>
                </a:prstGeom>
                <a:blipFill>
                  <a:blip r:embed="rId7"/>
                  <a:stretch>
                    <a:fillRect/>
                  </a:stretch>
                </a:blipFill>
              </p:spPr>
              <p:txBody>
                <a:bodyPr/>
                <a:lstStyle/>
                <a:p>
                  <a:r>
                    <a:rPr lang="zh-CN" altLang="en-US">
                      <a:noFill/>
                    </a:rPr>
                    <a:t> </a:t>
                  </a:r>
                </a:p>
              </p:txBody>
            </p:sp>
          </mc:Fallback>
        </mc:AlternateContent>
        <p:cxnSp>
          <p:nvCxnSpPr>
            <p:cNvPr id="57" name="Straight Connector 56">
              <a:extLst>
                <a:ext uri="{FF2B5EF4-FFF2-40B4-BE49-F238E27FC236}">
                  <a16:creationId xmlns:a16="http://schemas.microsoft.com/office/drawing/2014/main" id="{02543A35-4880-49AC-A1D9-06E12DDE98B4}"/>
                </a:ext>
              </a:extLst>
            </p:cNvPr>
            <p:cNvCxnSpPr>
              <a:cxnSpLocks/>
              <a:stCxn id="27" idx="6"/>
              <a:endCxn id="23" idx="2"/>
            </p:cNvCxnSpPr>
            <p:nvPr/>
          </p:nvCxnSpPr>
          <p:spPr>
            <a:xfrm>
              <a:off x="3028711" y="3984072"/>
              <a:ext cx="928498" cy="112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Right Arrow 93">
              <a:extLst>
                <a:ext uri="{FF2B5EF4-FFF2-40B4-BE49-F238E27FC236}">
                  <a16:creationId xmlns:a16="http://schemas.microsoft.com/office/drawing/2014/main" id="{6629D27B-4C25-4D12-A6AD-65F8E09C9F66}"/>
                </a:ext>
              </a:extLst>
            </p:cNvPr>
            <p:cNvSpPr/>
            <p:nvPr/>
          </p:nvSpPr>
          <p:spPr>
            <a:xfrm>
              <a:off x="4423467" y="3896459"/>
              <a:ext cx="507260"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Multiplication Sign 58">
              <a:extLst>
                <a:ext uri="{FF2B5EF4-FFF2-40B4-BE49-F238E27FC236}">
                  <a16:creationId xmlns:a16="http://schemas.microsoft.com/office/drawing/2014/main" id="{B5370949-E2FA-41D6-B007-67BC6BB868BC}"/>
                </a:ext>
              </a:extLst>
            </p:cNvPr>
            <p:cNvSpPr/>
            <p:nvPr/>
          </p:nvSpPr>
          <p:spPr>
            <a:xfrm>
              <a:off x="3009866" y="3646258"/>
              <a:ext cx="175696" cy="26729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4649636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ED8E-9C01-4629-91C9-AE42A727E407}"/>
              </a:ext>
            </a:extLst>
          </p:cNvPr>
          <p:cNvSpPr>
            <a:spLocks noGrp="1"/>
          </p:cNvSpPr>
          <p:nvPr>
            <p:ph type="title"/>
          </p:nvPr>
        </p:nvSpPr>
        <p:spPr/>
        <p:txBody>
          <a:bodyPr/>
          <a:lstStyle/>
          <a:p>
            <a:r>
              <a:rPr lang="en-US" altLang="zh-CN" dirty="0" err="1"/>
              <a:t>ReWatt</a:t>
            </a:r>
            <a:endParaRPr lang="zh-CN" altLang="en-US" dirty="0"/>
          </a:p>
        </p:txBody>
      </p:sp>
      <p:sp>
        <p:nvSpPr>
          <p:cNvPr id="3" name="Content Placeholder 2">
            <a:extLst>
              <a:ext uri="{FF2B5EF4-FFF2-40B4-BE49-F238E27FC236}">
                <a16:creationId xmlns:a16="http://schemas.microsoft.com/office/drawing/2014/main" id="{8174DE49-EF6B-4A0F-A9F4-0AC18F8DE238}"/>
              </a:ext>
            </a:extLst>
          </p:cNvPr>
          <p:cNvSpPr>
            <a:spLocks noGrp="1"/>
          </p:cNvSpPr>
          <p:nvPr>
            <p:ph sz="half" idx="1"/>
          </p:nvPr>
        </p:nvSpPr>
        <p:spPr/>
        <p:txBody>
          <a:bodyPr/>
          <a:lstStyle/>
          <a:p>
            <a:r>
              <a:rPr lang="en-US" altLang="zh-CN" dirty="0"/>
              <a:t>Rewiring</a:t>
            </a:r>
            <a:endParaRPr lang="zh-CN" altLang="en-US" dirty="0"/>
          </a:p>
          <a:p>
            <a:endParaRPr lang="zh-CN" altLang="en-US" dirty="0"/>
          </a:p>
        </p:txBody>
      </p:sp>
      <p:sp>
        <p:nvSpPr>
          <p:cNvPr id="4" name="Content Placeholder 3">
            <a:extLst>
              <a:ext uri="{FF2B5EF4-FFF2-40B4-BE49-F238E27FC236}">
                <a16:creationId xmlns:a16="http://schemas.microsoft.com/office/drawing/2014/main" id="{E88CA09D-E0B0-4178-96A7-DE56EE3B3E8F}"/>
              </a:ext>
            </a:extLst>
          </p:cNvPr>
          <p:cNvSpPr>
            <a:spLocks noGrp="1"/>
          </p:cNvSpPr>
          <p:nvPr>
            <p:ph sz="half" idx="2"/>
          </p:nvPr>
        </p:nvSpPr>
        <p:spPr>
          <a:xfrm>
            <a:off x="6172200" y="1825625"/>
            <a:ext cx="5035492" cy="4351338"/>
          </a:xfrm>
        </p:spPr>
        <p:txBody>
          <a:bodyPr/>
          <a:lstStyle/>
          <a:p>
            <a:r>
              <a:rPr lang="en-US" altLang="zh-CN" dirty="0"/>
              <a:t>Advantages</a:t>
            </a:r>
          </a:p>
          <a:p>
            <a:pPr lvl="1"/>
            <a:r>
              <a:rPr lang="en-US" altLang="zh-CN" dirty="0"/>
              <a:t>Number of nodes and edges remain the same</a:t>
            </a:r>
          </a:p>
          <a:p>
            <a:pPr lvl="1"/>
            <a:r>
              <a:rPr lang="en-US" altLang="zh-CN" dirty="0"/>
              <a:t>Affects algebraic connectivity       in a smaller way</a:t>
            </a:r>
          </a:p>
          <a:p>
            <a:pPr lvl="1"/>
            <a:r>
              <a:rPr lang="en-US" altLang="zh-CN" dirty="0"/>
              <a:t>Affects effective graph resistance in a smaller way</a:t>
            </a:r>
          </a:p>
          <a:p>
            <a:endParaRPr lang="zh-CN" altLang="en-US" dirty="0"/>
          </a:p>
        </p:txBody>
      </p:sp>
      <p:sp>
        <p:nvSpPr>
          <p:cNvPr id="5" name="Slide Number Placeholder 4">
            <a:extLst>
              <a:ext uri="{FF2B5EF4-FFF2-40B4-BE49-F238E27FC236}">
                <a16:creationId xmlns:a16="http://schemas.microsoft.com/office/drawing/2014/main" id="{C2C80B2F-76D9-4059-B41B-D3ECD28B88C9}"/>
              </a:ext>
            </a:extLst>
          </p:cNvPr>
          <p:cNvSpPr>
            <a:spLocks noGrp="1"/>
          </p:cNvSpPr>
          <p:nvPr>
            <p:ph type="sldNum" sz="quarter" idx="12"/>
          </p:nvPr>
        </p:nvSpPr>
        <p:spPr/>
        <p:txBody>
          <a:bodyPr/>
          <a:lstStyle/>
          <a:p>
            <a:fld id="{4C15419E-54D6-8648-ABFB-BEF58E3E877E}" type="slidenum">
              <a:rPr lang="en-US" smtClean="0"/>
              <a:t>161</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2ECE3D-A794-479E-82E0-2500EFA8553E}"/>
                  </a:ext>
                </a:extLst>
              </p:cNvPr>
              <p:cNvSpPr txBox="1"/>
              <p:nvPr/>
            </p:nvSpPr>
            <p:spPr>
              <a:xfrm>
                <a:off x="893009" y="3266114"/>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942ECE3D-A794-479E-82E0-2500EFA8553E}"/>
                  </a:ext>
                </a:extLst>
              </p:cNvPr>
              <p:cNvSpPr txBox="1">
                <a:spLocks noRot="1" noChangeAspect="1" noMove="1" noResize="1" noEditPoints="1" noAdjustHandles="1" noChangeArrowheads="1" noChangeShapeType="1" noTextEdit="1"/>
              </p:cNvSpPr>
              <p:nvPr/>
            </p:nvSpPr>
            <p:spPr>
              <a:xfrm>
                <a:off x="893009" y="3266114"/>
                <a:ext cx="303576" cy="276999"/>
              </a:xfrm>
              <a:prstGeom prst="rect">
                <a:avLst/>
              </a:prstGeom>
              <a:blipFill>
                <a:blip r:embed="rId3"/>
                <a:stretch>
                  <a:fillRect l="-6000" r="-6000"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7EDBDE7-885A-4C11-B7DD-71907F1D9181}"/>
                  </a:ext>
                </a:extLst>
              </p:cNvPr>
              <p:cNvSpPr txBox="1"/>
              <p:nvPr/>
            </p:nvSpPr>
            <p:spPr>
              <a:xfrm>
                <a:off x="1293326" y="2817172"/>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77EDBDE7-885A-4C11-B7DD-71907F1D9181}"/>
                  </a:ext>
                </a:extLst>
              </p:cNvPr>
              <p:cNvSpPr txBox="1">
                <a:spLocks noRot="1" noChangeAspect="1" noMove="1" noResize="1" noEditPoints="1" noAdjustHandles="1" noChangeArrowheads="1" noChangeShapeType="1" noTextEdit="1"/>
              </p:cNvSpPr>
              <p:nvPr/>
            </p:nvSpPr>
            <p:spPr>
              <a:xfrm>
                <a:off x="1293326" y="2817172"/>
                <a:ext cx="303576" cy="276999"/>
              </a:xfrm>
              <a:prstGeom prst="rect">
                <a:avLst/>
              </a:prstGeom>
              <a:blipFill>
                <a:blip r:embed="rId4"/>
                <a:stretch>
                  <a:fillRect l="-8000" r="-600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990DC4-B1D5-4FE2-9F87-8387405EB186}"/>
                  </a:ext>
                </a:extLst>
              </p:cNvPr>
              <p:cNvSpPr txBox="1"/>
              <p:nvPr/>
            </p:nvSpPr>
            <p:spPr>
              <a:xfrm>
                <a:off x="2346255" y="3928196"/>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2990DC4-B1D5-4FE2-9F87-8387405EB186}"/>
                  </a:ext>
                </a:extLst>
              </p:cNvPr>
              <p:cNvSpPr txBox="1">
                <a:spLocks noRot="1" noChangeAspect="1" noMove="1" noResize="1" noEditPoints="1" noAdjustHandles="1" noChangeArrowheads="1" noChangeShapeType="1" noTextEdit="1"/>
              </p:cNvSpPr>
              <p:nvPr/>
            </p:nvSpPr>
            <p:spPr>
              <a:xfrm>
                <a:off x="2346255" y="3928196"/>
                <a:ext cx="303576" cy="276999"/>
              </a:xfrm>
              <a:prstGeom prst="rect">
                <a:avLst/>
              </a:prstGeom>
              <a:blipFill>
                <a:blip r:embed="rId5"/>
                <a:stretch>
                  <a:fillRect l="-8000" r="-4000" b="-15217"/>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BCA9C9C5-9E8C-4CA3-B2BB-2009E8722832}"/>
              </a:ext>
            </a:extLst>
          </p:cNvPr>
          <p:cNvGrpSpPr/>
          <p:nvPr/>
        </p:nvGrpSpPr>
        <p:grpSpPr>
          <a:xfrm>
            <a:off x="713337" y="2707699"/>
            <a:ext cx="4897802" cy="2172926"/>
            <a:chOff x="2615773" y="3155176"/>
            <a:chExt cx="4087591" cy="1813473"/>
          </a:xfrm>
        </p:grpSpPr>
        <p:sp>
          <p:nvSpPr>
            <p:cNvPr id="57" name="Oval 56">
              <a:extLst>
                <a:ext uri="{FF2B5EF4-FFF2-40B4-BE49-F238E27FC236}">
                  <a16:creationId xmlns:a16="http://schemas.microsoft.com/office/drawing/2014/main" id="{FEC8D75F-F277-484A-906A-1996C281EFB0}"/>
                </a:ext>
              </a:extLst>
            </p:cNvPr>
            <p:cNvSpPr/>
            <p:nvPr/>
          </p:nvSpPr>
          <p:spPr>
            <a:xfrm>
              <a:off x="3206262" y="350592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08D97AF-0628-4636-9848-F2F06EFA81CD}"/>
                </a:ext>
              </a:extLst>
            </p:cNvPr>
            <p:cNvSpPr/>
            <p:nvPr/>
          </p:nvSpPr>
          <p:spPr>
            <a:xfrm>
              <a:off x="3431811"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FA1E9F9-168A-42CD-A3E0-8B9227B11D95}"/>
                </a:ext>
              </a:extLst>
            </p:cNvPr>
            <p:cNvSpPr/>
            <p:nvPr/>
          </p:nvSpPr>
          <p:spPr>
            <a:xfrm>
              <a:off x="3957209" y="3984071"/>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63157B1-ED30-4A89-A22F-A6EDBA8E1564}"/>
                </a:ext>
              </a:extLst>
            </p:cNvPr>
            <p:cNvSpPr/>
            <p:nvPr/>
          </p:nvSpPr>
          <p:spPr>
            <a:xfrm>
              <a:off x="4001784"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A63CA79-D971-48FE-974A-A9C1CB623834}"/>
                </a:ext>
              </a:extLst>
            </p:cNvPr>
            <p:cNvSpPr/>
            <p:nvPr/>
          </p:nvSpPr>
          <p:spPr>
            <a:xfrm>
              <a:off x="2803162"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3EF6E16-14E1-4ECF-A305-A4F30AE5252B}"/>
                </a:ext>
              </a:extLst>
            </p:cNvPr>
            <p:cNvSpPr/>
            <p:nvPr/>
          </p:nvSpPr>
          <p:spPr>
            <a:xfrm>
              <a:off x="3881010"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AB5AE11-E25C-4896-9144-3088C9188740}"/>
                </a:ext>
              </a:extLst>
            </p:cNvPr>
            <p:cNvSpPr/>
            <p:nvPr/>
          </p:nvSpPr>
          <p:spPr>
            <a:xfrm>
              <a:off x="2803162" y="387129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8D3D8A63-E230-48A9-83F5-214B2124FEB1}"/>
                </a:ext>
              </a:extLst>
            </p:cNvPr>
            <p:cNvCxnSpPr>
              <a:cxnSpLocks/>
              <a:stCxn id="57" idx="4"/>
              <a:endCxn id="58" idx="0"/>
            </p:cNvCxnSpPr>
            <p:nvPr/>
          </p:nvCxnSpPr>
          <p:spPr>
            <a:xfrm>
              <a:off x="3319037"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8781B0E-41EB-4F2B-9463-939B9A8EFA4B}"/>
                </a:ext>
              </a:extLst>
            </p:cNvPr>
            <p:cNvCxnSpPr>
              <a:cxnSpLocks/>
              <a:stCxn id="57" idx="3"/>
              <a:endCxn id="63" idx="7"/>
            </p:cNvCxnSpPr>
            <p:nvPr/>
          </p:nvCxnSpPr>
          <p:spPr>
            <a:xfrm flipH="1">
              <a:off x="2995680" y="3698445"/>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0E48AB-9470-4F2D-8CC8-8A3BBF9A5016}"/>
                </a:ext>
              </a:extLst>
            </p:cNvPr>
            <p:cNvCxnSpPr>
              <a:cxnSpLocks/>
              <a:stCxn id="61" idx="0"/>
              <a:endCxn id="63" idx="4"/>
            </p:cNvCxnSpPr>
            <p:nvPr/>
          </p:nvCxnSpPr>
          <p:spPr>
            <a:xfrm flipV="1">
              <a:off x="2915937"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592253D-8788-4EA1-A53D-32D9A04F5DE0}"/>
                </a:ext>
              </a:extLst>
            </p:cNvPr>
            <p:cNvCxnSpPr>
              <a:cxnSpLocks/>
              <a:stCxn id="61" idx="5"/>
              <a:endCxn id="58" idx="2"/>
            </p:cNvCxnSpPr>
            <p:nvPr/>
          </p:nvCxnSpPr>
          <p:spPr>
            <a:xfrm>
              <a:off x="2995680"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8CC489-A996-4186-9215-37EDE6F329A5}"/>
                </a:ext>
              </a:extLst>
            </p:cNvPr>
            <p:cNvCxnSpPr>
              <a:cxnSpLocks/>
              <a:stCxn id="62" idx="4"/>
              <a:endCxn id="59" idx="0"/>
            </p:cNvCxnSpPr>
            <p:nvPr/>
          </p:nvCxnSpPr>
          <p:spPr>
            <a:xfrm>
              <a:off x="3993785"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DF762F0-8214-40C7-9EF8-EF74081DABC1}"/>
                </a:ext>
              </a:extLst>
            </p:cNvPr>
            <p:cNvCxnSpPr>
              <a:cxnSpLocks/>
              <a:stCxn id="57" idx="6"/>
              <a:endCxn id="62" idx="3"/>
            </p:cNvCxnSpPr>
            <p:nvPr/>
          </p:nvCxnSpPr>
          <p:spPr>
            <a:xfrm flipV="1">
              <a:off x="3431811"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C9EFD3B-C1CC-4388-B7B8-6DBD87C0394A}"/>
                </a:ext>
              </a:extLst>
            </p:cNvPr>
            <p:cNvCxnSpPr>
              <a:cxnSpLocks/>
              <a:stCxn id="57" idx="5"/>
              <a:endCxn id="59" idx="1"/>
            </p:cNvCxnSpPr>
            <p:nvPr/>
          </p:nvCxnSpPr>
          <p:spPr>
            <a:xfrm>
              <a:off x="3398780"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BDE76D4-D116-42DF-8CCB-878141C5D08F}"/>
                </a:ext>
              </a:extLst>
            </p:cNvPr>
            <p:cNvCxnSpPr>
              <a:cxnSpLocks/>
              <a:stCxn id="60" idx="2"/>
              <a:endCxn id="58" idx="5"/>
            </p:cNvCxnSpPr>
            <p:nvPr/>
          </p:nvCxnSpPr>
          <p:spPr>
            <a:xfrm flipH="1">
              <a:off x="3624329" y="4759667"/>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D3AA39-AB5E-4FCF-8B2B-0DC05B98F223}"/>
                </a:ext>
              </a:extLst>
            </p:cNvPr>
            <p:cNvCxnSpPr>
              <a:cxnSpLocks/>
              <a:stCxn id="59" idx="3"/>
              <a:endCxn id="61" idx="6"/>
            </p:cNvCxnSpPr>
            <p:nvPr/>
          </p:nvCxnSpPr>
          <p:spPr>
            <a:xfrm flipH="1">
              <a:off x="3028711"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EE159933-89AC-46A3-B82D-F9CDA4F09C0F}"/>
                </a:ext>
              </a:extLst>
            </p:cNvPr>
            <p:cNvSpPr/>
            <p:nvPr/>
          </p:nvSpPr>
          <p:spPr>
            <a:xfrm>
              <a:off x="2683232"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6EFCB94-D45C-4A14-ADD2-8B2653A8B0C7}"/>
                    </a:ext>
                  </a:extLst>
                </p:cNvPr>
                <p:cNvSpPr txBox="1"/>
                <p:nvPr/>
              </p:nvSpPr>
              <p:spPr>
                <a:xfrm>
                  <a:off x="2615773" y="3157066"/>
                  <a:ext cx="56008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sub>
                        </m:sSub>
                      </m:oMath>
                    </m:oMathPara>
                  </a14:m>
                  <a:endParaRPr lang="en-US" sz="2800" dirty="0"/>
                </a:p>
              </p:txBody>
            </p:sp>
          </mc:Choice>
          <mc:Fallback xmlns="">
            <p:sp>
              <p:nvSpPr>
                <p:cNvPr id="74" name="TextBox 73">
                  <a:extLst>
                    <a:ext uri="{FF2B5EF4-FFF2-40B4-BE49-F238E27FC236}">
                      <a16:creationId xmlns:a16="http://schemas.microsoft.com/office/drawing/2014/main" id="{06EFCB94-D45C-4A14-ADD2-8B2653A8B0C7}"/>
                    </a:ext>
                  </a:extLst>
                </p:cNvPr>
                <p:cNvSpPr txBox="1">
                  <a:spLocks noRot="1" noChangeAspect="1" noMove="1" noResize="1" noEditPoints="1" noAdjustHandles="1" noChangeArrowheads="1" noChangeShapeType="1" noTextEdit="1"/>
                </p:cNvSpPr>
                <p:nvPr/>
              </p:nvSpPr>
              <p:spPr>
                <a:xfrm>
                  <a:off x="2615773" y="3157066"/>
                  <a:ext cx="560089" cy="523220"/>
                </a:xfrm>
                <a:prstGeom prst="rect">
                  <a:avLst/>
                </a:prstGeom>
                <a:blipFill>
                  <a:blip r:embed="rId6"/>
                  <a:stretch>
                    <a:fillRect/>
                  </a:stretch>
                </a:blipFill>
              </p:spPr>
              <p:txBody>
                <a:bodyPr/>
                <a:lstStyle/>
                <a:p>
                  <a:r>
                    <a:rPr lang="zh-CN" altLang="en-US">
                      <a:noFill/>
                    </a:rPr>
                    <a:t> </a:t>
                  </a:r>
                </a:p>
              </p:txBody>
            </p:sp>
          </mc:Fallback>
        </mc:AlternateContent>
        <p:sp>
          <p:nvSpPr>
            <p:cNvPr id="75" name="Oval 74">
              <a:extLst>
                <a:ext uri="{FF2B5EF4-FFF2-40B4-BE49-F238E27FC236}">
                  <a16:creationId xmlns:a16="http://schemas.microsoft.com/office/drawing/2014/main" id="{7D04B257-E770-420D-B117-4B8C193FE2D9}"/>
                </a:ext>
              </a:extLst>
            </p:cNvPr>
            <p:cNvSpPr/>
            <p:nvPr/>
          </p:nvSpPr>
          <p:spPr>
            <a:xfrm>
              <a:off x="5677113" y="350592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4DB03DB-0376-4A24-8003-82BCED39FD4E}"/>
                </a:ext>
              </a:extLst>
            </p:cNvPr>
            <p:cNvSpPr/>
            <p:nvPr/>
          </p:nvSpPr>
          <p:spPr>
            <a:xfrm>
              <a:off x="5902662"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877DC51-B580-4D22-8837-3BEF6C097DB9}"/>
                </a:ext>
              </a:extLst>
            </p:cNvPr>
            <p:cNvSpPr/>
            <p:nvPr/>
          </p:nvSpPr>
          <p:spPr>
            <a:xfrm>
              <a:off x="6428060" y="3984071"/>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2ACC9C-9A15-45AF-B164-94278B061652}"/>
                </a:ext>
              </a:extLst>
            </p:cNvPr>
            <p:cNvSpPr/>
            <p:nvPr/>
          </p:nvSpPr>
          <p:spPr>
            <a:xfrm>
              <a:off x="6401611"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AE6AC74-978C-438F-9E78-763DA8E19447}"/>
                </a:ext>
              </a:extLst>
            </p:cNvPr>
            <p:cNvSpPr/>
            <p:nvPr/>
          </p:nvSpPr>
          <p:spPr>
            <a:xfrm>
              <a:off x="5274013"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43B5028-16A3-4E6D-80ED-9C5FC28A9407}"/>
                </a:ext>
              </a:extLst>
            </p:cNvPr>
            <p:cNvSpPr/>
            <p:nvPr/>
          </p:nvSpPr>
          <p:spPr>
            <a:xfrm>
              <a:off x="6351861"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F2B60B9-EF75-4813-8F15-A4A928AB8CB8}"/>
                </a:ext>
              </a:extLst>
            </p:cNvPr>
            <p:cNvSpPr/>
            <p:nvPr/>
          </p:nvSpPr>
          <p:spPr>
            <a:xfrm>
              <a:off x="5274013" y="387129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DFF305AA-1726-4583-ACA9-9D766715E103}"/>
                </a:ext>
              </a:extLst>
            </p:cNvPr>
            <p:cNvCxnSpPr>
              <a:cxnSpLocks/>
              <a:stCxn id="75" idx="4"/>
              <a:endCxn id="76" idx="0"/>
            </p:cNvCxnSpPr>
            <p:nvPr/>
          </p:nvCxnSpPr>
          <p:spPr>
            <a:xfrm>
              <a:off x="5789888"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3A3EFB-434B-41DF-BF48-56A1B514B060}"/>
                </a:ext>
              </a:extLst>
            </p:cNvPr>
            <p:cNvCxnSpPr>
              <a:cxnSpLocks/>
              <a:stCxn id="79" idx="0"/>
              <a:endCxn id="81" idx="4"/>
            </p:cNvCxnSpPr>
            <p:nvPr/>
          </p:nvCxnSpPr>
          <p:spPr>
            <a:xfrm flipV="1">
              <a:off x="5386788"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A186C2C-D40E-415D-B06F-9DD0BB618A7F}"/>
                </a:ext>
              </a:extLst>
            </p:cNvPr>
            <p:cNvCxnSpPr>
              <a:cxnSpLocks/>
              <a:stCxn id="79" idx="5"/>
              <a:endCxn id="76" idx="2"/>
            </p:cNvCxnSpPr>
            <p:nvPr/>
          </p:nvCxnSpPr>
          <p:spPr>
            <a:xfrm>
              <a:off x="5466531"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A5DDF41-4099-44FD-BDEA-FE625E3EB54E}"/>
                </a:ext>
              </a:extLst>
            </p:cNvPr>
            <p:cNvCxnSpPr>
              <a:cxnSpLocks/>
              <a:stCxn id="80" idx="4"/>
              <a:endCxn id="77" idx="0"/>
            </p:cNvCxnSpPr>
            <p:nvPr/>
          </p:nvCxnSpPr>
          <p:spPr>
            <a:xfrm>
              <a:off x="6464636"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42F1D09-E695-43B4-A988-96CB6682792A}"/>
                </a:ext>
              </a:extLst>
            </p:cNvPr>
            <p:cNvCxnSpPr>
              <a:cxnSpLocks/>
              <a:stCxn id="75" idx="6"/>
              <a:endCxn id="80" idx="3"/>
            </p:cNvCxnSpPr>
            <p:nvPr/>
          </p:nvCxnSpPr>
          <p:spPr>
            <a:xfrm flipV="1">
              <a:off x="5902662"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FD930CC-FD22-4DF3-A025-D133BC6B10DC}"/>
                </a:ext>
              </a:extLst>
            </p:cNvPr>
            <p:cNvCxnSpPr>
              <a:cxnSpLocks/>
              <a:stCxn id="75" idx="5"/>
              <a:endCxn id="77" idx="1"/>
            </p:cNvCxnSpPr>
            <p:nvPr/>
          </p:nvCxnSpPr>
          <p:spPr>
            <a:xfrm>
              <a:off x="5869631"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744AF11-A696-4E9C-ACDF-FE5961BAD9EE}"/>
                </a:ext>
              </a:extLst>
            </p:cNvPr>
            <p:cNvCxnSpPr>
              <a:cxnSpLocks/>
              <a:stCxn id="78" idx="2"/>
              <a:endCxn id="76" idx="5"/>
            </p:cNvCxnSpPr>
            <p:nvPr/>
          </p:nvCxnSpPr>
          <p:spPr>
            <a:xfrm flipH="1">
              <a:off x="6095180" y="4759667"/>
              <a:ext cx="306431" cy="3517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BDC8B10-24CE-45BA-957D-6A28604C4B49}"/>
                </a:ext>
              </a:extLst>
            </p:cNvPr>
            <p:cNvCxnSpPr>
              <a:cxnSpLocks/>
              <a:stCxn id="77" idx="3"/>
              <a:endCxn id="79" idx="6"/>
            </p:cNvCxnSpPr>
            <p:nvPr/>
          </p:nvCxnSpPr>
          <p:spPr>
            <a:xfrm flipH="1">
              <a:off x="5499562"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458C254E-4137-4654-8898-88789164F3AE}"/>
                </a:ext>
              </a:extLst>
            </p:cNvPr>
            <p:cNvSpPr/>
            <p:nvPr/>
          </p:nvSpPr>
          <p:spPr>
            <a:xfrm>
              <a:off x="5083059"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2675CBCE-29BD-4876-B4E7-A41B84C77019}"/>
                </a:ext>
              </a:extLst>
            </p:cNvPr>
            <p:cNvCxnSpPr>
              <a:cxnSpLocks/>
              <a:stCxn id="81" idx="6"/>
              <a:endCxn id="77" idx="2"/>
            </p:cNvCxnSpPr>
            <p:nvPr/>
          </p:nvCxnSpPr>
          <p:spPr>
            <a:xfrm>
              <a:off x="5499562" y="3984072"/>
              <a:ext cx="928498" cy="1127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CBB4981-14A2-448E-BA6A-E0ADA235C154}"/>
                    </a:ext>
                  </a:extLst>
                </p:cNvPr>
                <p:cNvSpPr txBox="1"/>
                <p:nvPr/>
              </p:nvSpPr>
              <p:spPr>
                <a:xfrm>
                  <a:off x="4999530" y="3155176"/>
                  <a:ext cx="9031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m:oMathPara>
                  </a14:m>
                  <a:endParaRPr lang="en-US" sz="2800" dirty="0"/>
                </a:p>
              </p:txBody>
            </p:sp>
          </mc:Choice>
          <mc:Fallback xmlns="">
            <p:sp>
              <p:nvSpPr>
                <p:cNvPr id="92" name="TextBox 91">
                  <a:extLst>
                    <a:ext uri="{FF2B5EF4-FFF2-40B4-BE49-F238E27FC236}">
                      <a16:creationId xmlns:a16="http://schemas.microsoft.com/office/drawing/2014/main" id="{4CBB4981-14A2-448E-BA6A-E0ADA235C154}"/>
                    </a:ext>
                  </a:extLst>
                </p:cNvPr>
                <p:cNvSpPr txBox="1">
                  <a:spLocks noRot="1" noChangeAspect="1" noMove="1" noResize="1" noEditPoints="1" noAdjustHandles="1" noChangeArrowheads="1" noChangeShapeType="1" noTextEdit="1"/>
                </p:cNvSpPr>
                <p:nvPr/>
              </p:nvSpPr>
              <p:spPr>
                <a:xfrm>
                  <a:off x="4999530" y="3155176"/>
                  <a:ext cx="903132" cy="523220"/>
                </a:xfrm>
                <a:prstGeom prst="rect">
                  <a:avLst/>
                </a:prstGeom>
                <a:blipFill>
                  <a:blip r:embed="rId7"/>
                  <a:stretch>
                    <a:fillRect/>
                  </a:stretch>
                </a:blipFill>
              </p:spPr>
              <p:txBody>
                <a:bodyPr/>
                <a:lstStyle/>
                <a:p>
                  <a:r>
                    <a:rPr lang="zh-CN" altLang="en-US">
                      <a:noFill/>
                    </a:rPr>
                    <a:t> </a:t>
                  </a:r>
                </a:p>
              </p:txBody>
            </p:sp>
          </mc:Fallback>
        </mc:AlternateContent>
        <p:cxnSp>
          <p:nvCxnSpPr>
            <p:cNvPr id="93" name="Straight Connector 92">
              <a:extLst>
                <a:ext uri="{FF2B5EF4-FFF2-40B4-BE49-F238E27FC236}">
                  <a16:creationId xmlns:a16="http://schemas.microsoft.com/office/drawing/2014/main" id="{FC0406F8-F873-48AE-9F47-756A06CD0579}"/>
                </a:ext>
              </a:extLst>
            </p:cNvPr>
            <p:cNvCxnSpPr>
              <a:cxnSpLocks/>
              <a:stCxn id="63" idx="6"/>
              <a:endCxn id="59" idx="2"/>
            </p:cNvCxnSpPr>
            <p:nvPr/>
          </p:nvCxnSpPr>
          <p:spPr>
            <a:xfrm>
              <a:off x="3028711" y="3984072"/>
              <a:ext cx="928498" cy="112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Right Arrow 93">
              <a:extLst>
                <a:ext uri="{FF2B5EF4-FFF2-40B4-BE49-F238E27FC236}">
                  <a16:creationId xmlns:a16="http://schemas.microsoft.com/office/drawing/2014/main" id="{EA931055-7E9B-43B7-B740-31D59D03BABD}"/>
                </a:ext>
              </a:extLst>
            </p:cNvPr>
            <p:cNvSpPr/>
            <p:nvPr/>
          </p:nvSpPr>
          <p:spPr>
            <a:xfrm>
              <a:off x="4423467" y="3896459"/>
              <a:ext cx="507260"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Multiplication Sign 94">
              <a:extLst>
                <a:ext uri="{FF2B5EF4-FFF2-40B4-BE49-F238E27FC236}">
                  <a16:creationId xmlns:a16="http://schemas.microsoft.com/office/drawing/2014/main" id="{054BF3FE-1C47-4A52-8409-FA883A057E4D}"/>
                </a:ext>
              </a:extLst>
            </p:cNvPr>
            <p:cNvSpPr/>
            <p:nvPr/>
          </p:nvSpPr>
          <p:spPr>
            <a:xfrm>
              <a:off x="3009866" y="3646258"/>
              <a:ext cx="175696" cy="26729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2184023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0236-B2E5-477C-B43C-6073AE472243}"/>
              </a:ext>
            </a:extLst>
          </p:cNvPr>
          <p:cNvSpPr>
            <a:spLocks noGrp="1"/>
          </p:cNvSpPr>
          <p:nvPr>
            <p:ph type="title"/>
          </p:nvPr>
        </p:nvSpPr>
        <p:spPr/>
        <p:txBody>
          <a:bodyPr/>
          <a:lstStyle/>
          <a:p>
            <a:r>
              <a:rPr lang="en-US" altLang="zh-CN" dirty="0" err="1"/>
              <a:t>ReWatt</a:t>
            </a:r>
            <a:endParaRPr lang="zh-CN" altLang="en-US" dirty="0"/>
          </a:p>
        </p:txBody>
      </p:sp>
      <p:sp>
        <p:nvSpPr>
          <p:cNvPr id="3" name="Content Placeholder 2">
            <a:extLst>
              <a:ext uri="{FF2B5EF4-FFF2-40B4-BE49-F238E27FC236}">
                <a16:creationId xmlns:a16="http://schemas.microsoft.com/office/drawing/2014/main" id="{1D1F1C45-F098-4AEC-9C8E-A4B5D17160A8}"/>
              </a:ext>
            </a:extLst>
          </p:cNvPr>
          <p:cNvSpPr>
            <a:spLocks noGrp="1"/>
          </p:cNvSpPr>
          <p:nvPr>
            <p:ph idx="1"/>
          </p:nvPr>
        </p:nvSpPr>
        <p:spPr/>
        <p:txBody>
          <a:bodyPr/>
          <a:lstStyle/>
          <a:p>
            <a:r>
              <a:rPr lang="en-US" altLang="zh-CN" dirty="0"/>
              <a:t>Reinforcement Learning</a:t>
            </a:r>
          </a:p>
        </p:txBody>
      </p:sp>
      <p:sp>
        <p:nvSpPr>
          <p:cNvPr id="4" name="Slide Number Placeholder 3">
            <a:extLst>
              <a:ext uri="{FF2B5EF4-FFF2-40B4-BE49-F238E27FC236}">
                <a16:creationId xmlns:a16="http://schemas.microsoft.com/office/drawing/2014/main" id="{302A82C0-E2AF-4D65-9184-794F24697A98}"/>
              </a:ext>
            </a:extLst>
          </p:cNvPr>
          <p:cNvSpPr>
            <a:spLocks noGrp="1"/>
          </p:cNvSpPr>
          <p:nvPr>
            <p:ph type="sldNum" sz="quarter" idx="12"/>
          </p:nvPr>
        </p:nvSpPr>
        <p:spPr/>
        <p:txBody>
          <a:bodyPr/>
          <a:lstStyle/>
          <a:p>
            <a:fld id="{4C15419E-54D6-8648-ABFB-BEF58E3E877E}" type="slidenum">
              <a:rPr lang="en-US" smtClean="0"/>
              <a:t>162</a:t>
            </a:fld>
            <a:endParaRPr lang="en-US" dirty="0"/>
          </a:p>
        </p:txBody>
      </p:sp>
      <p:grpSp>
        <p:nvGrpSpPr>
          <p:cNvPr id="340" name="Group 339">
            <a:extLst>
              <a:ext uri="{FF2B5EF4-FFF2-40B4-BE49-F238E27FC236}">
                <a16:creationId xmlns:a16="http://schemas.microsoft.com/office/drawing/2014/main" id="{CBB66009-2F73-4243-8C2D-89F643C99292}"/>
              </a:ext>
            </a:extLst>
          </p:cNvPr>
          <p:cNvGrpSpPr/>
          <p:nvPr/>
        </p:nvGrpSpPr>
        <p:grpSpPr>
          <a:xfrm>
            <a:off x="753460" y="2410233"/>
            <a:ext cx="10401179" cy="3539956"/>
            <a:chOff x="-372524" y="796219"/>
            <a:chExt cx="13276444" cy="4518530"/>
          </a:xfrm>
        </p:grpSpPr>
        <p:sp>
          <p:nvSpPr>
            <p:cNvPr id="341" name="Rectangle: Rounded Corners 340">
              <a:extLst>
                <a:ext uri="{FF2B5EF4-FFF2-40B4-BE49-F238E27FC236}">
                  <a16:creationId xmlns:a16="http://schemas.microsoft.com/office/drawing/2014/main" id="{32482CB0-BAAD-43EB-A395-B94E3A8D1F4D}"/>
                </a:ext>
              </a:extLst>
            </p:cNvPr>
            <p:cNvSpPr/>
            <p:nvPr/>
          </p:nvSpPr>
          <p:spPr>
            <a:xfrm>
              <a:off x="1446939" y="2288873"/>
              <a:ext cx="9611907" cy="3025876"/>
            </a:xfrm>
            <a:prstGeom prst="roundRect">
              <a:avLst/>
            </a:prstGeom>
            <a:noFill/>
            <a:ln w="254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DA38735B-242E-43F0-9948-D6B87B4CC356}"/>
                </a:ext>
              </a:extLst>
            </p:cNvPr>
            <p:cNvSpPr/>
            <p:nvPr/>
          </p:nvSpPr>
          <p:spPr>
            <a:xfrm>
              <a:off x="217965" y="319809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3E57B0D8-16B5-40B4-AB10-F89A11CA5D7E}"/>
                </a:ext>
              </a:extLst>
            </p:cNvPr>
            <p:cNvSpPr/>
            <p:nvPr/>
          </p:nvSpPr>
          <p:spPr>
            <a:xfrm>
              <a:off x="443514" y="4294484"/>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47B036FE-E206-4FF5-80A0-62A3C78FA197}"/>
                </a:ext>
              </a:extLst>
            </p:cNvPr>
            <p:cNvSpPr/>
            <p:nvPr/>
          </p:nvSpPr>
          <p:spPr>
            <a:xfrm>
              <a:off x="968912" y="367623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97379663-41E0-4F6D-8EA4-FB3BC9249E54}"/>
                </a:ext>
              </a:extLst>
            </p:cNvPr>
            <p:cNvSpPr/>
            <p:nvPr/>
          </p:nvSpPr>
          <p:spPr>
            <a:xfrm>
              <a:off x="1013487" y="433905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21D3471A-C2F3-43A9-95C2-E57387C0FF1C}"/>
                </a:ext>
              </a:extLst>
            </p:cNvPr>
            <p:cNvSpPr/>
            <p:nvPr/>
          </p:nvSpPr>
          <p:spPr>
            <a:xfrm>
              <a:off x="-185135" y="411401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7EE69C5A-82B9-4882-BD6C-53DDCFB06476}"/>
                </a:ext>
              </a:extLst>
            </p:cNvPr>
            <p:cNvSpPr/>
            <p:nvPr/>
          </p:nvSpPr>
          <p:spPr>
            <a:xfrm>
              <a:off x="892713" y="299806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17B02E7F-DCB6-4DDF-87BF-39C19016E76C}"/>
                </a:ext>
              </a:extLst>
            </p:cNvPr>
            <p:cNvSpPr/>
            <p:nvPr/>
          </p:nvSpPr>
          <p:spPr>
            <a:xfrm>
              <a:off x="-185135" y="356346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9" name="Straight Connector 348">
              <a:extLst>
                <a:ext uri="{FF2B5EF4-FFF2-40B4-BE49-F238E27FC236}">
                  <a16:creationId xmlns:a16="http://schemas.microsoft.com/office/drawing/2014/main" id="{6DB1BF44-CCC6-4BCE-AE07-124B63661376}"/>
                </a:ext>
              </a:extLst>
            </p:cNvPr>
            <p:cNvCxnSpPr>
              <a:cxnSpLocks/>
              <a:stCxn id="342" idx="4"/>
              <a:endCxn id="343" idx="0"/>
            </p:cNvCxnSpPr>
            <p:nvPr/>
          </p:nvCxnSpPr>
          <p:spPr>
            <a:xfrm>
              <a:off x="330740" y="3423642"/>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ED9324D8-3FE7-4803-B6F2-00118610B264}"/>
                </a:ext>
              </a:extLst>
            </p:cNvPr>
            <p:cNvCxnSpPr>
              <a:cxnSpLocks/>
              <a:stCxn id="342" idx="3"/>
              <a:endCxn id="348" idx="7"/>
            </p:cNvCxnSpPr>
            <p:nvPr/>
          </p:nvCxnSpPr>
          <p:spPr>
            <a:xfrm flipH="1">
              <a:off x="7383" y="3390611"/>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D151556E-A816-46DA-8086-4B4CC449F705}"/>
                </a:ext>
              </a:extLst>
            </p:cNvPr>
            <p:cNvCxnSpPr>
              <a:cxnSpLocks/>
              <a:stCxn id="346" idx="0"/>
              <a:endCxn id="348" idx="4"/>
            </p:cNvCxnSpPr>
            <p:nvPr/>
          </p:nvCxnSpPr>
          <p:spPr>
            <a:xfrm flipV="1">
              <a:off x="-72360" y="3789012"/>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CF80DB1-178C-4F10-81EF-4EED2D85C5D9}"/>
                </a:ext>
              </a:extLst>
            </p:cNvPr>
            <p:cNvCxnSpPr>
              <a:cxnSpLocks/>
              <a:stCxn id="346" idx="5"/>
              <a:endCxn id="343" idx="2"/>
            </p:cNvCxnSpPr>
            <p:nvPr/>
          </p:nvCxnSpPr>
          <p:spPr>
            <a:xfrm>
              <a:off x="7383" y="4306537"/>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C5EBECA-7CC4-459B-84C7-821AB99D06EB}"/>
                </a:ext>
              </a:extLst>
            </p:cNvPr>
            <p:cNvCxnSpPr>
              <a:cxnSpLocks/>
              <a:stCxn id="347" idx="4"/>
              <a:endCxn id="344" idx="0"/>
            </p:cNvCxnSpPr>
            <p:nvPr/>
          </p:nvCxnSpPr>
          <p:spPr>
            <a:xfrm>
              <a:off x="1005488" y="3223617"/>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42D27A6-E4F6-47EF-8C6A-34805285CDF0}"/>
                </a:ext>
              </a:extLst>
            </p:cNvPr>
            <p:cNvCxnSpPr>
              <a:cxnSpLocks/>
              <a:stCxn id="342" idx="6"/>
              <a:endCxn id="347" idx="3"/>
            </p:cNvCxnSpPr>
            <p:nvPr/>
          </p:nvCxnSpPr>
          <p:spPr>
            <a:xfrm flipV="1">
              <a:off x="443514" y="3190586"/>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0F4CC1B6-38F4-46A6-B053-9D1EF14FA63D}"/>
                </a:ext>
              </a:extLst>
            </p:cNvPr>
            <p:cNvCxnSpPr>
              <a:cxnSpLocks/>
              <a:stCxn id="342" idx="5"/>
              <a:endCxn id="344" idx="1"/>
            </p:cNvCxnSpPr>
            <p:nvPr/>
          </p:nvCxnSpPr>
          <p:spPr>
            <a:xfrm>
              <a:off x="410483" y="3390611"/>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17780DD2-7379-4027-8F8D-FB973DADF06C}"/>
                </a:ext>
              </a:extLst>
            </p:cNvPr>
            <p:cNvCxnSpPr>
              <a:cxnSpLocks/>
              <a:stCxn id="345" idx="2"/>
              <a:endCxn id="343" idx="5"/>
            </p:cNvCxnSpPr>
            <p:nvPr/>
          </p:nvCxnSpPr>
          <p:spPr>
            <a:xfrm flipH="1">
              <a:off x="636032" y="4451833"/>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A120FBD-BEDD-4E0B-9DAD-7ADF6B2C8F0A}"/>
                </a:ext>
              </a:extLst>
            </p:cNvPr>
            <p:cNvCxnSpPr>
              <a:cxnSpLocks/>
              <a:stCxn id="344" idx="3"/>
              <a:endCxn id="346" idx="6"/>
            </p:cNvCxnSpPr>
            <p:nvPr/>
          </p:nvCxnSpPr>
          <p:spPr>
            <a:xfrm flipH="1">
              <a:off x="40414" y="3868755"/>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5DE4A431-712D-4D36-B40E-E0B37E2AFEFA}"/>
                </a:ext>
              </a:extLst>
            </p:cNvPr>
            <p:cNvSpPr txBox="1"/>
            <p:nvPr/>
          </p:nvSpPr>
          <p:spPr>
            <a:xfrm>
              <a:off x="1686462" y="2422321"/>
              <a:ext cx="1710149" cy="467904"/>
            </a:xfrm>
            <a:prstGeom prst="rect">
              <a:avLst/>
            </a:prstGeom>
            <a:noFill/>
          </p:spPr>
          <p:txBody>
            <a:bodyPr wrap="square" rtlCol="0">
              <a:spAutoFit/>
            </a:bodyPr>
            <a:lstStyle/>
            <a:p>
              <a:r>
                <a:rPr lang="en-US" b="1" dirty="0">
                  <a:solidFill>
                    <a:srgbClr val="C00000"/>
                  </a:solidFill>
                </a:rPr>
                <a:t>Attacker </a:t>
              </a:r>
            </a:p>
          </p:txBody>
        </p:sp>
        <p:sp>
          <p:nvSpPr>
            <p:cNvPr id="359" name="Rectangle 358">
              <a:extLst>
                <a:ext uri="{FF2B5EF4-FFF2-40B4-BE49-F238E27FC236}">
                  <a16:creationId xmlns:a16="http://schemas.microsoft.com/office/drawing/2014/main" id="{AE2D1EB7-29C1-45B9-BB4E-78B909328AF3}"/>
                </a:ext>
              </a:extLst>
            </p:cNvPr>
            <p:cNvSpPr/>
            <p:nvPr/>
          </p:nvSpPr>
          <p:spPr>
            <a:xfrm>
              <a:off x="1572508" y="2903510"/>
              <a:ext cx="1454592" cy="2137433"/>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TextBox 359">
              <a:extLst>
                <a:ext uri="{FF2B5EF4-FFF2-40B4-BE49-F238E27FC236}">
                  <a16:creationId xmlns:a16="http://schemas.microsoft.com/office/drawing/2014/main" id="{BB66F441-EA45-4F73-99A9-627530CD85E7}"/>
                </a:ext>
              </a:extLst>
            </p:cNvPr>
            <p:cNvSpPr txBox="1"/>
            <p:nvPr/>
          </p:nvSpPr>
          <p:spPr>
            <a:xfrm>
              <a:off x="1880900" y="4593181"/>
              <a:ext cx="895801" cy="428912"/>
            </a:xfrm>
            <a:prstGeom prst="rect">
              <a:avLst/>
            </a:prstGeom>
            <a:noFill/>
          </p:spPr>
          <p:txBody>
            <a:bodyPr wrap="square" rtlCol="0">
              <a:spAutoFit/>
            </a:bodyPr>
            <a:lstStyle/>
            <a:p>
              <a:r>
                <a:rPr lang="en-US" sz="1600" b="1" dirty="0"/>
                <a:t>GCN</a:t>
              </a:r>
            </a:p>
          </p:txBody>
        </p:sp>
        <p:sp>
          <p:nvSpPr>
            <p:cNvPr id="361" name="Rectangle: Rounded Corners 360">
              <a:extLst>
                <a:ext uri="{FF2B5EF4-FFF2-40B4-BE49-F238E27FC236}">
                  <a16:creationId xmlns:a16="http://schemas.microsoft.com/office/drawing/2014/main" id="{AA8BAA15-43B3-434F-A0C5-A3941694CF52}"/>
                </a:ext>
              </a:extLst>
            </p:cNvPr>
            <p:cNvSpPr/>
            <p:nvPr/>
          </p:nvSpPr>
          <p:spPr>
            <a:xfrm>
              <a:off x="-305065" y="2882752"/>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ADCCFD3A-B163-4070-A82E-D79C4B6BE103}"/>
                </a:ext>
              </a:extLst>
            </p:cNvPr>
            <p:cNvSpPr/>
            <p:nvPr/>
          </p:nvSpPr>
          <p:spPr>
            <a:xfrm>
              <a:off x="2015015" y="31695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F2D0694C-9022-4E2E-A337-1DEF8B73D269}"/>
                </a:ext>
              </a:extLst>
            </p:cNvPr>
            <p:cNvSpPr/>
            <p:nvPr/>
          </p:nvSpPr>
          <p:spPr>
            <a:xfrm>
              <a:off x="2240564" y="426590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A41345F7-7B02-4B2D-9713-3392F73A89FB}"/>
                </a:ext>
              </a:extLst>
            </p:cNvPr>
            <p:cNvSpPr/>
            <p:nvPr/>
          </p:nvSpPr>
          <p:spPr>
            <a:xfrm>
              <a:off x="2765962" y="364766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6DDCA89E-DE19-47F9-B8B4-0E7D11A21118}"/>
                </a:ext>
              </a:extLst>
            </p:cNvPr>
            <p:cNvSpPr/>
            <p:nvPr/>
          </p:nvSpPr>
          <p:spPr>
            <a:xfrm>
              <a:off x="2810537" y="4310483"/>
              <a:ext cx="225549" cy="225549"/>
            </a:xfrm>
            <a:prstGeom prst="ellipse">
              <a:avLst/>
            </a:prstGeom>
            <a:noFill/>
            <a:ln w="25400">
              <a:solidFill>
                <a:srgbClr val="00B05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D5C34B58-8E7E-45C9-84C3-9BBFA1D17668}"/>
                </a:ext>
              </a:extLst>
            </p:cNvPr>
            <p:cNvSpPr/>
            <p:nvPr/>
          </p:nvSpPr>
          <p:spPr>
            <a:xfrm>
              <a:off x="1611915" y="4085444"/>
              <a:ext cx="225549" cy="225549"/>
            </a:xfrm>
            <a:prstGeom prst="ellipse">
              <a:avLst/>
            </a:prstGeom>
            <a:noFill/>
            <a:ln w="25400">
              <a:solidFill>
                <a:srgbClr val="7030A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BE44CFE2-0D5B-4910-AF0C-AE94AC6C24B6}"/>
                </a:ext>
              </a:extLst>
            </p:cNvPr>
            <p:cNvSpPr/>
            <p:nvPr/>
          </p:nvSpPr>
          <p:spPr>
            <a:xfrm>
              <a:off x="2689763" y="2969493"/>
              <a:ext cx="225549" cy="225549"/>
            </a:xfrm>
            <a:prstGeom prst="ellipse">
              <a:avLst/>
            </a:prstGeom>
            <a:noFill/>
            <a:ln w="25400">
              <a:solidFill>
                <a:srgbClr val="7030A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CF26BEB3-4BE9-4D61-8745-B5719F8A9EF4}"/>
                </a:ext>
              </a:extLst>
            </p:cNvPr>
            <p:cNvSpPr/>
            <p:nvPr/>
          </p:nvSpPr>
          <p:spPr>
            <a:xfrm>
              <a:off x="1611915" y="353488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9" name="Straight Connector 368">
              <a:extLst>
                <a:ext uri="{FF2B5EF4-FFF2-40B4-BE49-F238E27FC236}">
                  <a16:creationId xmlns:a16="http://schemas.microsoft.com/office/drawing/2014/main" id="{4D00DB52-3630-4121-9844-3DFF8DF43666}"/>
                </a:ext>
              </a:extLst>
            </p:cNvPr>
            <p:cNvCxnSpPr>
              <a:cxnSpLocks/>
              <a:stCxn id="366" idx="0"/>
              <a:endCxn id="368" idx="4"/>
            </p:cNvCxnSpPr>
            <p:nvPr/>
          </p:nvCxnSpPr>
          <p:spPr>
            <a:xfrm flipV="1">
              <a:off x="1724690" y="3760437"/>
              <a:ext cx="0" cy="325007"/>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B742E89B-11D3-495F-8333-34F96311C3CB}"/>
                </a:ext>
              </a:extLst>
            </p:cNvPr>
            <p:cNvCxnSpPr>
              <a:cxnSpLocks/>
              <a:stCxn id="366" idx="5"/>
              <a:endCxn id="363" idx="2"/>
            </p:cNvCxnSpPr>
            <p:nvPr/>
          </p:nvCxnSpPr>
          <p:spPr>
            <a:xfrm>
              <a:off x="1804433" y="4277962"/>
              <a:ext cx="436131" cy="100722"/>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EAE5DCDD-311C-4B5F-A331-C5BAF8624BC2}"/>
                </a:ext>
              </a:extLst>
            </p:cNvPr>
            <p:cNvCxnSpPr>
              <a:cxnSpLocks/>
              <a:stCxn id="367" idx="4"/>
              <a:endCxn id="364" idx="0"/>
            </p:cNvCxnSpPr>
            <p:nvPr/>
          </p:nvCxnSpPr>
          <p:spPr>
            <a:xfrm>
              <a:off x="2802538" y="3195042"/>
              <a:ext cx="76199" cy="452620"/>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4734582-ADA9-40ED-A08D-7AF62A700A61}"/>
                </a:ext>
              </a:extLst>
            </p:cNvPr>
            <p:cNvCxnSpPr>
              <a:cxnSpLocks/>
              <a:stCxn id="365" idx="2"/>
              <a:endCxn id="363" idx="5"/>
            </p:cNvCxnSpPr>
            <p:nvPr/>
          </p:nvCxnSpPr>
          <p:spPr>
            <a:xfrm flipH="1">
              <a:off x="2433082" y="4423258"/>
              <a:ext cx="377455" cy="35169"/>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2A8533F-38E6-4F64-B2AF-4954CDBA5CE6}"/>
                </a:ext>
              </a:extLst>
            </p:cNvPr>
            <p:cNvCxnSpPr>
              <a:cxnSpLocks/>
              <a:stCxn id="364" idx="3"/>
              <a:endCxn id="366" idx="6"/>
            </p:cNvCxnSpPr>
            <p:nvPr/>
          </p:nvCxnSpPr>
          <p:spPr>
            <a:xfrm flipH="1">
              <a:off x="1837464" y="3840180"/>
              <a:ext cx="961529" cy="358039"/>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5EB3CFC5-C1F3-474D-97A8-EA1B501426EC}"/>
                </a:ext>
              </a:extLst>
            </p:cNvPr>
            <p:cNvCxnSpPr>
              <a:cxnSpLocks/>
              <a:stCxn id="368" idx="7"/>
              <a:endCxn id="362" idx="3"/>
            </p:cNvCxnSpPr>
            <p:nvPr/>
          </p:nvCxnSpPr>
          <p:spPr>
            <a:xfrm flipV="1">
              <a:off x="1804433" y="3362036"/>
              <a:ext cx="243613" cy="2058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0627A333-22BE-4E58-8E3A-F4CF16A61715}"/>
                </a:ext>
              </a:extLst>
            </p:cNvPr>
            <p:cNvCxnSpPr>
              <a:cxnSpLocks/>
              <a:stCxn id="367" idx="3"/>
              <a:endCxn id="362" idx="6"/>
            </p:cNvCxnSpPr>
            <p:nvPr/>
          </p:nvCxnSpPr>
          <p:spPr>
            <a:xfrm flipH="1">
              <a:off x="2240564" y="3162011"/>
              <a:ext cx="482230" cy="12028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F3307B3C-EB95-46E7-9DBE-1EB342904F14}"/>
                </a:ext>
              </a:extLst>
            </p:cNvPr>
            <p:cNvCxnSpPr>
              <a:cxnSpLocks/>
              <a:stCxn id="364" idx="2"/>
              <a:endCxn id="362" idx="5"/>
            </p:cNvCxnSpPr>
            <p:nvPr/>
          </p:nvCxnSpPr>
          <p:spPr>
            <a:xfrm flipH="1" flipV="1">
              <a:off x="2207533" y="3362036"/>
              <a:ext cx="558429" cy="3984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8C5E79F9-68B3-4ED4-9146-C3CD54D54237}"/>
                </a:ext>
              </a:extLst>
            </p:cNvPr>
            <p:cNvCxnSpPr>
              <a:cxnSpLocks/>
              <a:stCxn id="363" idx="0"/>
              <a:endCxn id="362" idx="4"/>
            </p:cNvCxnSpPr>
            <p:nvPr/>
          </p:nvCxnSpPr>
          <p:spPr>
            <a:xfrm flipH="1" flipV="1">
              <a:off x="2127790" y="3395067"/>
              <a:ext cx="225549" cy="87084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E1D08406-2CD6-4808-9EC4-C551E494E2FD}"/>
                </a:ext>
              </a:extLst>
            </p:cNvPr>
            <p:cNvCxnSpPr>
              <a:cxnSpLocks/>
            </p:cNvCxnSpPr>
            <p:nvPr/>
          </p:nvCxnSpPr>
          <p:spPr>
            <a:xfrm>
              <a:off x="1249467" y="3910947"/>
              <a:ext cx="3339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6B7A94BD-C779-4C6B-8C4F-4BFA99761B59}"/>
                </a:ext>
              </a:extLst>
            </p:cNvPr>
            <p:cNvCxnSpPr>
              <a:cxnSpLocks/>
            </p:cNvCxnSpPr>
            <p:nvPr/>
          </p:nvCxnSpPr>
          <p:spPr>
            <a:xfrm>
              <a:off x="3036086" y="3901786"/>
              <a:ext cx="287279" cy="91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0" name="Picture 379">
              <a:extLst>
                <a:ext uri="{FF2B5EF4-FFF2-40B4-BE49-F238E27FC236}">
                  <a16:creationId xmlns:a16="http://schemas.microsoft.com/office/drawing/2014/main" id="{11B41968-EF9A-4A36-AED9-764CBDDC8AB5}"/>
                </a:ext>
              </a:extLst>
            </p:cNvPr>
            <p:cNvPicPr>
              <a:picLocks noChangeAspect="1"/>
            </p:cNvPicPr>
            <p:nvPr/>
          </p:nvPicPr>
          <p:blipFill>
            <a:blip r:embed="rId3"/>
            <a:stretch>
              <a:fillRect/>
            </a:stretch>
          </p:blipFill>
          <p:spPr>
            <a:xfrm>
              <a:off x="3303056" y="2878193"/>
              <a:ext cx="399999" cy="342856"/>
            </a:xfrm>
            <a:prstGeom prst="rect">
              <a:avLst/>
            </a:prstGeom>
          </p:spPr>
        </p:pic>
        <p:sp>
          <p:nvSpPr>
            <p:cNvPr id="381" name="TextBox 380">
              <a:extLst>
                <a:ext uri="{FF2B5EF4-FFF2-40B4-BE49-F238E27FC236}">
                  <a16:creationId xmlns:a16="http://schemas.microsoft.com/office/drawing/2014/main" id="{16379A1C-9F45-42EA-A731-DFBA225977F4}"/>
                </a:ext>
              </a:extLst>
            </p:cNvPr>
            <p:cNvSpPr txBox="1"/>
            <p:nvPr/>
          </p:nvSpPr>
          <p:spPr>
            <a:xfrm>
              <a:off x="3229770" y="4577893"/>
              <a:ext cx="1258678" cy="545888"/>
            </a:xfrm>
            <a:prstGeom prst="rect">
              <a:avLst/>
            </a:prstGeom>
            <a:noFill/>
          </p:spPr>
          <p:txBody>
            <a:bodyPr wrap="square" rtlCol="0">
              <a:spAutoFit/>
            </a:bodyPr>
            <a:lstStyle/>
            <a:p>
              <a:r>
                <a:rPr lang="en-US" altLang="zh-CN" sz="1100" b="1" dirty="0"/>
                <a:t>Node</a:t>
              </a:r>
            </a:p>
            <a:p>
              <a:r>
                <a:rPr lang="en-US" sz="1100" b="1" dirty="0" err="1"/>
                <a:t>Emb</a:t>
              </a:r>
              <a:endParaRPr lang="en-US" sz="1100" b="1" dirty="0"/>
            </a:p>
          </p:txBody>
        </p:sp>
        <p:pic>
          <p:nvPicPr>
            <p:cNvPr id="382" name="Picture 381">
              <a:extLst>
                <a:ext uri="{FF2B5EF4-FFF2-40B4-BE49-F238E27FC236}">
                  <a16:creationId xmlns:a16="http://schemas.microsoft.com/office/drawing/2014/main" id="{93D97D3C-5F5B-4934-970E-393D90270F71}"/>
                </a:ext>
              </a:extLst>
            </p:cNvPr>
            <p:cNvPicPr>
              <a:picLocks noChangeAspect="1"/>
            </p:cNvPicPr>
            <p:nvPr/>
          </p:nvPicPr>
          <p:blipFill>
            <a:blip r:embed="rId4"/>
            <a:stretch>
              <a:fillRect/>
            </a:stretch>
          </p:blipFill>
          <p:spPr>
            <a:xfrm>
              <a:off x="3976927" y="2865477"/>
              <a:ext cx="399999" cy="317240"/>
            </a:xfrm>
            <a:prstGeom prst="rect">
              <a:avLst/>
            </a:prstGeom>
          </p:spPr>
        </p:pic>
        <p:sp>
          <p:nvSpPr>
            <p:cNvPr id="383" name="TextBox 382">
              <a:extLst>
                <a:ext uri="{FF2B5EF4-FFF2-40B4-BE49-F238E27FC236}">
                  <a16:creationId xmlns:a16="http://schemas.microsoft.com/office/drawing/2014/main" id="{292450C3-3CAD-482A-99EE-E6C187D7F037}"/>
                </a:ext>
              </a:extLst>
            </p:cNvPr>
            <p:cNvSpPr txBox="1"/>
            <p:nvPr/>
          </p:nvSpPr>
          <p:spPr>
            <a:xfrm>
              <a:off x="3894865" y="4585951"/>
              <a:ext cx="1258678" cy="545888"/>
            </a:xfrm>
            <a:prstGeom prst="rect">
              <a:avLst/>
            </a:prstGeom>
            <a:noFill/>
          </p:spPr>
          <p:txBody>
            <a:bodyPr wrap="square" rtlCol="0">
              <a:spAutoFit/>
            </a:bodyPr>
            <a:lstStyle/>
            <a:p>
              <a:r>
                <a:rPr lang="en-US" sz="1100" b="1" dirty="0"/>
                <a:t>Edge</a:t>
              </a:r>
            </a:p>
            <a:p>
              <a:r>
                <a:rPr lang="en-US" sz="1100" b="1" dirty="0" err="1"/>
                <a:t>Emb</a:t>
              </a:r>
              <a:endParaRPr lang="en-US" sz="1100" b="1" dirty="0"/>
            </a:p>
          </p:txBody>
        </p:sp>
        <p:sp>
          <p:nvSpPr>
            <p:cNvPr id="384" name="Rectangle 383">
              <a:extLst>
                <a:ext uri="{FF2B5EF4-FFF2-40B4-BE49-F238E27FC236}">
                  <a16:creationId xmlns:a16="http://schemas.microsoft.com/office/drawing/2014/main" id="{C81E3120-B203-4F08-913B-7222B48D5BF4}"/>
                </a:ext>
              </a:extLst>
            </p:cNvPr>
            <p:cNvSpPr/>
            <p:nvPr/>
          </p:nvSpPr>
          <p:spPr>
            <a:xfrm>
              <a:off x="4756392" y="3282292"/>
              <a:ext cx="1043973" cy="1209163"/>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5" name="Straight Arrow Connector 384">
              <a:extLst>
                <a:ext uri="{FF2B5EF4-FFF2-40B4-BE49-F238E27FC236}">
                  <a16:creationId xmlns:a16="http://schemas.microsoft.com/office/drawing/2014/main" id="{B3A81B0D-6713-41D4-9EDE-F381926BBF21}"/>
                </a:ext>
              </a:extLst>
            </p:cNvPr>
            <p:cNvCxnSpPr>
              <a:cxnSpLocks/>
            </p:cNvCxnSpPr>
            <p:nvPr/>
          </p:nvCxnSpPr>
          <p:spPr>
            <a:xfrm>
              <a:off x="4456058" y="3916011"/>
              <a:ext cx="3003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6" name="Picture 385" descr="A screenshot of a cell phone&#10;&#10;Description automatically generated">
              <a:extLst>
                <a:ext uri="{FF2B5EF4-FFF2-40B4-BE49-F238E27FC236}">
                  <a16:creationId xmlns:a16="http://schemas.microsoft.com/office/drawing/2014/main" id="{5967AAD9-67A9-4FF0-9616-84CA63676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3122" y="3312247"/>
              <a:ext cx="923110" cy="965716"/>
            </a:xfrm>
            <a:prstGeom prst="rect">
              <a:avLst/>
            </a:prstGeom>
          </p:spPr>
        </p:pic>
        <p:sp>
          <p:nvSpPr>
            <p:cNvPr id="387" name="Rectangle 386">
              <a:extLst>
                <a:ext uri="{FF2B5EF4-FFF2-40B4-BE49-F238E27FC236}">
                  <a16:creationId xmlns:a16="http://schemas.microsoft.com/office/drawing/2014/main" id="{AD3095C7-BC94-4B60-A6C2-B8AD9417AD86}"/>
                </a:ext>
              </a:extLst>
            </p:cNvPr>
            <p:cNvSpPr/>
            <p:nvPr/>
          </p:nvSpPr>
          <p:spPr>
            <a:xfrm>
              <a:off x="6159996" y="3252974"/>
              <a:ext cx="1176048" cy="1228581"/>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8" name="Picture 387" descr="A screenshot of a cell phone&#10;&#10;Description automatically generated">
              <a:extLst>
                <a:ext uri="{FF2B5EF4-FFF2-40B4-BE49-F238E27FC236}">
                  <a16:creationId xmlns:a16="http://schemas.microsoft.com/office/drawing/2014/main" id="{4A1C7D50-EF22-462E-925E-3DBA03AFED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2865" y="3286644"/>
              <a:ext cx="963309" cy="1007770"/>
            </a:xfrm>
            <a:prstGeom prst="rect">
              <a:avLst/>
            </a:prstGeom>
          </p:spPr>
        </p:pic>
        <p:sp>
          <p:nvSpPr>
            <p:cNvPr id="389" name="Rectangle 388">
              <a:extLst>
                <a:ext uri="{FF2B5EF4-FFF2-40B4-BE49-F238E27FC236}">
                  <a16:creationId xmlns:a16="http://schemas.microsoft.com/office/drawing/2014/main" id="{C2D12200-7842-40AD-8D72-52BBA075FB66}"/>
                </a:ext>
              </a:extLst>
            </p:cNvPr>
            <p:cNvSpPr/>
            <p:nvPr/>
          </p:nvSpPr>
          <p:spPr>
            <a:xfrm>
              <a:off x="7670270" y="3252974"/>
              <a:ext cx="1176048" cy="1207332"/>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0" name="Picture 389" descr="A screenshot of a cell phone&#10;&#10;Description automatically generated">
              <a:extLst>
                <a:ext uri="{FF2B5EF4-FFF2-40B4-BE49-F238E27FC236}">
                  <a16:creationId xmlns:a16="http://schemas.microsoft.com/office/drawing/2014/main" id="{9E957342-3531-4817-85E6-C1539E773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3139" y="3286643"/>
              <a:ext cx="963309" cy="1007770"/>
            </a:xfrm>
            <a:prstGeom prst="rect">
              <a:avLst/>
            </a:prstGeom>
          </p:spPr>
        </p:pic>
        <p:cxnSp>
          <p:nvCxnSpPr>
            <p:cNvPr id="391" name="Straight Arrow Connector 390">
              <a:extLst>
                <a:ext uri="{FF2B5EF4-FFF2-40B4-BE49-F238E27FC236}">
                  <a16:creationId xmlns:a16="http://schemas.microsoft.com/office/drawing/2014/main" id="{6042A543-2B3C-45B3-ACF4-6E8048C9E238}"/>
                </a:ext>
              </a:extLst>
            </p:cNvPr>
            <p:cNvCxnSpPr>
              <a:cxnSpLocks/>
            </p:cNvCxnSpPr>
            <p:nvPr/>
          </p:nvCxnSpPr>
          <p:spPr>
            <a:xfrm>
              <a:off x="5827066" y="3884325"/>
              <a:ext cx="3662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2" name="Rectangle 391">
              <a:extLst>
                <a:ext uri="{FF2B5EF4-FFF2-40B4-BE49-F238E27FC236}">
                  <a16:creationId xmlns:a16="http://schemas.microsoft.com/office/drawing/2014/main" id="{C38D5545-EC9B-4A2E-BF78-739B210A03B3}"/>
                </a:ext>
              </a:extLst>
            </p:cNvPr>
            <p:cNvSpPr/>
            <p:nvPr/>
          </p:nvSpPr>
          <p:spPr>
            <a:xfrm>
              <a:off x="4203868" y="830005"/>
              <a:ext cx="2294497" cy="76678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Box 392">
              <a:extLst>
                <a:ext uri="{FF2B5EF4-FFF2-40B4-BE49-F238E27FC236}">
                  <a16:creationId xmlns:a16="http://schemas.microsoft.com/office/drawing/2014/main" id="{1A322B14-0A8C-45F1-A631-8EEA138EAF10}"/>
                </a:ext>
              </a:extLst>
            </p:cNvPr>
            <p:cNvSpPr txBox="1"/>
            <p:nvPr/>
          </p:nvSpPr>
          <p:spPr>
            <a:xfrm>
              <a:off x="4888415" y="2843907"/>
              <a:ext cx="2625745" cy="428912"/>
            </a:xfrm>
            <a:prstGeom prst="rect">
              <a:avLst/>
            </a:prstGeom>
            <a:noFill/>
          </p:spPr>
          <p:txBody>
            <a:bodyPr wrap="square" rtlCol="0">
              <a:spAutoFit/>
            </a:bodyPr>
            <a:lstStyle/>
            <a:p>
              <a:r>
                <a:rPr lang="en-US" sz="1600" b="1" dirty="0"/>
                <a:t>Policy Network</a:t>
              </a:r>
            </a:p>
          </p:txBody>
        </p:sp>
        <p:pic>
          <p:nvPicPr>
            <p:cNvPr id="394" name="Picture 393" descr="A close up of a window&#10;&#10;Description automatically generated">
              <a:extLst>
                <a:ext uri="{FF2B5EF4-FFF2-40B4-BE49-F238E27FC236}">
                  <a16:creationId xmlns:a16="http://schemas.microsoft.com/office/drawing/2014/main" id="{4DCE8EE7-37BD-4E5A-AB31-C2E71A0561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042" y="3418676"/>
              <a:ext cx="287702" cy="1030930"/>
            </a:xfrm>
            <a:prstGeom prst="rect">
              <a:avLst/>
            </a:prstGeom>
          </p:spPr>
        </p:pic>
        <p:pic>
          <p:nvPicPr>
            <p:cNvPr id="395" name="Picture 394" descr="A screen shot of a bright window&#10;&#10;Description automatically generated">
              <a:extLst>
                <a:ext uri="{FF2B5EF4-FFF2-40B4-BE49-F238E27FC236}">
                  <a16:creationId xmlns:a16="http://schemas.microsoft.com/office/drawing/2014/main" id="{DA0593CD-4886-4F9E-A461-E88525877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147" y="3333538"/>
              <a:ext cx="566506" cy="1260933"/>
            </a:xfrm>
            <a:prstGeom prst="rect">
              <a:avLst/>
            </a:prstGeom>
          </p:spPr>
        </p:pic>
        <p:cxnSp>
          <p:nvCxnSpPr>
            <p:cNvPr id="396" name="Straight Arrow Connector 395">
              <a:extLst>
                <a:ext uri="{FF2B5EF4-FFF2-40B4-BE49-F238E27FC236}">
                  <a16:creationId xmlns:a16="http://schemas.microsoft.com/office/drawing/2014/main" id="{5FE92660-5518-4D64-A960-A1A9721A4495}"/>
                </a:ext>
              </a:extLst>
            </p:cNvPr>
            <p:cNvCxnSpPr>
              <a:cxnSpLocks/>
            </p:cNvCxnSpPr>
            <p:nvPr/>
          </p:nvCxnSpPr>
          <p:spPr>
            <a:xfrm>
              <a:off x="8883124" y="3844867"/>
              <a:ext cx="597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7" name="Oval 396">
              <a:extLst>
                <a:ext uri="{FF2B5EF4-FFF2-40B4-BE49-F238E27FC236}">
                  <a16:creationId xmlns:a16="http://schemas.microsoft.com/office/drawing/2014/main" id="{9293CF62-A2D0-4888-99FE-1735F8305C5E}"/>
                </a:ext>
              </a:extLst>
            </p:cNvPr>
            <p:cNvSpPr/>
            <p:nvPr/>
          </p:nvSpPr>
          <p:spPr>
            <a:xfrm>
              <a:off x="9947269" y="3350493"/>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D46AF481-E86B-42BA-8E7D-A0796CCC40AA}"/>
                </a:ext>
              </a:extLst>
            </p:cNvPr>
            <p:cNvSpPr/>
            <p:nvPr/>
          </p:nvSpPr>
          <p:spPr>
            <a:xfrm>
              <a:off x="10172818" y="4446884"/>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D5C27F9A-FF59-47DA-8AEA-270FEC66D58A}"/>
                </a:ext>
              </a:extLst>
            </p:cNvPr>
            <p:cNvSpPr/>
            <p:nvPr/>
          </p:nvSpPr>
          <p:spPr>
            <a:xfrm>
              <a:off x="10698216" y="382863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F002121-2F76-438A-A464-4C75D9D1143E}"/>
                </a:ext>
              </a:extLst>
            </p:cNvPr>
            <p:cNvSpPr/>
            <p:nvPr/>
          </p:nvSpPr>
          <p:spPr>
            <a:xfrm>
              <a:off x="10742791" y="449145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CABCC02B-4118-4F1E-A1C7-6C2539D80772}"/>
                </a:ext>
              </a:extLst>
            </p:cNvPr>
            <p:cNvSpPr/>
            <p:nvPr/>
          </p:nvSpPr>
          <p:spPr>
            <a:xfrm>
              <a:off x="9544169" y="426641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F5375F87-98C8-4883-8244-29C2C06A404A}"/>
                </a:ext>
              </a:extLst>
            </p:cNvPr>
            <p:cNvSpPr/>
            <p:nvPr/>
          </p:nvSpPr>
          <p:spPr>
            <a:xfrm>
              <a:off x="10622017" y="315046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3AFCAE9D-8219-4D25-ADAD-6CFB0B14EAB6}"/>
                </a:ext>
              </a:extLst>
            </p:cNvPr>
            <p:cNvSpPr/>
            <p:nvPr/>
          </p:nvSpPr>
          <p:spPr>
            <a:xfrm>
              <a:off x="9544169" y="3715863"/>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AF3E1A35-0DCE-4FE0-B2AF-55D4859C30B7}"/>
                </a:ext>
              </a:extLst>
            </p:cNvPr>
            <p:cNvCxnSpPr>
              <a:cxnSpLocks/>
              <a:stCxn id="397" idx="4"/>
              <a:endCxn id="398" idx="0"/>
            </p:cNvCxnSpPr>
            <p:nvPr/>
          </p:nvCxnSpPr>
          <p:spPr>
            <a:xfrm>
              <a:off x="10060044" y="3576042"/>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D942B8C9-25E4-47C4-8DDF-552A2E789559}"/>
                </a:ext>
              </a:extLst>
            </p:cNvPr>
            <p:cNvCxnSpPr>
              <a:cxnSpLocks/>
              <a:stCxn id="397" idx="3"/>
              <a:endCxn id="403" idx="7"/>
            </p:cNvCxnSpPr>
            <p:nvPr/>
          </p:nvCxnSpPr>
          <p:spPr>
            <a:xfrm flipH="1">
              <a:off x="9736687" y="3543011"/>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B8B31317-0750-472D-91A3-1C9D38CBAE3D}"/>
                </a:ext>
              </a:extLst>
            </p:cNvPr>
            <p:cNvCxnSpPr>
              <a:cxnSpLocks/>
              <a:stCxn id="401" idx="0"/>
              <a:endCxn id="403" idx="4"/>
            </p:cNvCxnSpPr>
            <p:nvPr/>
          </p:nvCxnSpPr>
          <p:spPr>
            <a:xfrm flipV="1">
              <a:off x="9656944" y="3941412"/>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34E8D28A-0160-47B9-9263-B4F83582192F}"/>
                </a:ext>
              </a:extLst>
            </p:cNvPr>
            <p:cNvCxnSpPr>
              <a:cxnSpLocks/>
              <a:stCxn id="401" idx="5"/>
              <a:endCxn id="398" idx="2"/>
            </p:cNvCxnSpPr>
            <p:nvPr/>
          </p:nvCxnSpPr>
          <p:spPr>
            <a:xfrm>
              <a:off x="9736687" y="4458937"/>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AFC1E706-E233-423A-814A-1E9402D6A6F9}"/>
                </a:ext>
              </a:extLst>
            </p:cNvPr>
            <p:cNvCxnSpPr>
              <a:cxnSpLocks/>
              <a:stCxn id="402" idx="4"/>
              <a:endCxn id="399" idx="0"/>
            </p:cNvCxnSpPr>
            <p:nvPr/>
          </p:nvCxnSpPr>
          <p:spPr>
            <a:xfrm>
              <a:off x="10734792" y="3376017"/>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7F338BE-72EC-469C-95CB-E3D0A2097C46}"/>
                </a:ext>
              </a:extLst>
            </p:cNvPr>
            <p:cNvCxnSpPr>
              <a:cxnSpLocks/>
              <a:stCxn id="397" idx="6"/>
              <a:endCxn id="402" idx="3"/>
            </p:cNvCxnSpPr>
            <p:nvPr/>
          </p:nvCxnSpPr>
          <p:spPr>
            <a:xfrm flipV="1">
              <a:off x="10172818" y="3342986"/>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92F6A605-7120-445B-B7E7-8E0A211B36CE}"/>
                </a:ext>
              </a:extLst>
            </p:cNvPr>
            <p:cNvCxnSpPr>
              <a:cxnSpLocks/>
              <a:stCxn id="397" idx="5"/>
              <a:endCxn id="399" idx="1"/>
            </p:cNvCxnSpPr>
            <p:nvPr/>
          </p:nvCxnSpPr>
          <p:spPr>
            <a:xfrm>
              <a:off x="10139787" y="3543011"/>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F234D4F-59B9-4ACE-A066-D29C00215CF3}"/>
                </a:ext>
              </a:extLst>
            </p:cNvPr>
            <p:cNvCxnSpPr>
              <a:cxnSpLocks/>
              <a:stCxn id="400" idx="2"/>
              <a:endCxn id="398" idx="5"/>
            </p:cNvCxnSpPr>
            <p:nvPr/>
          </p:nvCxnSpPr>
          <p:spPr>
            <a:xfrm flipH="1">
              <a:off x="10365336" y="4604233"/>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ADD6D70A-0BD4-450B-983B-ACCA2E65977E}"/>
                </a:ext>
              </a:extLst>
            </p:cNvPr>
            <p:cNvCxnSpPr>
              <a:cxnSpLocks/>
              <a:stCxn id="399" idx="3"/>
              <a:endCxn id="401" idx="6"/>
            </p:cNvCxnSpPr>
            <p:nvPr/>
          </p:nvCxnSpPr>
          <p:spPr>
            <a:xfrm flipH="1">
              <a:off x="9769718" y="4021155"/>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13" name="Rectangle: Rounded Corners 412">
              <a:extLst>
                <a:ext uri="{FF2B5EF4-FFF2-40B4-BE49-F238E27FC236}">
                  <a16:creationId xmlns:a16="http://schemas.microsoft.com/office/drawing/2014/main" id="{6930D0FD-E661-4651-916E-F0FDD2F9A5BF}"/>
                </a:ext>
              </a:extLst>
            </p:cNvPr>
            <p:cNvSpPr/>
            <p:nvPr/>
          </p:nvSpPr>
          <p:spPr>
            <a:xfrm>
              <a:off x="9424239" y="3035152"/>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4" name="Straight Connector 413">
              <a:extLst>
                <a:ext uri="{FF2B5EF4-FFF2-40B4-BE49-F238E27FC236}">
                  <a16:creationId xmlns:a16="http://schemas.microsoft.com/office/drawing/2014/main" id="{5BE6FF2D-7505-4186-9C61-C8885B5C955B}"/>
                </a:ext>
              </a:extLst>
            </p:cNvPr>
            <p:cNvCxnSpPr>
              <a:cxnSpLocks/>
              <a:stCxn id="403" idx="6"/>
              <a:endCxn id="399" idx="2"/>
            </p:cNvCxnSpPr>
            <p:nvPr/>
          </p:nvCxnSpPr>
          <p:spPr>
            <a:xfrm>
              <a:off x="9769718" y="3828638"/>
              <a:ext cx="928498" cy="112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15" name="TextBox 414">
              <a:extLst>
                <a:ext uri="{FF2B5EF4-FFF2-40B4-BE49-F238E27FC236}">
                  <a16:creationId xmlns:a16="http://schemas.microsoft.com/office/drawing/2014/main" id="{AEED5358-8D4B-41F0-A54F-807593129827}"/>
                </a:ext>
              </a:extLst>
            </p:cNvPr>
            <p:cNvSpPr txBox="1"/>
            <p:nvPr/>
          </p:nvSpPr>
          <p:spPr>
            <a:xfrm>
              <a:off x="9702843" y="3459305"/>
              <a:ext cx="311304" cy="369332"/>
            </a:xfrm>
            <a:prstGeom prst="rect">
              <a:avLst/>
            </a:prstGeom>
            <a:noFill/>
          </p:spPr>
          <p:txBody>
            <a:bodyPr wrap="none" rtlCol="0">
              <a:spAutoFit/>
            </a:bodyPr>
            <a:lstStyle/>
            <a:p>
              <a:r>
                <a:rPr lang="en-US" b="1" dirty="0">
                  <a:solidFill>
                    <a:srgbClr val="FF0000"/>
                  </a:solidFill>
                </a:rPr>
                <a:t>X</a:t>
              </a:r>
            </a:p>
          </p:txBody>
        </p:sp>
        <p:sp>
          <p:nvSpPr>
            <p:cNvPr id="416" name="Oval 415">
              <a:extLst>
                <a:ext uri="{FF2B5EF4-FFF2-40B4-BE49-F238E27FC236}">
                  <a16:creationId xmlns:a16="http://schemas.microsoft.com/office/drawing/2014/main" id="{43B11971-A968-4B06-91C6-3AE587AA58D7}"/>
                </a:ext>
              </a:extLst>
            </p:cNvPr>
            <p:cNvSpPr/>
            <p:nvPr/>
          </p:nvSpPr>
          <p:spPr>
            <a:xfrm>
              <a:off x="11877669" y="332509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273C9B74-FEEA-4548-B07C-819C67B62AA9}"/>
                </a:ext>
              </a:extLst>
            </p:cNvPr>
            <p:cNvSpPr/>
            <p:nvPr/>
          </p:nvSpPr>
          <p:spPr>
            <a:xfrm>
              <a:off x="12103218" y="4421484"/>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01E5C775-ED22-43DB-BAE1-5BDD329F55E3}"/>
                </a:ext>
              </a:extLst>
            </p:cNvPr>
            <p:cNvSpPr/>
            <p:nvPr/>
          </p:nvSpPr>
          <p:spPr>
            <a:xfrm>
              <a:off x="12628616" y="380323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D846C91F-86AD-43C5-A73B-88971BE4A766}"/>
                </a:ext>
              </a:extLst>
            </p:cNvPr>
            <p:cNvSpPr/>
            <p:nvPr/>
          </p:nvSpPr>
          <p:spPr>
            <a:xfrm>
              <a:off x="12602167" y="446605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34128E09-D0B3-4455-8090-F8B09967B4A0}"/>
                </a:ext>
              </a:extLst>
            </p:cNvPr>
            <p:cNvSpPr/>
            <p:nvPr/>
          </p:nvSpPr>
          <p:spPr>
            <a:xfrm>
              <a:off x="11474569" y="424101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F2DCF05A-A6A0-4BC3-B1B0-2B6D5C2B2CBC}"/>
                </a:ext>
              </a:extLst>
            </p:cNvPr>
            <p:cNvSpPr/>
            <p:nvPr/>
          </p:nvSpPr>
          <p:spPr>
            <a:xfrm>
              <a:off x="12552417" y="312506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5C623234-6396-4D73-A10D-8414C75A3C3D}"/>
                </a:ext>
              </a:extLst>
            </p:cNvPr>
            <p:cNvSpPr/>
            <p:nvPr/>
          </p:nvSpPr>
          <p:spPr>
            <a:xfrm>
              <a:off x="11474569" y="369046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3" name="Straight Connector 422">
              <a:extLst>
                <a:ext uri="{FF2B5EF4-FFF2-40B4-BE49-F238E27FC236}">
                  <a16:creationId xmlns:a16="http://schemas.microsoft.com/office/drawing/2014/main" id="{2E9635C7-6D48-432C-82A8-7F9DDCDE6546}"/>
                </a:ext>
              </a:extLst>
            </p:cNvPr>
            <p:cNvCxnSpPr>
              <a:cxnSpLocks/>
              <a:stCxn id="416" idx="4"/>
              <a:endCxn id="417" idx="0"/>
            </p:cNvCxnSpPr>
            <p:nvPr/>
          </p:nvCxnSpPr>
          <p:spPr>
            <a:xfrm>
              <a:off x="11990444" y="3550642"/>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EC46F8B1-6E4F-4C85-A940-EDF55E1375DE}"/>
                </a:ext>
              </a:extLst>
            </p:cNvPr>
            <p:cNvCxnSpPr>
              <a:cxnSpLocks/>
              <a:stCxn id="420" idx="0"/>
              <a:endCxn id="422" idx="4"/>
            </p:cNvCxnSpPr>
            <p:nvPr/>
          </p:nvCxnSpPr>
          <p:spPr>
            <a:xfrm flipV="1">
              <a:off x="11587344" y="3916012"/>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309FD6EA-9A63-4AAB-B49C-77995A5454D3}"/>
                </a:ext>
              </a:extLst>
            </p:cNvPr>
            <p:cNvCxnSpPr>
              <a:cxnSpLocks/>
              <a:stCxn id="420" idx="5"/>
              <a:endCxn id="417" idx="2"/>
            </p:cNvCxnSpPr>
            <p:nvPr/>
          </p:nvCxnSpPr>
          <p:spPr>
            <a:xfrm>
              <a:off x="11667087" y="4433537"/>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EFAB13B7-D739-4EAD-A658-34EC1149BFD1}"/>
                </a:ext>
              </a:extLst>
            </p:cNvPr>
            <p:cNvCxnSpPr>
              <a:cxnSpLocks/>
              <a:stCxn id="421" idx="4"/>
              <a:endCxn id="418" idx="0"/>
            </p:cNvCxnSpPr>
            <p:nvPr/>
          </p:nvCxnSpPr>
          <p:spPr>
            <a:xfrm>
              <a:off x="12665192" y="3350617"/>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EEA3769C-1096-4CE6-ABC0-6B077843FB51}"/>
                </a:ext>
              </a:extLst>
            </p:cNvPr>
            <p:cNvCxnSpPr>
              <a:cxnSpLocks/>
              <a:stCxn id="416" idx="6"/>
              <a:endCxn id="421" idx="3"/>
            </p:cNvCxnSpPr>
            <p:nvPr/>
          </p:nvCxnSpPr>
          <p:spPr>
            <a:xfrm flipV="1">
              <a:off x="12103218" y="3317586"/>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48E43E96-9BF4-459F-A0AF-59839938D569}"/>
                </a:ext>
              </a:extLst>
            </p:cNvPr>
            <p:cNvCxnSpPr>
              <a:cxnSpLocks/>
              <a:stCxn id="416" idx="5"/>
              <a:endCxn id="418" idx="1"/>
            </p:cNvCxnSpPr>
            <p:nvPr/>
          </p:nvCxnSpPr>
          <p:spPr>
            <a:xfrm>
              <a:off x="12070187" y="3517611"/>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4058166-2FCB-4BEA-B249-A346E8FE6F86}"/>
                </a:ext>
              </a:extLst>
            </p:cNvPr>
            <p:cNvCxnSpPr>
              <a:cxnSpLocks/>
              <a:endCxn id="417" idx="5"/>
            </p:cNvCxnSpPr>
            <p:nvPr/>
          </p:nvCxnSpPr>
          <p:spPr>
            <a:xfrm flipH="1">
              <a:off x="12295736" y="4578833"/>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8480933D-9F8A-4F61-99B5-8C06A9D1DCFB}"/>
                </a:ext>
              </a:extLst>
            </p:cNvPr>
            <p:cNvCxnSpPr>
              <a:cxnSpLocks/>
              <a:stCxn id="418" idx="3"/>
              <a:endCxn id="420" idx="6"/>
            </p:cNvCxnSpPr>
            <p:nvPr/>
          </p:nvCxnSpPr>
          <p:spPr>
            <a:xfrm flipH="1">
              <a:off x="11700118" y="3995755"/>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31" name="Rectangle: Rounded Corners 430">
              <a:extLst>
                <a:ext uri="{FF2B5EF4-FFF2-40B4-BE49-F238E27FC236}">
                  <a16:creationId xmlns:a16="http://schemas.microsoft.com/office/drawing/2014/main" id="{75C53BA4-446C-4B66-88FC-FFEAFF499215}"/>
                </a:ext>
              </a:extLst>
            </p:cNvPr>
            <p:cNvSpPr/>
            <p:nvPr/>
          </p:nvSpPr>
          <p:spPr>
            <a:xfrm>
              <a:off x="11283615" y="3009752"/>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2" name="Straight Connector 431">
              <a:extLst>
                <a:ext uri="{FF2B5EF4-FFF2-40B4-BE49-F238E27FC236}">
                  <a16:creationId xmlns:a16="http://schemas.microsoft.com/office/drawing/2014/main" id="{BEBC5098-1FF8-4775-9E97-3A26B89ADBAC}"/>
                </a:ext>
              </a:extLst>
            </p:cNvPr>
            <p:cNvCxnSpPr>
              <a:cxnSpLocks/>
              <a:stCxn id="422" idx="6"/>
              <a:endCxn id="418" idx="2"/>
            </p:cNvCxnSpPr>
            <p:nvPr/>
          </p:nvCxnSpPr>
          <p:spPr>
            <a:xfrm>
              <a:off x="11700118" y="3803238"/>
              <a:ext cx="928498" cy="1127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27962AA4-612F-4EC9-95B0-9DBF59DA05BC}"/>
                </a:ext>
              </a:extLst>
            </p:cNvPr>
            <p:cNvCxnSpPr>
              <a:cxnSpLocks/>
            </p:cNvCxnSpPr>
            <p:nvPr/>
          </p:nvCxnSpPr>
          <p:spPr>
            <a:xfrm flipV="1">
              <a:off x="11034954" y="3898784"/>
              <a:ext cx="319685" cy="3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4" name="Rectangle 433">
              <a:extLst>
                <a:ext uri="{FF2B5EF4-FFF2-40B4-BE49-F238E27FC236}">
                  <a16:creationId xmlns:a16="http://schemas.microsoft.com/office/drawing/2014/main" id="{50BE4BEC-2FEA-4811-BE43-C8ABECDD31A8}"/>
                </a:ext>
              </a:extLst>
            </p:cNvPr>
            <p:cNvSpPr/>
            <p:nvPr/>
          </p:nvSpPr>
          <p:spPr>
            <a:xfrm>
              <a:off x="3182351" y="2842281"/>
              <a:ext cx="6166659" cy="2361978"/>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TextBox 434">
              <a:extLst>
                <a:ext uri="{FF2B5EF4-FFF2-40B4-BE49-F238E27FC236}">
                  <a16:creationId xmlns:a16="http://schemas.microsoft.com/office/drawing/2014/main" id="{1EE8EDC8-5552-4A71-AC19-C1BF8E5E93C8}"/>
                </a:ext>
              </a:extLst>
            </p:cNvPr>
            <p:cNvSpPr txBox="1"/>
            <p:nvPr/>
          </p:nvSpPr>
          <p:spPr>
            <a:xfrm>
              <a:off x="4205222" y="796219"/>
              <a:ext cx="3009475" cy="428912"/>
            </a:xfrm>
            <a:prstGeom prst="rect">
              <a:avLst/>
            </a:prstGeom>
            <a:noFill/>
          </p:spPr>
          <p:txBody>
            <a:bodyPr wrap="square" rtlCol="0">
              <a:spAutoFit/>
            </a:bodyPr>
            <a:lstStyle/>
            <a:p>
              <a:r>
                <a:rPr lang="en-US" sz="1600" b="1" dirty="0"/>
                <a:t>Black-box classifier</a:t>
              </a:r>
            </a:p>
          </p:txBody>
        </p:sp>
        <p:cxnSp>
          <p:nvCxnSpPr>
            <p:cNvPr id="436" name="Connector: Elbow 435">
              <a:extLst>
                <a:ext uri="{FF2B5EF4-FFF2-40B4-BE49-F238E27FC236}">
                  <a16:creationId xmlns:a16="http://schemas.microsoft.com/office/drawing/2014/main" id="{CC2A573B-D2BA-49A6-974A-A48320520083}"/>
                </a:ext>
              </a:extLst>
            </p:cNvPr>
            <p:cNvCxnSpPr>
              <a:cxnSpLocks/>
              <a:stCxn id="361" idx="0"/>
            </p:cNvCxnSpPr>
            <p:nvPr/>
          </p:nvCxnSpPr>
          <p:spPr>
            <a:xfrm rot="5400000" flipH="1" flipV="1">
              <a:off x="1441222" y="213210"/>
              <a:ext cx="1733409" cy="3605677"/>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Connector: Elbow 436">
              <a:extLst>
                <a:ext uri="{FF2B5EF4-FFF2-40B4-BE49-F238E27FC236}">
                  <a16:creationId xmlns:a16="http://schemas.microsoft.com/office/drawing/2014/main" id="{C3347FC5-B193-4FA9-AAEE-BD5124AA3F73}"/>
                </a:ext>
              </a:extLst>
            </p:cNvPr>
            <p:cNvCxnSpPr>
              <a:cxnSpLocks/>
              <a:stCxn id="446" idx="1"/>
              <a:endCxn id="438" idx="0"/>
            </p:cNvCxnSpPr>
            <p:nvPr/>
          </p:nvCxnSpPr>
          <p:spPr>
            <a:xfrm rot="10800000" flipV="1">
              <a:off x="1579001" y="1294667"/>
              <a:ext cx="2638728" cy="356662"/>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8" name="Rectangle 437">
              <a:extLst>
                <a:ext uri="{FF2B5EF4-FFF2-40B4-BE49-F238E27FC236}">
                  <a16:creationId xmlns:a16="http://schemas.microsoft.com/office/drawing/2014/main" id="{F4B0ABA7-8CFD-4717-B0AA-64C639997DCF}"/>
                </a:ext>
              </a:extLst>
            </p:cNvPr>
            <p:cNvSpPr/>
            <p:nvPr/>
          </p:nvSpPr>
          <p:spPr>
            <a:xfrm>
              <a:off x="920425" y="1651330"/>
              <a:ext cx="1317150" cy="557372"/>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A5FDB9E2-6606-44E2-A70F-531FB4A7EAB3}"/>
                    </a:ext>
                  </a:extLst>
                </p:cNvPr>
                <p:cNvSpPr txBox="1"/>
                <p:nvPr/>
              </p:nvSpPr>
              <p:spPr>
                <a:xfrm>
                  <a:off x="2330678" y="1269336"/>
                  <a:ext cx="1029064"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US" sz="2000" dirty="0"/>
                </a:p>
              </p:txBody>
            </p:sp>
          </mc:Choice>
          <mc:Fallback xmlns="">
            <p:sp>
              <p:nvSpPr>
                <p:cNvPr id="439" name="TextBox 438">
                  <a:extLst>
                    <a:ext uri="{FF2B5EF4-FFF2-40B4-BE49-F238E27FC236}">
                      <a16:creationId xmlns:a16="http://schemas.microsoft.com/office/drawing/2014/main" id="{A5FDB9E2-6606-44E2-A70F-531FB4A7EAB3}"/>
                    </a:ext>
                  </a:extLst>
                </p:cNvPr>
                <p:cNvSpPr txBox="1">
                  <a:spLocks noRot="1" noChangeAspect="1" noMove="1" noResize="1" noEditPoints="1" noAdjustHandles="1" noChangeArrowheads="1" noChangeShapeType="1" noTextEdit="1"/>
                </p:cNvSpPr>
                <p:nvPr/>
              </p:nvSpPr>
              <p:spPr>
                <a:xfrm>
                  <a:off x="2330678" y="1269336"/>
                  <a:ext cx="1029064" cy="506896"/>
                </a:xfrm>
                <a:prstGeom prst="rect">
                  <a:avLst/>
                </a:prstGeom>
                <a:blipFill>
                  <a:blip r:embed="rId8"/>
                  <a:stretch>
                    <a:fillRect r="-758"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 name="TextBox 439">
                  <a:extLst>
                    <a:ext uri="{FF2B5EF4-FFF2-40B4-BE49-F238E27FC236}">
                      <a16:creationId xmlns:a16="http://schemas.microsoft.com/office/drawing/2014/main" id="{586EE963-D5D7-4C9C-993A-2EE7A60FFDD9}"/>
                    </a:ext>
                  </a:extLst>
                </p:cNvPr>
                <p:cNvSpPr txBox="1"/>
                <p:nvPr/>
              </p:nvSpPr>
              <p:spPr>
                <a:xfrm>
                  <a:off x="757916" y="1661982"/>
                  <a:ext cx="1569275" cy="506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US" sz="2000" dirty="0"/>
                </a:p>
              </p:txBody>
            </p:sp>
          </mc:Choice>
          <mc:Fallback xmlns="">
            <p:sp>
              <p:nvSpPr>
                <p:cNvPr id="440" name="TextBox 439">
                  <a:extLst>
                    <a:ext uri="{FF2B5EF4-FFF2-40B4-BE49-F238E27FC236}">
                      <a16:creationId xmlns:a16="http://schemas.microsoft.com/office/drawing/2014/main" id="{586EE963-D5D7-4C9C-993A-2EE7A60FFDD9}"/>
                    </a:ext>
                  </a:extLst>
                </p:cNvPr>
                <p:cNvSpPr txBox="1">
                  <a:spLocks noRot="1" noChangeAspect="1" noMove="1" noResize="1" noEditPoints="1" noAdjustHandles="1" noChangeArrowheads="1" noChangeShapeType="1" noTextEdit="1"/>
                </p:cNvSpPr>
                <p:nvPr/>
              </p:nvSpPr>
              <p:spPr>
                <a:xfrm>
                  <a:off x="757916" y="1661982"/>
                  <a:ext cx="1569275" cy="506896"/>
                </a:xfrm>
                <a:prstGeom prst="rect">
                  <a:avLst/>
                </a:prstGeom>
                <a:blipFill>
                  <a:blip r:embed="rId9"/>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1" name="TextBox 440">
                  <a:extLst>
                    <a:ext uri="{FF2B5EF4-FFF2-40B4-BE49-F238E27FC236}">
                      <a16:creationId xmlns:a16="http://schemas.microsoft.com/office/drawing/2014/main" id="{F43988C4-C3FE-48C9-863E-8F3592820D01}"/>
                    </a:ext>
                  </a:extLst>
                </p:cNvPr>
                <p:cNvSpPr txBox="1"/>
                <p:nvPr/>
              </p:nvSpPr>
              <p:spPr>
                <a:xfrm>
                  <a:off x="4787784" y="1655169"/>
                  <a:ext cx="1049696"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p:txBody>
            </p:sp>
          </mc:Choice>
          <mc:Fallback xmlns="">
            <p:sp>
              <p:nvSpPr>
                <p:cNvPr id="441" name="TextBox 440">
                  <a:extLst>
                    <a:ext uri="{FF2B5EF4-FFF2-40B4-BE49-F238E27FC236}">
                      <a16:creationId xmlns:a16="http://schemas.microsoft.com/office/drawing/2014/main" id="{F43988C4-C3FE-48C9-863E-8F3592820D01}"/>
                    </a:ext>
                  </a:extLst>
                </p:cNvPr>
                <p:cNvSpPr txBox="1">
                  <a:spLocks noRot="1" noChangeAspect="1" noMove="1" noResize="1" noEditPoints="1" noAdjustHandles="1" noChangeArrowheads="1" noChangeShapeType="1" noTextEdit="1"/>
                </p:cNvSpPr>
                <p:nvPr/>
              </p:nvSpPr>
              <p:spPr>
                <a:xfrm>
                  <a:off x="4787784" y="1655169"/>
                  <a:ext cx="1049696" cy="506896"/>
                </a:xfrm>
                <a:prstGeom prst="rect">
                  <a:avLst/>
                </a:prstGeom>
                <a:blipFill>
                  <a:blip r:embed="rId10"/>
                  <a:stretch>
                    <a:fillRect b="-15385"/>
                  </a:stretch>
                </a:blipFill>
              </p:spPr>
              <p:txBody>
                <a:bodyPr/>
                <a:lstStyle/>
                <a:p>
                  <a:r>
                    <a:rPr lang="zh-CN" altLang="en-US">
                      <a:noFill/>
                    </a:rPr>
                    <a:t> </a:t>
                  </a:r>
                </a:p>
              </p:txBody>
            </p:sp>
          </mc:Fallback>
        </mc:AlternateContent>
        <p:sp>
          <p:nvSpPr>
            <p:cNvPr id="442" name="Rectangle 441">
              <a:extLst>
                <a:ext uri="{FF2B5EF4-FFF2-40B4-BE49-F238E27FC236}">
                  <a16:creationId xmlns:a16="http://schemas.microsoft.com/office/drawing/2014/main" id="{C0B12897-E5D2-46E1-B48D-6A23B5320E9B}"/>
                </a:ext>
              </a:extLst>
            </p:cNvPr>
            <p:cNvSpPr/>
            <p:nvPr/>
          </p:nvSpPr>
          <p:spPr>
            <a:xfrm>
              <a:off x="8608489" y="1657229"/>
              <a:ext cx="2064726" cy="557372"/>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0E2010A5-C434-47CE-A790-6F917B8BCBFE}"/>
                    </a:ext>
                  </a:extLst>
                </p:cNvPr>
                <p:cNvSpPr txBox="1"/>
                <p:nvPr/>
              </p:nvSpPr>
              <p:spPr>
                <a:xfrm>
                  <a:off x="8581116" y="1641820"/>
                  <a:ext cx="1569275" cy="506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p:txBody>
            </p:sp>
          </mc:Choice>
          <mc:Fallback xmlns="">
            <p:sp>
              <p:nvSpPr>
                <p:cNvPr id="443" name="TextBox 442">
                  <a:extLst>
                    <a:ext uri="{FF2B5EF4-FFF2-40B4-BE49-F238E27FC236}">
                      <a16:creationId xmlns:a16="http://schemas.microsoft.com/office/drawing/2014/main" id="{0E2010A5-C434-47CE-A790-6F917B8BCBFE}"/>
                    </a:ext>
                  </a:extLst>
                </p:cNvPr>
                <p:cNvSpPr txBox="1">
                  <a:spLocks noRot="1" noChangeAspect="1" noMove="1" noResize="1" noEditPoints="1" noAdjustHandles="1" noChangeArrowheads="1" noChangeShapeType="1" noTextEdit="1"/>
                </p:cNvSpPr>
                <p:nvPr/>
              </p:nvSpPr>
              <p:spPr>
                <a:xfrm>
                  <a:off x="8581116" y="1641820"/>
                  <a:ext cx="1569275" cy="506896"/>
                </a:xfrm>
                <a:prstGeom prst="rect">
                  <a:avLst/>
                </a:prstGeom>
                <a:blipFill>
                  <a:blip r:embed="rId11"/>
                  <a:stretch>
                    <a:fillRect r="-31683" b="-16923"/>
                  </a:stretch>
                </a:blipFill>
              </p:spPr>
              <p:txBody>
                <a:bodyPr/>
                <a:lstStyle/>
                <a:p>
                  <a:r>
                    <a:rPr lang="zh-CN" altLang="en-US">
                      <a:noFill/>
                    </a:rPr>
                    <a:t> </a:t>
                  </a:r>
                </a:p>
              </p:txBody>
            </p:sp>
          </mc:Fallback>
        </mc:AlternateContent>
        <p:cxnSp>
          <p:nvCxnSpPr>
            <p:cNvPr id="444" name="Connector: Elbow 443">
              <a:extLst>
                <a:ext uri="{FF2B5EF4-FFF2-40B4-BE49-F238E27FC236}">
                  <a16:creationId xmlns:a16="http://schemas.microsoft.com/office/drawing/2014/main" id="{97B88BDD-2045-40C9-9A27-D64F5D827A13}"/>
                </a:ext>
              </a:extLst>
            </p:cNvPr>
            <p:cNvCxnSpPr>
              <a:cxnSpLocks/>
              <a:stCxn id="431" idx="0"/>
            </p:cNvCxnSpPr>
            <p:nvPr/>
          </p:nvCxnSpPr>
          <p:spPr>
            <a:xfrm rot="16200000" flipV="1">
              <a:off x="8368714" y="-715303"/>
              <a:ext cx="1860408" cy="5589701"/>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Connector: Elbow 444">
              <a:extLst>
                <a:ext uri="{FF2B5EF4-FFF2-40B4-BE49-F238E27FC236}">
                  <a16:creationId xmlns:a16="http://schemas.microsoft.com/office/drawing/2014/main" id="{0CC41D24-567A-4125-B582-3F0180AD36ED}"/>
                </a:ext>
              </a:extLst>
            </p:cNvPr>
            <p:cNvCxnSpPr>
              <a:cxnSpLocks/>
              <a:endCxn id="443" idx="0"/>
            </p:cNvCxnSpPr>
            <p:nvPr/>
          </p:nvCxnSpPr>
          <p:spPr>
            <a:xfrm>
              <a:off x="6556177" y="1294668"/>
              <a:ext cx="2809577" cy="347153"/>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6" name="TextBox 445">
                  <a:extLst>
                    <a:ext uri="{FF2B5EF4-FFF2-40B4-BE49-F238E27FC236}">
                      <a16:creationId xmlns:a16="http://schemas.microsoft.com/office/drawing/2014/main" id="{F7DBDA70-870B-46A7-B6F3-685B331C0C67}"/>
                    </a:ext>
                  </a:extLst>
                </p:cNvPr>
                <p:cNvSpPr txBox="1"/>
                <p:nvPr/>
              </p:nvSpPr>
              <p:spPr>
                <a:xfrm>
                  <a:off x="4217727" y="1060716"/>
                  <a:ext cx="1999882" cy="4679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𝐺𝐶𝑁</m:t>
                            </m:r>
                          </m:sub>
                        </m:sSub>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𝐺𝐶𝑁</m:t>
                            </m:r>
                          </m:sub>
                        </m:sSub>
                        <m:r>
                          <a:rPr lang="en-US" b="0" i="1" smtClean="0">
                            <a:latin typeface="Cambria Math" panose="02040503050406030204" pitchFamily="18" charset="0"/>
                          </a:rPr>
                          <m:t>)</m:t>
                        </m:r>
                      </m:oMath>
                    </m:oMathPara>
                  </a14:m>
                  <a:endParaRPr lang="en-US" sz="2400" dirty="0"/>
                </a:p>
              </p:txBody>
            </p:sp>
          </mc:Choice>
          <mc:Fallback xmlns="">
            <p:sp>
              <p:nvSpPr>
                <p:cNvPr id="446" name="TextBox 445">
                  <a:extLst>
                    <a:ext uri="{FF2B5EF4-FFF2-40B4-BE49-F238E27FC236}">
                      <a16:creationId xmlns:a16="http://schemas.microsoft.com/office/drawing/2014/main" id="{F7DBDA70-870B-46A7-B6F3-685B331C0C67}"/>
                    </a:ext>
                  </a:extLst>
                </p:cNvPr>
                <p:cNvSpPr txBox="1">
                  <a:spLocks noRot="1" noChangeAspect="1" noMove="1" noResize="1" noEditPoints="1" noAdjustHandles="1" noChangeArrowheads="1" noChangeShapeType="1" noTextEdit="1"/>
                </p:cNvSpPr>
                <p:nvPr/>
              </p:nvSpPr>
              <p:spPr>
                <a:xfrm>
                  <a:off x="4217727" y="1060716"/>
                  <a:ext cx="1999882" cy="467904"/>
                </a:xfrm>
                <a:prstGeom prst="rect">
                  <a:avLst/>
                </a:prstGeom>
                <a:blipFill>
                  <a:blip r:embed="rId12"/>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7" name="TextBox 446">
                  <a:extLst>
                    <a:ext uri="{FF2B5EF4-FFF2-40B4-BE49-F238E27FC236}">
                      <a16:creationId xmlns:a16="http://schemas.microsoft.com/office/drawing/2014/main" id="{4FAA596F-22EE-4167-926F-CC505D3265D8}"/>
                    </a:ext>
                  </a:extLst>
                </p:cNvPr>
                <p:cNvSpPr txBox="1"/>
                <p:nvPr/>
              </p:nvSpPr>
              <p:spPr>
                <a:xfrm>
                  <a:off x="-372524" y="2849233"/>
                  <a:ext cx="572776"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oMath>
                    </m:oMathPara>
                  </a14:m>
                  <a:endParaRPr lang="en-US" sz="2000" dirty="0"/>
                </a:p>
              </p:txBody>
            </p:sp>
          </mc:Choice>
          <mc:Fallback xmlns="">
            <p:sp>
              <p:nvSpPr>
                <p:cNvPr id="447" name="TextBox 446">
                  <a:extLst>
                    <a:ext uri="{FF2B5EF4-FFF2-40B4-BE49-F238E27FC236}">
                      <a16:creationId xmlns:a16="http://schemas.microsoft.com/office/drawing/2014/main" id="{4FAA596F-22EE-4167-926F-CC505D3265D8}"/>
                    </a:ext>
                  </a:extLst>
                </p:cNvPr>
                <p:cNvSpPr txBox="1">
                  <a:spLocks noRot="1" noChangeAspect="1" noMove="1" noResize="1" noEditPoints="1" noAdjustHandles="1" noChangeArrowheads="1" noChangeShapeType="1" noTextEdit="1"/>
                </p:cNvSpPr>
                <p:nvPr/>
              </p:nvSpPr>
              <p:spPr>
                <a:xfrm>
                  <a:off x="-372524" y="2849233"/>
                  <a:ext cx="572776" cy="506896"/>
                </a:xfrm>
                <a:prstGeom prst="rect">
                  <a:avLst/>
                </a:prstGeom>
                <a:blipFill>
                  <a:blip r:embed="rId13"/>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8" name="TextBox 447">
                  <a:extLst>
                    <a:ext uri="{FF2B5EF4-FFF2-40B4-BE49-F238E27FC236}">
                      <a16:creationId xmlns:a16="http://schemas.microsoft.com/office/drawing/2014/main" id="{C722A83F-C24E-4FAB-A978-B7717E58A6ED}"/>
                    </a:ext>
                  </a:extLst>
                </p:cNvPr>
                <p:cNvSpPr txBox="1"/>
                <p:nvPr/>
              </p:nvSpPr>
              <p:spPr>
                <a:xfrm>
                  <a:off x="2969204" y="2289616"/>
                  <a:ext cx="592922" cy="538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𝒯</m:t>
                            </m:r>
                          </m:e>
                          <m:sub>
                            <m:r>
                              <a:rPr lang="en-US" sz="2000" b="0" i="1" smtClean="0">
                                <a:latin typeface="Cambria Math" panose="02040503050406030204" pitchFamily="18" charset="0"/>
                              </a:rPr>
                              <m:t>𝑓</m:t>
                            </m:r>
                          </m:sub>
                        </m:sSub>
                      </m:oMath>
                    </m:oMathPara>
                  </a14:m>
                  <a:endParaRPr lang="en-US" sz="2000" dirty="0"/>
                </a:p>
              </p:txBody>
            </p:sp>
          </mc:Choice>
          <mc:Fallback xmlns="">
            <p:sp>
              <p:nvSpPr>
                <p:cNvPr id="448" name="TextBox 447">
                  <a:extLst>
                    <a:ext uri="{FF2B5EF4-FFF2-40B4-BE49-F238E27FC236}">
                      <a16:creationId xmlns:a16="http://schemas.microsoft.com/office/drawing/2014/main" id="{C722A83F-C24E-4FAB-A978-B7717E58A6ED}"/>
                    </a:ext>
                  </a:extLst>
                </p:cNvPr>
                <p:cNvSpPr txBox="1">
                  <a:spLocks noRot="1" noChangeAspect="1" noMove="1" noResize="1" noEditPoints="1" noAdjustHandles="1" noChangeArrowheads="1" noChangeShapeType="1" noTextEdit="1"/>
                </p:cNvSpPr>
                <p:nvPr/>
              </p:nvSpPr>
              <p:spPr>
                <a:xfrm>
                  <a:off x="2969204" y="2289616"/>
                  <a:ext cx="592922" cy="538090"/>
                </a:xfrm>
                <a:prstGeom prst="rect">
                  <a:avLst/>
                </a:prstGeom>
                <a:blipFill>
                  <a:blip r:embed="rId14"/>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9" name="TextBox 448">
                  <a:extLst>
                    <a:ext uri="{FF2B5EF4-FFF2-40B4-BE49-F238E27FC236}">
                      <a16:creationId xmlns:a16="http://schemas.microsoft.com/office/drawing/2014/main" id="{5501E839-7EF9-4906-8412-4E11208A169D}"/>
                    </a:ext>
                  </a:extLst>
                </p:cNvPr>
                <p:cNvSpPr txBox="1"/>
                <p:nvPr/>
              </p:nvSpPr>
              <p:spPr>
                <a:xfrm>
                  <a:off x="4259905" y="4495054"/>
                  <a:ext cx="2087334" cy="4120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𝑒𝑑𝑔𝑒</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449" name="TextBox 448">
                  <a:extLst>
                    <a:ext uri="{FF2B5EF4-FFF2-40B4-BE49-F238E27FC236}">
                      <a16:creationId xmlns:a16="http://schemas.microsoft.com/office/drawing/2014/main" id="{5501E839-7EF9-4906-8412-4E11208A169D}"/>
                    </a:ext>
                  </a:extLst>
                </p:cNvPr>
                <p:cNvSpPr txBox="1">
                  <a:spLocks noRot="1" noChangeAspect="1" noMove="1" noResize="1" noEditPoints="1" noAdjustHandles="1" noChangeArrowheads="1" noChangeShapeType="1" noTextEdit="1"/>
                </p:cNvSpPr>
                <p:nvPr/>
              </p:nvSpPr>
              <p:spPr>
                <a:xfrm>
                  <a:off x="4259905" y="4495054"/>
                  <a:ext cx="2087334" cy="412097"/>
                </a:xfrm>
                <a:prstGeom prst="rect">
                  <a:avLst/>
                </a:prstGeom>
                <a:blipFill>
                  <a:blip r:embed="rId15"/>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0" name="TextBox 449">
                  <a:extLst>
                    <a:ext uri="{FF2B5EF4-FFF2-40B4-BE49-F238E27FC236}">
                      <a16:creationId xmlns:a16="http://schemas.microsoft.com/office/drawing/2014/main" id="{A9E8C29F-3683-47DA-A107-4D0C9ADE70BF}"/>
                    </a:ext>
                  </a:extLst>
                </p:cNvPr>
                <p:cNvSpPr txBox="1"/>
                <p:nvPr/>
              </p:nvSpPr>
              <p:spPr>
                <a:xfrm>
                  <a:off x="5647995" y="4495214"/>
                  <a:ext cx="2087334" cy="4117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𝑓𝑖𝑟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450" name="TextBox 449">
                  <a:extLst>
                    <a:ext uri="{FF2B5EF4-FFF2-40B4-BE49-F238E27FC236}">
                      <a16:creationId xmlns:a16="http://schemas.microsoft.com/office/drawing/2014/main" id="{A9E8C29F-3683-47DA-A107-4D0C9ADE70BF}"/>
                    </a:ext>
                  </a:extLst>
                </p:cNvPr>
                <p:cNvSpPr txBox="1">
                  <a:spLocks noRot="1" noChangeAspect="1" noMove="1" noResize="1" noEditPoints="1" noAdjustHandles="1" noChangeArrowheads="1" noChangeShapeType="1" noTextEdit="1"/>
                </p:cNvSpPr>
                <p:nvPr/>
              </p:nvSpPr>
              <p:spPr>
                <a:xfrm>
                  <a:off x="5647995" y="4495214"/>
                  <a:ext cx="2087334" cy="411772"/>
                </a:xfrm>
                <a:prstGeom prst="rect">
                  <a:avLst/>
                </a:prstGeom>
                <a:blipFill>
                  <a:blip r:embed="rId16"/>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1" name="TextBox 450">
                  <a:extLst>
                    <a:ext uri="{FF2B5EF4-FFF2-40B4-BE49-F238E27FC236}">
                      <a16:creationId xmlns:a16="http://schemas.microsoft.com/office/drawing/2014/main" id="{35584C3E-FA3A-41C8-B1B3-47E40AC16FB7}"/>
                    </a:ext>
                  </a:extLst>
                </p:cNvPr>
                <p:cNvSpPr txBox="1"/>
                <p:nvPr/>
              </p:nvSpPr>
              <p:spPr>
                <a:xfrm>
                  <a:off x="7374449" y="4499585"/>
                  <a:ext cx="2087334" cy="4117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𝑡h𝑖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𝑓𝑖𝑟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451" name="TextBox 450">
                  <a:extLst>
                    <a:ext uri="{FF2B5EF4-FFF2-40B4-BE49-F238E27FC236}">
                      <a16:creationId xmlns:a16="http://schemas.microsoft.com/office/drawing/2014/main" id="{35584C3E-FA3A-41C8-B1B3-47E40AC16FB7}"/>
                    </a:ext>
                  </a:extLst>
                </p:cNvPr>
                <p:cNvSpPr txBox="1">
                  <a:spLocks noRot="1" noChangeAspect="1" noMove="1" noResize="1" noEditPoints="1" noAdjustHandles="1" noChangeArrowheads="1" noChangeShapeType="1" noTextEdit="1"/>
                </p:cNvSpPr>
                <p:nvPr/>
              </p:nvSpPr>
              <p:spPr>
                <a:xfrm>
                  <a:off x="7374449" y="4499585"/>
                  <a:ext cx="2087334" cy="411772"/>
                </a:xfrm>
                <a:prstGeom prst="rect">
                  <a:avLst/>
                </a:prstGeom>
                <a:blipFill>
                  <a:blip r:embed="rId17"/>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TextBox 451">
                  <a:extLst>
                    <a:ext uri="{FF2B5EF4-FFF2-40B4-BE49-F238E27FC236}">
                      <a16:creationId xmlns:a16="http://schemas.microsoft.com/office/drawing/2014/main" id="{89539C64-7036-4F02-B06B-D2184CB6175A}"/>
                    </a:ext>
                  </a:extLst>
                </p:cNvPr>
                <p:cNvSpPr txBox="1"/>
                <p:nvPr/>
              </p:nvSpPr>
              <p:spPr>
                <a:xfrm>
                  <a:off x="6556177" y="2797726"/>
                  <a:ext cx="2087334" cy="4679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452" name="TextBox 451">
                  <a:extLst>
                    <a:ext uri="{FF2B5EF4-FFF2-40B4-BE49-F238E27FC236}">
                      <a16:creationId xmlns:a16="http://schemas.microsoft.com/office/drawing/2014/main" id="{89539C64-7036-4F02-B06B-D2184CB6175A}"/>
                    </a:ext>
                  </a:extLst>
                </p:cNvPr>
                <p:cNvSpPr txBox="1">
                  <a:spLocks noRot="1" noChangeAspect="1" noMove="1" noResize="1" noEditPoints="1" noAdjustHandles="1" noChangeArrowheads="1" noChangeShapeType="1" noTextEdit="1"/>
                </p:cNvSpPr>
                <p:nvPr/>
              </p:nvSpPr>
              <p:spPr>
                <a:xfrm>
                  <a:off x="6556177" y="2797726"/>
                  <a:ext cx="2087334" cy="467904"/>
                </a:xfrm>
                <a:prstGeom prst="rect">
                  <a:avLst/>
                </a:prstGeom>
                <a:blipFill>
                  <a:blip r:embed="rId18"/>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3" name="TextBox 452">
                  <a:extLst>
                    <a:ext uri="{FF2B5EF4-FFF2-40B4-BE49-F238E27FC236}">
                      <a16:creationId xmlns:a16="http://schemas.microsoft.com/office/drawing/2014/main" id="{A9ADF064-DDDB-441D-8044-D3A679AE3945}"/>
                    </a:ext>
                  </a:extLst>
                </p:cNvPr>
                <p:cNvSpPr txBox="1"/>
                <p:nvPr/>
              </p:nvSpPr>
              <p:spPr>
                <a:xfrm>
                  <a:off x="9376970" y="2973217"/>
                  <a:ext cx="611200"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m:oMathPara>
                  </a14:m>
                  <a:endParaRPr lang="en-US" sz="2000" dirty="0"/>
                </a:p>
              </p:txBody>
            </p:sp>
          </mc:Choice>
          <mc:Fallback xmlns="">
            <p:sp>
              <p:nvSpPr>
                <p:cNvPr id="453" name="TextBox 452">
                  <a:extLst>
                    <a:ext uri="{FF2B5EF4-FFF2-40B4-BE49-F238E27FC236}">
                      <a16:creationId xmlns:a16="http://schemas.microsoft.com/office/drawing/2014/main" id="{A9ADF064-DDDB-441D-8044-D3A679AE3945}"/>
                    </a:ext>
                  </a:extLst>
                </p:cNvPr>
                <p:cNvSpPr txBox="1">
                  <a:spLocks noRot="1" noChangeAspect="1" noMove="1" noResize="1" noEditPoints="1" noAdjustHandles="1" noChangeArrowheads="1" noChangeShapeType="1" noTextEdit="1"/>
                </p:cNvSpPr>
                <p:nvPr/>
              </p:nvSpPr>
              <p:spPr>
                <a:xfrm>
                  <a:off x="9376970" y="2973217"/>
                  <a:ext cx="611200" cy="506896"/>
                </a:xfrm>
                <a:prstGeom prst="rect">
                  <a:avLst/>
                </a:prstGeom>
                <a:blipFill>
                  <a:blip r:embed="rId19"/>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4" name="TextBox 453">
                  <a:extLst>
                    <a:ext uri="{FF2B5EF4-FFF2-40B4-BE49-F238E27FC236}">
                      <a16:creationId xmlns:a16="http://schemas.microsoft.com/office/drawing/2014/main" id="{AF640769-CBF3-4822-BEAE-A5D3C076E392}"/>
                    </a:ext>
                  </a:extLst>
                </p:cNvPr>
                <p:cNvSpPr txBox="1"/>
                <p:nvPr/>
              </p:nvSpPr>
              <p:spPr>
                <a:xfrm>
                  <a:off x="11337182" y="2848611"/>
                  <a:ext cx="883493"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m:oMathPara>
                  </a14:m>
                  <a:endParaRPr lang="en-US" sz="2000" dirty="0"/>
                </a:p>
              </p:txBody>
            </p:sp>
          </mc:Choice>
          <mc:Fallback xmlns="">
            <p:sp>
              <p:nvSpPr>
                <p:cNvPr id="454" name="TextBox 453">
                  <a:extLst>
                    <a:ext uri="{FF2B5EF4-FFF2-40B4-BE49-F238E27FC236}">
                      <a16:creationId xmlns:a16="http://schemas.microsoft.com/office/drawing/2014/main" id="{AF640769-CBF3-4822-BEAE-A5D3C076E392}"/>
                    </a:ext>
                  </a:extLst>
                </p:cNvPr>
                <p:cNvSpPr txBox="1">
                  <a:spLocks noRot="1" noChangeAspect="1" noMove="1" noResize="1" noEditPoints="1" noAdjustHandles="1" noChangeArrowheads="1" noChangeShapeType="1" noTextEdit="1"/>
                </p:cNvSpPr>
                <p:nvPr/>
              </p:nvSpPr>
              <p:spPr>
                <a:xfrm>
                  <a:off x="11337182" y="2848611"/>
                  <a:ext cx="883493" cy="506896"/>
                </a:xfrm>
                <a:prstGeom prst="rect">
                  <a:avLst/>
                </a:prstGeom>
                <a:blipFill>
                  <a:blip r:embed="rId20"/>
                  <a:stretch>
                    <a:fillRect b="-1538"/>
                  </a:stretch>
                </a:blipFill>
              </p:spPr>
              <p:txBody>
                <a:bodyPr/>
                <a:lstStyle/>
                <a:p>
                  <a:r>
                    <a:rPr lang="zh-CN" altLang="en-US">
                      <a:noFill/>
                    </a:rPr>
                    <a:t> </a:t>
                  </a:r>
                </a:p>
              </p:txBody>
            </p:sp>
          </mc:Fallback>
        </mc:AlternateContent>
        <p:cxnSp>
          <p:nvCxnSpPr>
            <p:cNvPr id="455" name="Straight Arrow Connector 454">
              <a:extLst>
                <a:ext uri="{FF2B5EF4-FFF2-40B4-BE49-F238E27FC236}">
                  <a16:creationId xmlns:a16="http://schemas.microsoft.com/office/drawing/2014/main" id="{0FA30E76-1952-4461-A21E-00B556026980}"/>
                </a:ext>
              </a:extLst>
            </p:cNvPr>
            <p:cNvCxnSpPr>
              <a:cxnSpLocks/>
            </p:cNvCxnSpPr>
            <p:nvPr/>
          </p:nvCxnSpPr>
          <p:spPr>
            <a:xfrm>
              <a:off x="3594531" y="3916011"/>
              <a:ext cx="3003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6" name="Straight Arrow Connector 455">
              <a:extLst>
                <a:ext uri="{FF2B5EF4-FFF2-40B4-BE49-F238E27FC236}">
                  <a16:creationId xmlns:a16="http://schemas.microsoft.com/office/drawing/2014/main" id="{08D12A25-F589-46ED-B56E-2382FC29C6EC}"/>
                </a:ext>
              </a:extLst>
            </p:cNvPr>
            <p:cNvCxnSpPr>
              <a:cxnSpLocks/>
            </p:cNvCxnSpPr>
            <p:nvPr/>
          </p:nvCxnSpPr>
          <p:spPr>
            <a:xfrm>
              <a:off x="7336044" y="3867264"/>
              <a:ext cx="3662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C127C8F4-7123-4D2B-AA46-502DFAEB63AF}"/>
                </a:ext>
              </a:extLst>
            </p:cNvPr>
            <p:cNvCxnSpPr>
              <a:cxnSpLocks/>
            </p:cNvCxnSpPr>
            <p:nvPr/>
          </p:nvCxnSpPr>
          <p:spPr>
            <a:xfrm flipH="1">
              <a:off x="2327192" y="1887755"/>
              <a:ext cx="2460592" cy="6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C5118EDA-5AB6-4587-8836-18D08DD5DDE4}"/>
                </a:ext>
              </a:extLst>
            </p:cNvPr>
            <p:cNvCxnSpPr>
              <a:cxnSpLocks/>
              <a:stCxn id="441" idx="3"/>
              <a:endCxn id="443" idx="1"/>
            </p:cNvCxnSpPr>
            <p:nvPr/>
          </p:nvCxnSpPr>
          <p:spPr>
            <a:xfrm flipV="1">
              <a:off x="5837481" y="1895268"/>
              <a:ext cx="2743635" cy="13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9" name="TextBox 458">
                  <a:extLst>
                    <a:ext uri="{FF2B5EF4-FFF2-40B4-BE49-F238E27FC236}">
                      <a16:creationId xmlns:a16="http://schemas.microsoft.com/office/drawing/2014/main" id="{D874B6A7-FF34-4458-AA1A-069711056956}"/>
                    </a:ext>
                  </a:extLst>
                </p:cNvPr>
                <p:cNvSpPr txBox="1"/>
                <p:nvPr/>
              </p:nvSpPr>
              <p:spPr>
                <a:xfrm>
                  <a:off x="7187935" y="1269336"/>
                  <a:ext cx="1339780"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p:txBody>
            </p:sp>
          </mc:Choice>
          <mc:Fallback xmlns="">
            <p:sp>
              <p:nvSpPr>
                <p:cNvPr id="459" name="TextBox 458">
                  <a:extLst>
                    <a:ext uri="{FF2B5EF4-FFF2-40B4-BE49-F238E27FC236}">
                      <a16:creationId xmlns:a16="http://schemas.microsoft.com/office/drawing/2014/main" id="{D874B6A7-FF34-4458-AA1A-069711056956}"/>
                    </a:ext>
                  </a:extLst>
                </p:cNvPr>
                <p:cNvSpPr txBox="1">
                  <a:spLocks noRot="1" noChangeAspect="1" noMove="1" noResize="1" noEditPoints="1" noAdjustHandles="1" noChangeArrowheads="1" noChangeShapeType="1" noTextEdit="1"/>
                </p:cNvSpPr>
                <p:nvPr/>
              </p:nvSpPr>
              <p:spPr>
                <a:xfrm>
                  <a:off x="7187935" y="1269336"/>
                  <a:ext cx="1339780" cy="506896"/>
                </a:xfrm>
                <a:prstGeom prst="rect">
                  <a:avLst/>
                </a:prstGeom>
                <a:blipFill>
                  <a:blip r:embed="rId21"/>
                  <a:stretch>
                    <a:fillRect r="-581" b="-1692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147136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0236-B2E5-477C-B43C-6073AE472243}"/>
              </a:ext>
            </a:extLst>
          </p:cNvPr>
          <p:cNvSpPr>
            <a:spLocks noGrp="1"/>
          </p:cNvSpPr>
          <p:nvPr>
            <p:ph type="title"/>
          </p:nvPr>
        </p:nvSpPr>
        <p:spPr/>
        <p:txBody>
          <a:bodyPr/>
          <a:lstStyle/>
          <a:p>
            <a:r>
              <a:rPr lang="en-US" altLang="zh-CN" dirty="0"/>
              <a:t>Defending Against Attacks</a:t>
            </a:r>
            <a:endParaRPr lang="zh-CN" altLang="en-US" dirty="0"/>
          </a:p>
        </p:txBody>
      </p:sp>
      <p:sp>
        <p:nvSpPr>
          <p:cNvPr id="3" name="Content Placeholder 2">
            <a:extLst>
              <a:ext uri="{FF2B5EF4-FFF2-40B4-BE49-F238E27FC236}">
                <a16:creationId xmlns:a16="http://schemas.microsoft.com/office/drawing/2014/main" id="{1D1F1C45-F098-4AEC-9C8E-A4B5D17160A8}"/>
              </a:ext>
            </a:extLst>
          </p:cNvPr>
          <p:cNvSpPr>
            <a:spLocks noGrp="1"/>
          </p:cNvSpPr>
          <p:nvPr>
            <p:ph idx="1"/>
          </p:nvPr>
        </p:nvSpPr>
        <p:spPr/>
        <p:txBody>
          <a:bodyPr/>
          <a:lstStyle/>
          <a:p>
            <a:r>
              <a:rPr lang="en-US" altLang="zh-CN" dirty="0"/>
              <a:t>Adversarial Training</a:t>
            </a:r>
          </a:p>
          <a:p>
            <a:r>
              <a:rPr lang="en-US" altLang="zh-CN" dirty="0"/>
              <a:t>Graph Purifying </a:t>
            </a:r>
          </a:p>
          <a:p>
            <a:r>
              <a:rPr lang="en-US" altLang="zh-CN" dirty="0"/>
              <a:t>Attention Mechanism</a:t>
            </a:r>
          </a:p>
          <a:p>
            <a:pPr marL="0" indent="0">
              <a:buNone/>
            </a:pPr>
            <a:endParaRPr lang="en-US" altLang="zh-CN" dirty="0"/>
          </a:p>
          <a:p>
            <a:pPr marL="0" indent="0">
              <a:buNone/>
            </a:pPr>
            <a:endParaRPr lang="zh-CN" altLang="en-US" dirty="0"/>
          </a:p>
        </p:txBody>
      </p:sp>
      <p:sp>
        <p:nvSpPr>
          <p:cNvPr id="4" name="Slide Number Placeholder 3">
            <a:extLst>
              <a:ext uri="{FF2B5EF4-FFF2-40B4-BE49-F238E27FC236}">
                <a16:creationId xmlns:a16="http://schemas.microsoft.com/office/drawing/2014/main" id="{302A82C0-E2AF-4D65-9184-794F24697A98}"/>
              </a:ext>
            </a:extLst>
          </p:cNvPr>
          <p:cNvSpPr>
            <a:spLocks noGrp="1"/>
          </p:cNvSpPr>
          <p:nvPr>
            <p:ph type="sldNum" sz="quarter" idx="12"/>
          </p:nvPr>
        </p:nvSpPr>
        <p:spPr/>
        <p:txBody>
          <a:bodyPr/>
          <a:lstStyle/>
          <a:p>
            <a:fld id="{4C15419E-54D6-8648-ABFB-BEF58E3E877E}" type="slidenum">
              <a:rPr lang="en-US" smtClean="0"/>
              <a:t>163</a:t>
            </a:fld>
            <a:endParaRPr lang="en-US"/>
          </a:p>
        </p:txBody>
      </p:sp>
    </p:spTree>
    <p:extLst>
      <p:ext uri="{BB962C8B-B14F-4D97-AF65-F5344CB8AC3E}">
        <p14:creationId xmlns:p14="http://schemas.microsoft.com/office/powerpoint/2010/main" val="2111771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p:txBody>
          <a:bodyPr/>
          <a:lstStyle/>
          <a:p>
            <a:r>
              <a:rPr lang="en-US" altLang="zh-CN" dirty="0"/>
              <a:t>Adversarial Training </a:t>
            </a:r>
            <a:endParaRPr lang="zh-CN" altLang="en-US" baseline="30000" dirty="0"/>
          </a:p>
        </p:txBody>
      </p:sp>
      <p:sp>
        <p:nvSpPr>
          <p:cNvPr id="3" name="Content Placeholder 2">
            <a:extLst>
              <a:ext uri="{FF2B5EF4-FFF2-40B4-BE49-F238E27FC236}">
                <a16:creationId xmlns:a16="http://schemas.microsoft.com/office/drawing/2014/main" id="{BDEEAA40-1404-4D99-B8D8-0925B84068FC}"/>
              </a:ext>
            </a:extLst>
          </p:cNvPr>
          <p:cNvSpPr>
            <a:spLocks noGrp="1"/>
          </p:cNvSpPr>
          <p:nvPr>
            <p:ph sz="half" idx="1"/>
          </p:nvPr>
        </p:nvSpPr>
        <p:spPr/>
        <p:txBody>
          <a:bodyPr>
            <a:normAutofit/>
          </a:bodyPr>
          <a:lstStyle/>
          <a:p>
            <a:r>
              <a:rPr lang="en-US" altLang="zh-CN" dirty="0"/>
              <a:t>Motivation</a:t>
            </a:r>
          </a:p>
          <a:p>
            <a:endParaRPr lang="en-US" altLang="zh-CN" dirty="0"/>
          </a:p>
          <a:p>
            <a:pPr marL="0" indent="0">
              <a:buNone/>
            </a:pPr>
            <a:r>
              <a:rPr lang="en-US" altLang="zh-CN" sz="2400" dirty="0"/>
              <a:t>   </a:t>
            </a:r>
            <a:r>
              <a:rPr lang="en-US" altLang="zh-CN" sz="2400" dirty="0">
                <a:solidFill>
                  <a:schemeClr val="tx1"/>
                </a:solidFill>
              </a:rPr>
              <a:t>Augment the training set with</a:t>
            </a:r>
          </a:p>
          <a:p>
            <a:pPr marL="0" indent="0">
              <a:buNone/>
            </a:pPr>
            <a:r>
              <a:rPr lang="en-US" altLang="zh-CN" sz="2400" dirty="0">
                <a:solidFill>
                  <a:schemeClr val="tx1"/>
                </a:solidFill>
              </a:rPr>
              <a:t>   adversarial data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334B509-C014-493E-8BCA-F35664D8B3CF}"/>
                  </a:ext>
                </a:extLst>
              </p:cNvPr>
              <p:cNvSpPr>
                <a:spLocks noGrp="1"/>
              </p:cNvSpPr>
              <p:nvPr>
                <p:ph sz="half" idx="2"/>
              </p:nvPr>
            </p:nvSpPr>
            <p:spPr/>
            <p:txBody>
              <a:bodyPr>
                <a:normAutofit/>
              </a:bodyPr>
              <a:lstStyle/>
              <a:p>
                <a:r>
                  <a:rPr lang="en-US" altLang="zh-CN" dirty="0"/>
                  <a:t>Main Idea</a:t>
                </a:r>
              </a:p>
              <a:p>
                <a:pPr lvl="1"/>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a:solidFill>
                                <a:prstClr val="black"/>
                              </a:solidFill>
                              <a:latin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rPr>
                              </m:ctrlPr>
                            </m:limLowPr>
                            <m:e>
                              <m:r>
                                <m:rPr>
                                  <m:sty m:val="p"/>
                                </m:rPr>
                                <a:rPr lang="en-US" altLang="zh-CN" sz="2400">
                                  <a:solidFill>
                                    <a:prstClr val="black"/>
                                  </a:solidFill>
                                  <a:latin typeface="Cambria Math" panose="02040503050406030204" pitchFamily="18" charset="0"/>
                                </a:rPr>
                                <m:t>min</m:t>
                              </m:r>
                            </m:e>
                            <m:lim>
                              <m:r>
                                <a:rPr lang="en-US" altLang="zh-CN" sz="2400" i="1">
                                  <a:solidFill>
                                    <a:prstClr val="black"/>
                                  </a:solidFill>
                                  <a:latin typeface="Cambria Math" panose="02040503050406030204" pitchFamily="18" charset="0"/>
                                </a:rPr>
                                <m:t>𝜃</m:t>
                              </m:r>
                            </m:lim>
                          </m:limLow>
                        </m:fName>
                        <m:e>
                          <m:func>
                            <m:funcPr>
                              <m:ctrlPr>
                                <a:rPr lang="en-US" altLang="zh-CN" sz="2400" i="1">
                                  <a:solidFill>
                                    <a:prstClr val="black"/>
                                  </a:solidFill>
                                  <a:latin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rPr>
                                  </m:ctrlPr>
                                </m:limLowPr>
                                <m:e>
                                  <m:r>
                                    <m:rPr>
                                      <m:sty m:val="p"/>
                                    </m:rPr>
                                    <a:rPr lang="en-US" altLang="zh-CN" sz="2400">
                                      <a:solidFill>
                                        <a:prstClr val="black"/>
                                      </a:solidFill>
                                      <a:latin typeface="Cambria Math" panose="02040503050406030204" pitchFamily="18" charset="0"/>
                                    </a:rPr>
                                    <m:t>max</m:t>
                                  </m:r>
                                </m:e>
                                <m:lim>
                                  <m:eqArr>
                                    <m:eqArrPr>
                                      <m:ctrlPr>
                                        <a:rPr lang="en-US" altLang="zh-CN" sz="2400" i="1">
                                          <a:solidFill>
                                            <a:prstClr val="black"/>
                                          </a:solidFill>
                                          <a:latin typeface="Cambria Math" panose="02040503050406030204" pitchFamily="18" charset="0"/>
                                        </a:rPr>
                                      </m:ctrlPr>
                                    </m:eqArr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a:solidFill>
                                                <a:prstClr val="black"/>
                                              </a:solidFill>
                                              <a:latin typeface="Cambria Math" panose="02040503050406030204" pitchFamily="18" charset="0"/>
                                            </a:rPr>
                                            <m:t>𝐴</m:t>
                                          </m:r>
                                        </m:sub>
                                      </m:sSub>
                                      <m:r>
                                        <a:rPr lang="en-US" altLang="zh-CN" sz="2400" b="0" i="1" smtClean="0">
                                          <a:solidFill>
                                            <a:prstClr val="black"/>
                                          </a:solidFill>
                                          <a:latin typeface="Cambria Math" panose="02040503050406030204" pitchFamily="18" charset="0"/>
                                        </a:rPr>
                                        <m:t>∈</m:t>
                                      </m:r>
                                      <m:sSub>
                                        <m:sSubPr>
                                          <m:ctrlPr>
                                            <a:rPr lang="en-US" altLang="zh-CN" sz="2400" b="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𝒫</m:t>
                                          </m:r>
                                        </m:e>
                                        <m:sub>
                                          <m:r>
                                            <a:rPr lang="en-US" altLang="zh-CN" sz="2400" b="0" i="1" smtClean="0">
                                              <a:solidFill>
                                                <a:prstClr val="black"/>
                                              </a:solidFill>
                                              <a:latin typeface="Cambria Math" panose="02040503050406030204" pitchFamily="18" charset="0"/>
                                            </a:rPr>
                                            <m:t>𝐴</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smtClean="0">
                                              <a:solidFill>
                                                <a:prstClr val="black"/>
                                              </a:solidFill>
                                              <a:latin typeface="Cambria Math" panose="02040503050406030204" pitchFamily="18" charset="0"/>
                                            </a:rPr>
                                            <m:t>𝑋</m:t>
                                          </m:r>
                                        </m:sub>
                                      </m:sSub>
                                      <m:r>
                                        <a:rPr lang="en-US" altLang="zh-CN" sz="2400" b="0" i="1" smtClean="0">
                                          <a:solidFill>
                                            <a:prstClr val="black"/>
                                          </a:solidFill>
                                          <a:latin typeface="Cambria Math" panose="02040503050406030204" pitchFamily="18" charset="0"/>
                                        </a:rPr>
                                        <m:t>∈</m:t>
                                      </m:r>
                                      <m:sSub>
                                        <m:sSubPr>
                                          <m:ctrlPr>
                                            <a:rPr lang="en-US" altLang="zh-CN" sz="2400" b="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𝒫</m:t>
                                          </m:r>
                                        </m:e>
                                        <m:sub>
                                          <m:r>
                                            <a:rPr lang="en-US" altLang="zh-CN" sz="2400" b="0" i="1" smtClean="0">
                                              <a:solidFill>
                                                <a:prstClr val="black"/>
                                              </a:solidFill>
                                              <a:latin typeface="Cambria Math" panose="02040503050406030204" pitchFamily="18" charset="0"/>
                                            </a:rPr>
                                            <m:t>𝑋</m:t>
                                          </m:r>
                                        </m:sub>
                                      </m:sSub>
                                    </m:e>
                                  </m:eqArr>
                                </m:lim>
                              </m:limLow>
                            </m:fNa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𝜃</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𝐴</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a:solidFill>
                                        <a:prstClr val="black"/>
                                      </a:solidFill>
                                      <a:latin typeface="Cambria Math" panose="02040503050406030204" pitchFamily="18" charset="0"/>
                                    </a:rPr>
                                    <m:t>𝐴</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𝑋</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a:solidFill>
                                        <a:prstClr val="black"/>
                                      </a:solidFill>
                                      <a:latin typeface="Cambria Math" panose="02040503050406030204" pitchFamily="18" charset="0"/>
                                    </a:rPr>
                                    <m:t>𝑋</m:t>
                                  </m:r>
                                </m:sub>
                              </m:sSub>
                              <m:r>
                                <a:rPr lang="en-US" altLang="zh-CN" sz="2400" i="1">
                                  <a:solidFill>
                                    <a:prstClr val="black"/>
                                  </a:solidFill>
                                  <a:latin typeface="Cambria Math" panose="02040503050406030204" pitchFamily="18" charset="0"/>
                                </a:rPr>
                                <m:t>)</m:t>
                              </m:r>
                            </m:e>
                          </m:func>
                        </m:e>
                      </m:func>
                    </m:oMath>
                  </m:oMathPara>
                </a14:m>
                <a:endParaRPr lang="zh-CN" altLang="en-US" dirty="0"/>
              </a:p>
            </p:txBody>
          </p:sp>
        </mc:Choice>
        <mc:Fallback xmlns="">
          <p:sp>
            <p:nvSpPr>
              <p:cNvPr id="4" name="Content Placeholder 3">
                <a:extLst>
                  <a:ext uri="{FF2B5EF4-FFF2-40B4-BE49-F238E27FC236}">
                    <a16:creationId xmlns:a16="http://schemas.microsoft.com/office/drawing/2014/main" id="{5334B509-C014-493E-8BCA-F35664D8B3CF}"/>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164</a:t>
            </a:fld>
            <a:endParaRPr lang="en-US"/>
          </a:p>
        </p:txBody>
      </p:sp>
      <p:sp>
        <p:nvSpPr>
          <p:cNvPr id="9" name="TextBox 8">
            <a:extLst>
              <a:ext uri="{FF2B5EF4-FFF2-40B4-BE49-F238E27FC236}">
                <a16:creationId xmlns:a16="http://schemas.microsoft.com/office/drawing/2014/main" id="{6D691936-0202-4C40-A829-A140110EBAFD}"/>
              </a:ext>
            </a:extLst>
          </p:cNvPr>
          <p:cNvSpPr txBox="1"/>
          <p:nvPr/>
        </p:nvSpPr>
        <p:spPr>
          <a:xfrm>
            <a:off x="838200" y="6541217"/>
            <a:ext cx="8795657" cy="338554"/>
          </a:xfrm>
          <a:prstGeom prst="rect">
            <a:avLst/>
          </a:prstGeom>
          <a:noFill/>
        </p:spPr>
        <p:txBody>
          <a:bodyPr wrap="square" rtlCol="0">
            <a:spAutoFit/>
          </a:bodyPr>
          <a:lstStyle/>
          <a:p>
            <a:r>
              <a:rPr lang="en-US" altLang="zh-CN" sz="2400" b="1" baseline="30000" dirty="0"/>
              <a:t>Latent Adversarial Training of Graph Convolution Networks. </a:t>
            </a:r>
            <a:r>
              <a:rPr lang="en-US" altLang="zh-CN" sz="2400" baseline="30000" dirty="0"/>
              <a:t>ICML 2019 workshop. </a:t>
            </a:r>
            <a:endParaRPr lang="zh-CN" altLang="en-US" sz="2400" baseline="30000" dirty="0"/>
          </a:p>
        </p:txBody>
      </p:sp>
    </p:spTree>
    <p:extLst>
      <p:ext uri="{BB962C8B-B14F-4D97-AF65-F5344CB8AC3E}">
        <p14:creationId xmlns:p14="http://schemas.microsoft.com/office/powerpoint/2010/main" val="19218246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p:txBody>
          <a:bodyPr/>
          <a:lstStyle/>
          <a:p>
            <a:r>
              <a:rPr lang="en-US" altLang="zh-CN" dirty="0"/>
              <a:t>Adversarial Training</a:t>
            </a:r>
            <a:endParaRPr lang="zh-CN" altLang="en-US" dirty="0"/>
          </a:p>
        </p:txBody>
      </p:sp>
      <p:sp>
        <p:nvSpPr>
          <p:cNvPr id="3" name="Content Placeholder 2">
            <a:extLst>
              <a:ext uri="{FF2B5EF4-FFF2-40B4-BE49-F238E27FC236}">
                <a16:creationId xmlns:a16="http://schemas.microsoft.com/office/drawing/2014/main" id="{BDEEAA40-1404-4D99-B8D8-0925B84068FC}"/>
              </a:ext>
            </a:extLst>
          </p:cNvPr>
          <p:cNvSpPr>
            <a:spLocks noGrp="1"/>
          </p:cNvSpPr>
          <p:nvPr>
            <p:ph sz="half" idx="1"/>
          </p:nvPr>
        </p:nvSpPr>
        <p:spPr/>
        <p:txBody>
          <a:bodyPr/>
          <a:lstStyle/>
          <a:p>
            <a:r>
              <a:rPr lang="en-US" altLang="zh-CN" dirty="0"/>
              <a:t>Obstacles</a:t>
            </a:r>
          </a:p>
          <a:p>
            <a:pPr marL="114300" indent="-342900">
              <a:buFont typeface="Arial" panose="020B0604020202020204" pitchFamily="34" charset="0"/>
              <a:buChar char="•"/>
            </a:pPr>
            <a:r>
              <a:rPr lang="en-US" altLang="zh-CN" sz="2400" dirty="0">
                <a:solidFill>
                  <a:schemeClr val="tx1"/>
                </a:solidFill>
              </a:rPr>
              <a:t>A is discrete</a:t>
            </a:r>
          </a:p>
          <a:p>
            <a:pPr marL="114300" indent="-342900">
              <a:buFont typeface="Arial" panose="020B0604020202020204" pitchFamily="34" charset="0"/>
              <a:buChar char="•"/>
            </a:pPr>
            <a:r>
              <a:rPr lang="en-US" altLang="zh-CN" sz="2400" dirty="0">
                <a:solidFill>
                  <a:schemeClr val="tx1"/>
                </a:solidFill>
              </a:rPr>
              <a:t>X is often discrete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334B509-C014-493E-8BCA-F35664D8B3CF}"/>
                  </a:ext>
                </a:extLst>
              </p:cNvPr>
              <p:cNvSpPr>
                <a:spLocks noGrp="1"/>
              </p:cNvSpPr>
              <p:nvPr>
                <p:ph sz="half" idx="2"/>
              </p:nvPr>
            </p:nvSpPr>
            <p:spPr/>
            <p:txBody>
              <a:bodyPr/>
              <a:lstStyle/>
              <a:p>
                <a:r>
                  <a:rPr lang="en-US" altLang="zh-CN" dirty="0"/>
                  <a:t>Hidden Adversarial Training</a:t>
                </a:r>
              </a:p>
              <a:p>
                <a:pPr marL="0" indent="0">
                  <a:buNone/>
                </a:pPr>
                <a:r>
                  <a:rPr lang="en-US" altLang="zh-CN" sz="2400" dirty="0">
                    <a:solidFill>
                      <a:schemeClr val="tx1"/>
                    </a:solidFill>
                  </a:rPr>
                  <a:t>Apply it on the hidden layer !</a:t>
                </a:r>
                <a:endParaRPr lang="en-US" altLang="zh-CN" dirty="0">
                  <a:solidFill>
                    <a:schemeClr val="tx1"/>
                  </a:solidFill>
                </a:endParaRPr>
              </a:p>
              <a:p>
                <a:pPr lvl="1"/>
                <a:endParaRPr lang="en-US"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a:solidFill>
                                <a:schemeClr val="tx1"/>
                              </a:solidFill>
                              <a:latin typeface="Cambria Math" panose="02040503050406030204" pitchFamily="18" charset="0"/>
                            </a:rPr>
                          </m:ctrlPr>
                        </m:funcPr>
                        <m:fName>
                          <m:limLow>
                            <m:limLowPr>
                              <m:ctrlPr>
                                <a:rPr lang="en-US" altLang="zh-CN" sz="2400" i="1">
                                  <a:solidFill>
                                    <a:schemeClr val="tx1"/>
                                  </a:solidFill>
                                  <a:latin typeface="Cambria Math" panose="02040503050406030204" pitchFamily="18" charset="0"/>
                                </a:rPr>
                              </m:ctrlPr>
                            </m:limLowPr>
                            <m:e>
                              <m:r>
                                <m:rPr>
                                  <m:sty m:val="p"/>
                                </m:rPr>
                                <a:rPr lang="en-US" altLang="zh-CN" sz="2400">
                                  <a:solidFill>
                                    <a:schemeClr val="tx1"/>
                                  </a:solidFill>
                                  <a:latin typeface="Cambria Math" panose="02040503050406030204" pitchFamily="18" charset="0"/>
                                </a:rPr>
                                <m:t>min</m:t>
                              </m:r>
                            </m:e>
                            <m:lim>
                              <m:r>
                                <a:rPr lang="en-US" altLang="zh-CN" sz="2400" i="1">
                                  <a:solidFill>
                                    <a:schemeClr val="tx1"/>
                                  </a:solidFill>
                                  <a:latin typeface="Cambria Math" panose="02040503050406030204" pitchFamily="18" charset="0"/>
                                </a:rPr>
                                <m:t>𝜃</m:t>
                              </m:r>
                            </m:lim>
                          </m:limLow>
                        </m:fName>
                        <m:e>
                          <m:func>
                            <m:funcPr>
                              <m:ctrlPr>
                                <a:rPr lang="en-US" altLang="zh-CN" sz="2400" i="1">
                                  <a:solidFill>
                                    <a:schemeClr val="tx1"/>
                                  </a:solidFill>
                                  <a:latin typeface="Cambria Math" panose="02040503050406030204" pitchFamily="18" charset="0"/>
                                </a:rPr>
                              </m:ctrlPr>
                            </m:funcPr>
                            <m:fName>
                              <m:limLow>
                                <m:limLowPr>
                                  <m:ctrlPr>
                                    <a:rPr lang="en-US" altLang="zh-CN" sz="2400" i="1">
                                      <a:solidFill>
                                        <a:schemeClr val="tx1"/>
                                      </a:solidFill>
                                      <a:latin typeface="Cambria Math" panose="02040503050406030204" pitchFamily="18" charset="0"/>
                                    </a:rPr>
                                  </m:ctrlPr>
                                </m:limLowPr>
                                <m:e>
                                  <m:r>
                                    <m:rPr>
                                      <m:sty m:val="p"/>
                                    </m:rPr>
                                    <a:rPr lang="en-US" altLang="zh-CN" sz="2400">
                                      <a:solidFill>
                                        <a:schemeClr val="tx1"/>
                                      </a:solidFill>
                                      <a:latin typeface="Cambria Math" panose="02040503050406030204" pitchFamily="18" charset="0"/>
                                    </a:rPr>
                                    <m:t>max</m:t>
                                  </m:r>
                                </m:e>
                                <m:lim>
                                  <m:r>
                                    <a:rPr lang="en-US" altLang="zh-CN" sz="2400" i="1">
                                      <a:solidFill>
                                        <a:schemeClr val="tx1"/>
                                      </a:solidFill>
                                      <a:latin typeface="Cambria Math" panose="02040503050406030204" pitchFamily="18" charset="0"/>
                                    </a:rPr>
                                    <m:t>𝛿</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𝒫</m:t>
                                  </m:r>
                                </m:lim>
                              </m:limLow>
                            </m:fName>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𝜃</m:t>
                                  </m:r>
                                </m:sub>
                              </m:sSub>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𝐻</m:t>
                                  </m:r>
                                </m:e>
                                <m:sup>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1</m:t>
                                      </m:r>
                                    </m:e>
                                  </m:d>
                                </m:sup>
                              </m:sSup>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𝛿</m:t>
                              </m:r>
                              <m:r>
                                <a:rPr lang="en-US" altLang="zh-CN" sz="2400" i="1">
                                  <a:solidFill>
                                    <a:schemeClr val="tx1"/>
                                  </a:solidFill>
                                  <a:latin typeface="Cambria Math" panose="02040503050406030204" pitchFamily="18" charset="0"/>
                                </a:rPr>
                                <m:t>)</m:t>
                              </m:r>
                            </m:e>
                          </m:func>
                        </m:e>
                      </m:func>
                    </m:oMath>
                  </m:oMathPara>
                </a14:m>
                <a:endParaRPr lang="zh-CN" altLang="en-US" dirty="0"/>
              </a:p>
            </p:txBody>
          </p:sp>
        </mc:Choice>
        <mc:Fallback xmlns="">
          <p:sp>
            <p:nvSpPr>
              <p:cNvPr id="4" name="Content Placeholder 3">
                <a:extLst>
                  <a:ext uri="{FF2B5EF4-FFF2-40B4-BE49-F238E27FC236}">
                    <a16:creationId xmlns:a16="http://schemas.microsoft.com/office/drawing/2014/main" id="{5334B509-C014-493E-8BCA-F35664D8B3CF}"/>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165</a:t>
            </a:fld>
            <a:endParaRPr lang="en-US"/>
          </a:p>
        </p:txBody>
      </p:sp>
    </p:spTree>
    <p:extLst>
      <p:ext uri="{BB962C8B-B14F-4D97-AF65-F5344CB8AC3E}">
        <p14:creationId xmlns:p14="http://schemas.microsoft.com/office/powerpoint/2010/main" val="41921860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Graph Purifying - Preprocessing</a:t>
            </a:r>
            <a:endParaRPr lang="zh-CN" altLang="en-US" dirty="0"/>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p:txBody>
          <a:bodyPr/>
          <a:lstStyle/>
          <a:p>
            <a:pPr marL="0" indent="0">
              <a:buNone/>
            </a:pPr>
            <a:r>
              <a:rPr lang="en-US" altLang="zh-CN" dirty="0"/>
              <a:t>Main Idea</a:t>
            </a:r>
          </a:p>
          <a:p>
            <a:pPr lvl="1"/>
            <a:r>
              <a:rPr lang="en-US" altLang="zh-CN" dirty="0"/>
              <a:t>Purify the poisoned graph</a:t>
            </a:r>
          </a:p>
          <a:p>
            <a:pPr lvl="1"/>
            <a:r>
              <a:rPr lang="en-US" altLang="zh-CN" dirty="0"/>
              <a:t>Train GNN on the purified graph</a:t>
            </a:r>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FD930C-30A0-4520-97AE-91A5E80B0D51}"/>
                  </a:ext>
                </a:extLst>
              </p:cNvPr>
              <p:cNvSpPr txBox="1"/>
              <p:nvPr/>
            </p:nvSpPr>
            <p:spPr>
              <a:xfrm>
                <a:off x="8216694" y="5287490"/>
                <a:ext cx="1492691" cy="369332"/>
              </a:xfrm>
              <a:prstGeom prst="rect">
                <a:avLst/>
              </a:prstGeom>
              <a:noFill/>
            </p:spPr>
            <p:txBody>
              <a:bodyPr wrap="square" rtlCol="0">
                <a:spAutoFit/>
              </a:bodyPr>
              <a:lstStyle/>
              <a:p>
                <a14:m>
                  <m:oMath xmlns:m="http://schemas.openxmlformats.org/officeDocument/2006/math">
                    <m:r>
                      <a:rPr lang="en-US" altLang="zh-CN" i="1" smtClean="0">
                        <a:latin typeface="Cambria Math" panose="02040503050406030204" pitchFamily="18" charset="0"/>
                        <a:sym typeface="Wingdings 2" panose="05020102010507070707" pitchFamily="18" charset="2"/>
                      </a:rPr>
                      <m:t></m:t>
                    </m:r>
                    <m:r>
                      <a:rPr lang="en-US" altLang="zh-CN" i="1">
                        <a:latin typeface="Cambria Math" panose="02040503050406030204" pitchFamily="18" charset="0"/>
                        <a:sym typeface="Wingdings 2" panose="05020102010507070707" pitchFamily="18" charset="2"/>
                      </a:rPr>
                      <m:t> </m:t>
                    </m:r>
                  </m:oMath>
                </a14:m>
                <a:r>
                  <a:rPr lang="en-US" altLang="zh-CN" dirty="0"/>
                  <a:t>Test</a:t>
                </a:r>
                <a:endParaRPr lang="zh-CN" altLang="en-US" dirty="0"/>
              </a:p>
            </p:txBody>
          </p:sp>
        </mc:Choice>
        <mc:Fallback xmlns="">
          <p:sp>
            <p:nvSpPr>
              <p:cNvPr id="7" name="TextBox 6">
                <a:extLst>
                  <a:ext uri="{FF2B5EF4-FFF2-40B4-BE49-F238E27FC236}">
                    <a16:creationId xmlns:a16="http://schemas.microsoft.com/office/drawing/2014/main" id="{D5FD930C-30A0-4520-97AE-91A5E80B0D51}"/>
                  </a:ext>
                </a:extLst>
              </p:cNvPr>
              <p:cNvSpPr txBox="1">
                <a:spLocks noRot="1" noChangeAspect="1" noMove="1" noResize="1" noEditPoints="1" noAdjustHandles="1" noChangeArrowheads="1" noChangeShapeType="1" noTextEdit="1"/>
              </p:cNvSpPr>
              <p:nvPr/>
            </p:nvSpPr>
            <p:spPr>
              <a:xfrm>
                <a:off x="8216694" y="5287490"/>
                <a:ext cx="1492691" cy="369332"/>
              </a:xfrm>
              <a:prstGeom prst="rect">
                <a:avLst/>
              </a:prstGeom>
              <a:blipFill>
                <a:blip r:embed="rId3"/>
                <a:stretch>
                  <a:fillRect t="-8197" b="-24590"/>
                </a:stretch>
              </a:blipFill>
            </p:spPr>
            <p:txBody>
              <a:bodyPr/>
              <a:lstStyle/>
              <a:p>
                <a:r>
                  <a:rPr lang="zh-CN" altLang="en-US">
                    <a:noFill/>
                  </a:rPr>
                  <a:t> </a:t>
                </a:r>
              </a:p>
            </p:txBody>
          </p:sp>
        </mc:Fallback>
      </mc:AlternateContent>
      <p:grpSp>
        <p:nvGrpSpPr>
          <p:cNvPr id="32" name="Group 31">
            <a:extLst>
              <a:ext uri="{FF2B5EF4-FFF2-40B4-BE49-F238E27FC236}">
                <a16:creationId xmlns:a16="http://schemas.microsoft.com/office/drawing/2014/main" id="{44E48388-9966-472E-9F71-114518394B3F}"/>
              </a:ext>
            </a:extLst>
          </p:cNvPr>
          <p:cNvGrpSpPr/>
          <p:nvPr/>
        </p:nvGrpSpPr>
        <p:grpSpPr>
          <a:xfrm>
            <a:off x="2683710" y="3386637"/>
            <a:ext cx="6384876" cy="3373346"/>
            <a:chOff x="3450004" y="3386637"/>
            <a:chExt cx="4966136" cy="2623777"/>
          </a:xfrm>
        </p:grpSpPr>
        <p:sp>
          <p:nvSpPr>
            <p:cNvPr id="5" name="TextBox 4">
              <a:extLst>
                <a:ext uri="{FF2B5EF4-FFF2-40B4-BE49-F238E27FC236}">
                  <a16:creationId xmlns:a16="http://schemas.microsoft.com/office/drawing/2014/main" id="{93A64ECE-34E0-416A-971E-B94B30F4BDF0}"/>
                </a:ext>
              </a:extLst>
            </p:cNvPr>
            <p:cNvSpPr txBox="1"/>
            <p:nvPr/>
          </p:nvSpPr>
          <p:spPr>
            <a:xfrm>
              <a:off x="5181664" y="3646061"/>
              <a:ext cx="1640193" cy="369332"/>
            </a:xfrm>
            <a:prstGeom prst="rect">
              <a:avLst/>
            </a:prstGeom>
            <a:noFill/>
          </p:spPr>
          <p:txBody>
            <a:bodyPr wrap="square" rtlCol="0">
              <a:spAutoFit/>
            </a:bodyPr>
            <a:lstStyle/>
            <a:p>
              <a:r>
                <a:rPr lang="en-US" altLang="zh-CN" dirty="0">
                  <a:solidFill>
                    <a:srgbClr val="FF0000"/>
                  </a:solidFill>
                  <a:sym typeface="Wingdings 2" panose="05020102010507070707" pitchFamily="18" charset="2"/>
                </a:rPr>
                <a:t> </a:t>
              </a:r>
              <a:r>
                <a:rPr lang="en-US" altLang="zh-CN" dirty="0">
                  <a:solidFill>
                    <a:srgbClr val="FF0000"/>
                  </a:solidFill>
                </a:rPr>
                <a:t>Preprocess</a:t>
              </a:r>
              <a:endParaRPr lang="zh-CN" altLang="en-US" dirty="0">
                <a:solidFill>
                  <a:srgbClr val="FF0000"/>
                </a:solidFill>
              </a:endParaRPr>
            </a:p>
          </p:txBody>
        </p:sp>
        <p:sp>
          <p:nvSpPr>
            <p:cNvPr id="6" name="Arrow: Up 5">
              <a:extLst>
                <a:ext uri="{FF2B5EF4-FFF2-40B4-BE49-F238E27FC236}">
                  <a16:creationId xmlns:a16="http://schemas.microsoft.com/office/drawing/2014/main" id="{9B2F8D11-9D47-497D-B27E-D8F30EB11A30}"/>
                </a:ext>
              </a:extLst>
            </p:cNvPr>
            <p:cNvSpPr/>
            <p:nvPr/>
          </p:nvSpPr>
          <p:spPr>
            <a:xfrm>
              <a:off x="7365692" y="4636717"/>
              <a:ext cx="288000" cy="969661"/>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8" name="Right Arrow 93">
              <a:extLst>
                <a:ext uri="{FF2B5EF4-FFF2-40B4-BE49-F238E27FC236}">
                  <a16:creationId xmlns:a16="http://schemas.microsoft.com/office/drawing/2014/main" id="{78FDC966-E9FE-49BD-A568-397D9B5CF10A}"/>
                </a:ext>
              </a:extLst>
            </p:cNvPr>
            <p:cNvSpPr/>
            <p:nvPr/>
          </p:nvSpPr>
          <p:spPr>
            <a:xfrm>
              <a:off x="5341956" y="3934842"/>
              <a:ext cx="1178959"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CC0C9ED-15BD-4527-A947-AAC7F7438EB1}"/>
                </a:ext>
              </a:extLst>
            </p:cNvPr>
            <p:cNvSpPr txBox="1"/>
            <p:nvPr/>
          </p:nvSpPr>
          <p:spPr>
            <a:xfrm>
              <a:off x="6780120" y="5641082"/>
              <a:ext cx="1636020" cy="369332"/>
            </a:xfrm>
            <a:prstGeom prst="rect">
              <a:avLst/>
            </a:prstGeom>
            <a:noFill/>
          </p:spPr>
          <p:txBody>
            <a:bodyPr wrap="square" rtlCol="0">
              <a:spAutoFit/>
            </a:bodyPr>
            <a:lstStyle/>
            <a:p>
              <a:r>
                <a:rPr lang="en-US" altLang="zh-CN" dirty="0"/>
                <a:t>Trained GNN </a:t>
              </a:r>
              <a:endParaRPr lang="zh-CN" altLang="en-US" dirty="0"/>
            </a:p>
          </p:txBody>
        </p:sp>
        <p:sp>
          <p:nvSpPr>
            <p:cNvPr id="10" name="Right Arrow 94">
              <a:extLst>
                <a:ext uri="{FF2B5EF4-FFF2-40B4-BE49-F238E27FC236}">
                  <a16:creationId xmlns:a16="http://schemas.microsoft.com/office/drawing/2014/main" id="{DA70D1AD-B173-4EC9-BFDB-0062CC331D5A}"/>
                </a:ext>
              </a:extLst>
            </p:cNvPr>
            <p:cNvSpPr/>
            <p:nvPr/>
          </p:nvSpPr>
          <p:spPr>
            <a:xfrm rot="5400000">
              <a:off x="6685686" y="4984388"/>
              <a:ext cx="969660"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D78865A-61A6-440C-8573-B5A281E0CB4F}"/>
                </a:ext>
              </a:extLst>
            </p:cNvPr>
            <p:cNvSpPr txBox="1"/>
            <p:nvPr/>
          </p:nvSpPr>
          <p:spPr>
            <a:xfrm>
              <a:off x="6265570" y="4884799"/>
              <a:ext cx="1314086" cy="369332"/>
            </a:xfrm>
            <a:prstGeom prst="rect">
              <a:avLst/>
            </a:prstGeom>
            <a:noFill/>
          </p:spPr>
          <p:txBody>
            <a:bodyPr wrap="square" rtlCol="0">
              <a:spAutoFit/>
            </a:bodyPr>
            <a:lstStyle/>
            <a:p>
              <a:r>
                <a:rPr lang="en-US" altLang="zh-CN" dirty="0">
                  <a:sym typeface="Wingdings 2" panose="05020102010507070707" pitchFamily="18" charset="2"/>
                </a:rPr>
                <a:t> Train</a:t>
              </a:r>
              <a:endParaRPr lang="zh-CN" altLang="en-US" dirty="0"/>
            </a:p>
          </p:txBody>
        </p:sp>
        <p:grpSp>
          <p:nvGrpSpPr>
            <p:cNvPr id="12" name="Group 11">
              <a:extLst>
                <a:ext uri="{FF2B5EF4-FFF2-40B4-BE49-F238E27FC236}">
                  <a16:creationId xmlns:a16="http://schemas.microsoft.com/office/drawing/2014/main" id="{D93F8772-619B-44CC-B20F-1C2DAA05D080}"/>
                </a:ext>
              </a:extLst>
            </p:cNvPr>
            <p:cNvGrpSpPr/>
            <p:nvPr/>
          </p:nvGrpSpPr>
          <p:grpSpPr>
            <a:xfrm>
              <a:off x="6666506" y="3386637"/>
              <a:ext cx="1561152" cy="1053585"/>
              <a:chOff x="2193382" y="3040784"/>
              <a:chExt cx="2381110" cy="1640665"/>
            </a:xfrm>
          </p:grpSpPr>
          <p:sp>
            <p:nvSpPr>
              <p:cNvPr id="13" name="Oval 12">
                <a:extLst>
                  <a:ext uri="{FF2B5EF4-FFF2-40B4-BE49-F238E27FC236}">
                    <a16:creationId xmlns:a16="http://schemas.microsoft.com/office/drawing/2014/main" id="{992EAA9A-5532-4406-B2D4-5C6C35F060FD}"/>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4" name="Oval 13">
                <a:extLst>
                  <a:ext uri="{FF2B5EF4-FFF2-40B4-BE49-F238E27FC236}">
                    <a16:creationId xmlns:a16="http://schemas.microsoft.com/office/drawing/2014/main" id="{F5D76076-2773-4CDB-9A7A-5CA5EFE6DA7A}"/>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5" name="Oval 14">
                <a:extLst>
                  <a:ext uri="{FF2B5EF4-FFF2-40B4-BE49-F238E27FC236}">
                    <a16:creationId xmlns:a16="http://schemas.microsoft.com/office/drawing/2014/main" id="{B935E30A-C39E-403E-A63E-B9BB9E9D6ED5}"/>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6" name="Oval 15">
                <a:extLst>
                  <a:ext uri="{FF2B5EF4-FFF2-40B4-BE49-F238E27FC236}">
                    <a16:creationId xmlns:a16="http://schemas.microsoft.com/office/drawing/2014/main" id="{1DF677FC-D97A-4534-808B-FB135025BEB5}"/>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7" name="Oval 16">
                <a:extLst>
                  <a:ext uri="{FF2B5EF4-FFF2-40B4-BE49-F238E27FC236}">
                    <a16:creationId xmlns:a16="http://schemas.microsoft.com/office/drawing/2014/main" id="{0E4055AF-E721-438D-AC56-421E8C968F06}"/>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8" name="Oval 17">
                <a:extLst>
                  <a:ext uri="{FF2B5EF4-FFF2-40B4-BE49-F238E27FC236}">
                    <a16:creationId xmlns:a16="http://schemas.microsoft.com/office/drawing/2014/main" id="{C3FB0A7B-EC11-48ED-8C33-C155B048ED13}"/>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 name="Oval 18">
                <a:extLst>
                  <a:ext uri="{FF2B5EF4-FFF2-40B4-BE49-F238E27FC236}">
                    <a16:creationId xmlns:a16="http://schemas.microsoft.com/office/drawing/2014/main" id="{4E84FA76-9436-4292-B4CA-8251271B139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20" name="Oval 19">
                <a:extLst>
                  <a:ext uri="{FF2B5EF4-FFF2-40B4-BE49-F238E27FC236}">
                    <a16:creationId xmlns:a16="http://schemas.microsoft.com/office/drawing/2014/main" id="{DBDA61D4-B4F1-4FEE-B92F-7CC0DE255D39}"/>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21" name="Straight Connector 20">
                <a:extLst>
                  <a:ext uri="{FF2B5EF4-FFF2-40B4-BE49-F238E27FC236}">
                    <a16:creationId xmlns:a16="http://schemas.microsoft.com/office/drawing/2014/main" id="{911575F0-770C-4A78-9821-078A916930B3}"/>
                  </a:ext>
                </a:extLst>
              </p:cNvPr>
              <p:cNvCxnSpPr>
                <a:cxnSpLocks/>
                <a:stCxn id="16" idx="3"/>
                <a:endCxn id="1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A5DD44C-7C21-4013-A2F5-E2E8EA8107B8}"/>
                  </a:ext>
                </a:extLst>
              </p:cNvPr>
              <p:cNvCxnSpPr>
                <a:cxnSpLocks/>
                <a:stCxn id="14" idx="5"/>
                <a:endCxn id="1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792F8B6-CE0F-48E4-BF5D-4B26ADA12D8F}"/>
                  </a:ext>
                </a:extLst>
              </p:cNvPr>
              <p:cNvCxnSpPr>
                <a:cxnSpLocks/>
                <a:stCxn id="13" idx="3"/>
                <a:endCxn id="1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98BD12E-64D1-458D-931C-8A5E5555DEEC}"/>
                  </a:ext>
                </a:extLst>
              </p:cNvPr>
              <p:cNvCxnSpPr>
                <a:cxnSpLocks/>
                <a:stCxn id="15" idx="2"/>
                <a:endCxn id="1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78A4584-302D-4B46-AD15-A64DF82EAD70}"/>
                  </a:ext>
                </a:extLst>
              </p:cNvPr>
              <p:cNvCxnSpPr>
                <a:cxnSpLocks/>
                <a:stCxn id="15" idx="4"/>
                <a:endCxn id="1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7C513BF-6765-4877-8DC4-218B129B891E}"/>
                  </a:ext>
                </a:extLst>
              </p:cNvPr>
              <p:cNvCxnSpPr>
                <a:cxnSpLocks/>
                <a:stCxn id="16" idx="1"/>
                <a:endCxn id="1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F018FCA-A6D9-4B3C-9147-BADFBC056665}"/>
                  </a:ext>
                </a:extLst>
              </p:cNvPr>
              <p:cNvCxnSpPr>
                <a:cxnSpLocks/>
                <a:stCxn id="17" idx="5"/>
                <a:endCxn id="1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D346CDF-15D8-4606-B9FE-62E587AD560F}"/>
                  </a:ext>
                </a:extLst>
              </p:cNvPr>
              <p:cNvCxnSpPr>
                <a:cxnSpLocks/>
                <a:stCxn id="18" idx="2"/>
                <a:endCxn id="1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E150DEB-D982-4CC6-B568-282D8C1E402F}"/>
                  </a:ext>
                </a:extLst>
              </p:cNvPr>
              <p:cNvCxnSpPr>
                <a:cxnSpLocks/>
                <a:stCxn id="13" idx="5"/>
                <a:endCxn id="2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3F9EEF1-AD9C-4152-873E-A80C464E3179}"/>
                  </a:ext>
                </a:extLst>
              </p:cNvPr>
              <p:cNvCxnSpPr>
                <a:cxnSpLocks/>
                <a:stCxn id="18" idx="4"/>
                <a:endCxn id="2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B0EC559-C5FF-40D4-AF08-C9EEA22843B8}"/>
                  </a:ext>
                </a:extLst>
              </p:cNvPr>
              <p:cNvCxnSpPr>
                <a:cxnSpLocks/>
                <a:stCxn id="17" idx="7"/>
                <a:endCxn id="1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1E7404A9-BF14-4761-8C2C-71218E7CECF0}"/>
                </a:ext>
              </a:extLst>
            </p:cNvPr>
            <p:cNvGrpSpPr/>
            <p:nvPr/>
          </p:nvGrpSpPr>
          <p:grpSpPr>
            <a:xfrm>
              <a:off x="3450004" y="3439590"/>
              <a:ext cx="1561152" cy="1053585"/>
              <a:chOff x="4481401" y="2718021"/>
              <a:chExt cx="1561152" cy="1053585"/>
            </a:xfrm>
          </p:grpSpPr>
          <p:cxnSp>
            <p:nvCxnSpPr>
              <p:cNvPr id="55" name="Straight Connector 87">
                <a:extLst>
                  <a:ext uri="{FF2B5EF4-FFF2-40B4-BE49-F238E27FC236}">
                    <a16:creationId xmlns:a16="http://schemas.microsoft.com/office/drawing/2014/main" id="{7758FF0F-BB9B-4764-AF4B-7CAC80E7DCB4}"/>
                  </a:ext>
                </a:extLst>
              </p:cNvPr>
              <p:cNvCxnSpPr>
                <a:cxnSpLocks/>
                <a:stCxn id="64" idx="2"/>
                <a:endCxn id="63"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4CB92410-FFF1-4FB2-BBEB-727CEF8151F3}"/>
                  </a:ext>
                </a:extLst>
              </p:cNvPr>
              <p:cNvGrpSpPr/>
              <p:nvPr/>
            </p:nvGrpSpPr>
            <p:grpSpPr>
              <a:xfrm>
                <a:off x="4481401" y="2718021"/>
                <a:ext cx="1561152" cy="1053585"/>
                <a:chOff x="2193382" y="3040784"/>
                <a:chExt cx="2381110" cy="1640665"/>
              </a:xfrm>
            </p:grpSpPr>
            <p:sp>
              <p:nvSpPr>
                <p:cNvPr id="57" name="Oval 56">
                  <a:extLst>
                    <a:ext uri="{FF2B5EF4-FFF2-40B4-BE49-F238E27FC236}">
                      <a16:creationId xmlns:a16="http://schemas.microsoft.com/office/drawing/2014/main" id="{C815C938-749B-4BEC-8DE5-62A56064E9F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58" name="Oval 57">
                  <a:extLst>
                    <a:ext uri="{FF2B5EF4-FFF2-40B4-BE49-F238E27FC236}">
                      <a16:creationId xmlns:a16="http://schemas.microsoft.com/office/drawing/2014/main" id="{72BC1A89-CBE8-4EF4-9120-CBFD5681EBA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59" name="Oval 58">
                  <a:extLst>
                    <a:ext uri="{FF2B5EF4-FFF2-40B4-BE49-F238E27FC236}">
                      <a16:creationId xmlns:a16="http://schemas.microsoft.com/office/drawing/2014/main" id="{01F183E8-AC13-4314-BE65-8A728E4B7EF2}"/>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60" name="Oval 59">
                  <a:extLst>
                    <a:ext uri="{FF2B5EF4-FFF2-40B4-BE49-F238E27FC236}">
                      <a16:creationId xmlns:a16="http://schemas.microsoft.com/office/drawing/2014/main" id="{365BE2EF-5D13-48D0-8342-64365874A49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61" name="Oval 60">
                  <a:extLst>
                    <a:ext uri="{FF2B5EF4-FFF2-40B4-BE49-F238E27FC236}">
                      <a16:creationId xmlns:a16="http://schemas.microsoft.com/office/drawing/2014/main" id="{17718127-0A79-4918-83DA-DDFD955C415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62" name="Oval 61">
                  <a:extLst>
                    <a:ext uri="{FF2B5EF4-FFF2-40B4-BE49-F238E27FC236}">
                      <a16:creationId xmlns:a16="http://schemas.microsoft.com/office/drawing/2014/main" id="{0E0C6D52-1BDC-4B8F-8F2C-5DD450CB8A61}"/>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63" name="Oval 62">
                  <a:extLst>
                    <a:ext uri="{FF2B5EF4-FFF2-40B4-BE49-F238E27FC236}">
                      <a16:creationId xmlns:a16="http://schemas.microsoft.com/office/drawing/2014/main" id="{7D816A96-3AE9-41D6-B2E4-FE3FBC6E38D6}"/>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64" name="Oval 63">
                  <a:extLst>
                    <a:ext uri="{FF2B5EF4-FFF2-40B4-BE49-F238E27FC236}">
                      <a16:creationId xmlns:a16="http://schemas.microsoft.com/office/drawing/2014/main" id="{AAF6C85E-D746-4F6A-9AED-83276479B2DB}"/>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65" name="Straight Connector 64">
                  <a:extLst>
                    <a:ext uri="{FF2B5EF4-FFF2-40B4-BE49-F238E27FC236}">
                      <a16:creationId xmlns:a16="http://schemas.microsoft.com/office/drawing/2014/main" id="{F8F9672D-00A8-4E34-AB9E-E668B138AE0F}"/>
                    </a:ext>
                  </a:extLst>
                </p:cNvPr>
                <p:cNvCxnSpPr>
                  <a:cxnSpLocks/>
                  <a:stCxn id="60" idx="3"/>
                  <a:endCxn id="5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997F19F-7914-4FE1-B26A-5CF5CA41D7BE}"/>
                    </a:ext>
                  </a:extLst>
                </p:cNvPr>
                <p:cNvCxnSpPr>
                  <a:cxnSpLocks/>
                  <a:stCxn id="58" idx="5"/>
                  <a:endCxn id="5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674D931-23CF-4D63-BEA4-A3FDDF2CE4D9}"/>
                    </a:ext>
                  </a:extLst>
                </p:cNvPr>
                <p:cNvCxnSpPr>
                  <a:cxnSpLocks/>
                  <a:stCxn id="57" idx="3"/>
                  <a:endCxn id="5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0D30F24-C508-4FB0-AC73-434A158A543C}"/>
                    </a:ext>
                  </a:extLst>
                </p:cNvPr>
                <p:cNvCxnSpPr>
                  <a:cxnSpLocks/>
                  <a:stCxn id="59" idx="2"/>
                  <a:endCxn id="6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B2284D8C-A5D4-4034-9A9F-1935F703570F}"/>
                    </a:ext>
                  </a:extLst>
                </p:cNvPr>
                <p:cNvCxnSpPr>
                  <a:cxnSpLocks/>
                  <a:stCxn id="59" idx="4"/>
                  <a:endCxn id="6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69655D0-3B6C-4003-9390-90D0A8D58215}"/>
                    </a:ext>
                  </a:extLst>
                </p:cNvPr>
                <p:cNvCxnSpPr>
                  <a:cxnSpLocks/>
                  <a:stCxn id="60" idx="1"/>
                  <a:endCxn id="5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0956872E-19EF-45F1-9C93-668F65B3E8BE}"/>
                    </a:ext>
                  </a:extLst>
                </p:cNvPr>
                <p:cNvCxnSpPr>
                  <a:cxnSpLocks/>
                  <a:stCxn id="61" idx="5"/>
                  <a:endCxn id="6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B77C5731-01AA-400B-A043-63E5FA1136EA}"/>
                    </a:ext>
                  </a:extLst>
                </p:cNvPr>
                <p:cNvCxnSpPr>
                  <a:cxnSpLocks/>
                  <a:stCxn id="62" idx="2"/>
                  <a:endCxn id="5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C5FF46D-E15B-4135-BBC5-FD24545384DC}"/>
                    </a:ext>
                  </a:extLst>
                </p:cNvPr>
                <p:cNvCxnSpPr>
                  <a:cxnSpLocks/>
                  <a:stCxn id="57" idx="5"/>
                  <a:endCxn id="6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DA368AE-53C6-4639-B84D-DEE10AF3F012}"/>
                    </a:ext>
                  </a:extLst>
                </p:cNvPr>
                <p:cNvCxnSpPr>
                  <a:cxnSpLocks/>
                  <a:stCxn id="62" idx="4"/>
                  <a:endCxn id="6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FC74AFE-CF71-48EA-B0B7-563DD55A893A}"/>
                    </a:ext>
                  </a:extLst>
                </p:cNvPr>
                <p:cNvCxnSpPr>
                  <a:cxnSpLocks/>
                  <a:stCxn id="61" idx="7"/>
                  <a:endCxn id="5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16207961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Graph Purifying - Preprocessing </a:t>
            </a:r>
            <a:endParaRPr lang="zh-CN" altLang="en-US" baseline="30000" dirty="0"/>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a:xfrm>
            <a:off x="838200" y="1597025"/>
            <a:ext cx="10515600" cy="4351338"/>
          </a:xfrm>
        </p:spPr>
        <p:txBody>
          <a:bodyPr/>
          <a:lstStyle/>
          <a:p>
            <a:r>
              <a:rPr lang="en-US" altLang="zh-CN" dirty="0"/>
              <a:t>Observations</a:t>
            </a:r>
          </a:p>
          <a:p>
            <a:pPr lvl="1"/>
            <a:r>
              <a:rPr lang="en-US" altLang="zh-CN" dirty="0"/>
              <a:t>Attackers favor adding edges than removing edges</a:t>
            </a:r>
          </a:p>
          <a:p>
            <a:pPr lvl="1"/>
            <a:endParaRPr lang="en-US" altLang="zh-CN" dirty="0"/>
          </a:p>
          <a:p>
            <a:pPr lvl="1"/>
            <a:endParaRPr lang="en-US" altLang="zh-CN" dirty="0"/>
          </a:p>
          <a:p>
            <a:pPr lvl="1"/>
            <a:endParaRPr lang="en-US" altLang="zh-CN" dirty="0"/>
          </a:p>
          <a:p>
            <a:pPr lvl="1"/>
            <a:endParaRPr lang="en-US" altLang="zh-CN" dirty="0"/>
          </a:p>
          <a:p>
            <a:pPr lvl="1"/>
            <a:r>
              <a:rPr lang="en-US" altLang="zh-CN" dirty="0"/>
              <a:t> </a:t>
            </a:r>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167</a:t>
            </a:fld>
            <a:endParaRPr lang="en-US"/>
          </a:p>
        </p:txBody>
      </p:sp>
      <p:pic>
        <p:nvPicPr>
          <p:cNvPr id="5" name="Picture 4">
            <a:extLst>
              <a:ext uri="{FF2B5EF4-FFF2-40B4-BE49-F238E27FC236}">
                <a16:creationId xmlns:a16="http://schemas.microsoft.com/office/drawing/2014/main" id="{345F493F-6206-46EC-BF64-033C5CDF10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23925" y="2232589"/>
            <a:ext cx="9144000" cy="4031328"/>
          </a:xfrm>
          <a:prstGeom prst="rect">
            <a:avLst/>
          </a:prstGeom>
        </p:spPr>
      </p:pic>
      <p:sp>
        <p:nvSpPr>
          <p:cNvPr id="6" name="TextBox 5">
            <a:extLst>
              <a:ext uri="{FF2B5EF4-FFF2-40B4-BE49-F238E27FC236}">
                <a16:creationId xmlns:a16="http://schemas.microsoft.com/office/drawing/2014/main" id="{050C1654-1F1D-4AD6-B6E9-1DF529CE16B9}"/>
              </a:ext>
            </a:extLst>
          </p:cNvPr>
          <p:cNvSpPr txBox="1"/>
          <p:nvPr/>
        </p:nvSpPr>
        <p:spPr>
          <a:xfrm>
            <a:off x="838200" y="6541217"/>
            <a:ext cx="8795657" cy="338554"/>
          </a:xfrm>
          <a:prstGeom prst="rect">
            <a:avLst/>
          </a:prstGeom>
          <a:noFill/>
        </p:spPr>
        <p:txBody>
          <a:bodyPr wrap="square" rtlCol="0">
            <a:spAutoFit/>
          </a:bodyPr>
          <a:lstStyle/>
          <a:p>
            <a:r>
              <a:rPr lang="en-US" altLang="zh-CN" sz="2400" b="1" baseline="30000" dirty="0"/>
              <a:t>Adversarial Examples on Graph Data: Deep Insights into Attack and Defense. </a:t>
            </a:r>
            <a:r>
              <a:rPr lang="en-US" altLang="zh-CN" sz="2400" baseline="30000" dirty="0"/>
              <a:t>IJCAI 2019.</a:t>
            </a:r>
            <a:endParaRPr lang="zh-CN" altLang="en-US" sz="2400" baseline="30000" dirty="0"/>
          </a:p>
        </p:txBody>
      </p:sp>
      <p:sp>
        <p:nvSpPr>
          <p:cNvPr id="7" name="Rectangle 6">
            <a:extLst>
              <a:ext uri="{FF2B5EF4-FFF2-40B4-BE49-F238E27FC236}">
                <a16:creationId xmlns:a16="http://schemas.microsoft.com/office/drawing/2014/main" id="{511DE847-B0F0-47D3-8C09-34862F179086}"/>
              </a:ext>
            </a:extLst>
          </p:cNvPr>
          <p:cNvSpPr/>
          <p:nvPr/>
        </p:nvSpPr>
        <p:spPr>
          <a:xfrm>
            <a:off x="3083797" y="3541861"/>
            <a:ext cx="6024406" cy="461665"/>
          </a:xfrm>
          <a:prstGeom prst="rect">
            <a:avLst/>
          </a:prstGeom>
          <a:solidFill>
            <a:schemeClr val="bg1"/>
          </a:solidFill>
        </p:spPr>
        <p:txBody>
          <a:bodyPr wrap="none">
            <a:spAutoFit/>
          </a:bodyPr>
          <a:lstStyle/>
          <a:p>
            <a:pPr lvl="1"/>
            <a:r>
              <a:rPr lang="en-US" altLang="zh-CN" sz="2400" dirty="0">
                <a:solidFill>
                  <a:srgbClr val="FF0000"/>
                </a:solidFill>
              </a:rPr>
              <a:t>Attackers tend to connect dissimilar nodes!</a:t>
            </a:r>
            <a:endParaRPr lang="zh-CN" altLang="en-US" sz="2400" dirty="0">
              <a:solidFill>
                <a:srgbClr val="FF0000"/>
              </a:solidFill>
            </a:endParaRPr>
          </a:p>
        </p:txBody>
      </p:sp>
    </p:spTree>
    <p:extLst>
      <p:ext uri="{BB962C8B-B14F-4D97-AF65-F5344CB8AC3E}">
        <p14:creationId xmlns:p14="http://schemas.microsoft.com/office/powerpoint/2010/main" val="348075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normAutofit/>
          </a:bodyPr>
          <a:lstStyle/>
          <a:p>
            <a:r>
              <a:rPr lang="en-US" altLang="zh-CN" sz="4000" dirty="0"/>
              <a:t>Graph Purifying </a:t>
            </a:r>
            <a:r>
              <a:rPr lang="mr-IN" altLang="zh-CN" sz="4000" dirty="0"/>
              <a:t>–</a:t>
            </a:r>
            <a:r>
              <a:rPr lang="en-US" altLang="zh-CN" sz="4000" dirty="0"/>
              <a:t> Graph Learning: Pro-GNN</a:t>
            </a:r>
            <a:endParaRPr lang="zh-CN" altLang="en-US" sz="4000" dirty="0"/>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p:txBody>
          <a:bodyPr/>
          <a:lstStyle/>
          <a:p>
            <a:r>
              <a:rPr lang="en-US" altLang="zh-CN" dirty="0"/>
              <a:t>Graph Learning</a:t>
            </a:r>
            <a:r>
              <a:rPr lang="zh-CN" altLang="en-US" dirty="0"/>
              <a:t> </a:t>
            </a:r>
            <a:r>
              <a:rPr lang="en-US" altLang="zh-CN" dirty="0"/>
              <a:t>and</a:t>
            </a:r>
            <a:r>
              <a:rPr lang="zh-CN" altLang="en-US" dirty="0"/>
              <a:t> </a:t>
            </a:r>
            <a:r>
              <a:rPr lang="en-US" altLang="zh-CN" dirty="0"/>
              <a:t>GNN training</a:t>
            </a:r>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168</a:t>
            </a:fld>
            <a:endParaRPr lang="en-US"/>
          </a:p>
        </p:txBody>
      </p:sp>
      <p:grpSp>
        <p:nvGrpSpPr>
          <p:cNvPr id="32" name="Group 31">
            <a:extLst>
              <a:ext uri="{FF2B5EF4-FFF2-40B4-BE49-F238E27FC236}">
                <a16:creationId xmlns:a16="http://schemas.microsoft.com/office/drawing/2014/main" id="{44E48388-9966-472E-9F71-114518394B3F}"/>
              </a:ext>
            </a:extLst>
          </p:cNvPr>
          <p:cNvGrpSpPr/>
          <p:nvPr/>
        </p:nvGrpSpPr>
        <p:grpSpPr>
          <a:xfrm>
            <a:off x="2903562" y="2609207"/>
            <a:ext cx="6142548" cy="3696736"/>
            <a:chOff x="3450004" y="3386637"/>
            <a:chExt cx="4777654" cy="2875309"/>
          </a:xfrm>
        </p:grpSpPr>
        <p:sp>
          <p:nvSpPr>
            <p:cNvPr id="5" name="TextBox 4">
              <a:extLst>
                <a:ext uri="{FF2B5EF4-FFF2-40B4-BE49-F238E27FC236}">
                  <a16:creationId xmlns:a16="http://schemas.microsoft.com/office/drawing/2014/main" id="{93A64ECE-34E0-416A-971E-B94B30F4BDF0}"/>
                </a:ext>
              </a:extLst>
            </p:cNvPr>
            <p:cNvSpPr txBox="1"/>
            <p:nvPr/>
          </p:nvSpPr>
          <p:spPr>
            <a:xfrm>
              <a:off x="5258372" y="3688527"/>
              <a:ext cx="1640193" cy="287265"/>
            </a:xfrm>
            <a:prstGeom prst="rect">
              <a:avLst/>
            </a:prstGeom>
            <a:noFill/>
          </p:spPr>
          <p:txBody>
            <a:bodyPr wrap="square" rtlCol="0">
              <a:spAutoFit/>
            </a:bodyPr>
            <a:lstStyle/>
            <a:p>
              <a:r>
                <a:rPr lang="en-US" altLang="zh-CN" dirty="0">
                  <a:sym typeface="Wingdings 2" panose="05020102010507070707" pitchFamily="18" charset="2"/>
                </a:rPr>
                <a:t>Graph Learning</a:t>
              </a:r>
              <a:endParaRPr lang="zh-CN" altLang="en-US" dirty="0"/>
            </a:p>
          </p:txBody>
        </p:sp>
        <p:sp>
          <p:nvSpPr>
            <p:cNvPr id="8" name="Right Arrow 93">
              <a:extLst>
                <a:ext uri="{FF2B5EF4-FFF2-40B4-BE49-F238E27FC236}">
                  <a16:creationId xmlns:a16="http://schemas.microsoft.com/office/drawing/2014/main" id="{78FDC966-E9FE-49BD-A568-397D9B5CF10A}"/>
                </a:ext>
              </a:extLst>
            </p:cNvPr>
            <p:cNvSpPr/>
            <p:nvPr/>
          </p:nvSpPr>
          <p:spPr>
            <a:xfrm>
              <a:off x="5341956" y="3934842"/>
              <a:ext cx="1178959"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CC0C9ED-15BD-4527-A947-AAC7F7438EB1}"/>
                </a:ext>
              </a:extLst>
            </p:cNvPr>
            <p:cNvSpPr txBox="1"/>
            <p:nvPr/>
          </p:nvSpPr>
          <p:spPr>
            <a:xfrm>
              <a:off x="5400310" y="5759232"/>
              <a:ext cx="1636020" cy="502714"/>
            </a:xfrm>
            <a:prstGeom prst="rect">
              <a:avLst/>
            </a:prstGeom>
            <a:noFill/>
          </p:spPr>
          <p:txBody>
            <a:bodyPr wrap="square" rtlCol="0">
              <a:spAutoFit/>
            </a:bodyPr>
            <a:lstStyle/>
            <a:p>
              <a:r>
                <a:rPr lang="en-US" altLang="zh-CN" dirty="0"/>
                <a:t>Clean Graph</a:t>
              </a:r>
            </a:p>
            <a:p>
              <a:r>
                <a:rPr lang="en-US" altLang="zh-CN" dirty="0"/>
                <a:t>Trained GNN </a:t>
              </a:r>
              <a:endParaRPr lang="zh-CN" altLang="en-US" dirty="0"/>
            </a:p>
          </p:txBody>
        </p:sp>
        <p:sp>
          <p:nvSpPr>
            <p:cNvPr id="10" name="Right Arrow 94">
              <a:extLst>
                <a:ext uri="{FF2B5EF4-FFF2-40B4-BE49-F238E27FC236}">
                  <a16:creationId xmlns:a16="http://schemas.microsoft.com/office/drawing/2014/main" id="{DA70D1AD-B173-4EC9-BFDB-0062CC331D5A}"/>
                </a:ext>
              </a:extLst>
            </p:cNvPr>
            <p:cNvSpPr/>
            <p:nvPr/>
          </p:nvSpPr>
          <p:spPr>
            <a:xfrm rot="5400000">
              <a:off x="5446604" y="5025447"/>
              <a:ext cx="969660"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93F8772-619B-44CC-B20F-1C2DAA05D080}"/>
                </a:ext>
              </a:extLst>
            </p:cNvPr>
            <p:cNvGrpSpPr/>
            <p:nvPr/>
          </p:nvGrpSpPr>
          <p:grpSpPr>
            <a:xfrm>
              <a:off x="6666506" y="3386637"/>
              <a:ext cx="1561152" cy="1053585"/>
              <a:chOff x="2193382" y="3040784"/>
              <a:chExt cx="2381110" cy="1640665"/>
            </a:xfrm>
          </p:grpSpPr>
          <p:sp>
            <p:nvSpPr>
              <p:cNvPr id="13" name="Oval 12">
                <a:extLst>
                  <a:ext uri="{FF2B5EF4-FFF2-40B4-BE49-F238E27FC236}">
                    <a16:creationId xmlns:a16="http://schemas.microsoft.com/office/drawing/2014/main" id="{992EAA9A-5532-4406-B2D4-5C6C35F060FD}"/>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4" name="Oval 13">
                <a:extLst>
                  <a:ext uri="{FF2B5EF4-FFF2-40B4-BE49-F238E27FC236}">
                    <a16:creationId xmlns:a16="http://schemas.microsoft.com/office/drawing/2014/main" id="{F5D76076-2773-4CDB-9A7A-5CA5EFE6DA7A}"/>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5" name="Oval 14">
                <a:extLst>
                  <a:ext uri="{FF2B5EF4-FFF2-40B4-BE49-F238E27FC236}">
                    <a16:creationId xmlns:a16="http://schemas.microsoft.com/office/drawing/2014/main" id="{B935E30A-C39E-403E-A63E-B9BB9E9D6ED5}"/>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6" name="Oval 15">
                <a:extLst>
                  <a:ext uri="{FF2B5EF4-FFF2-40B4-BE49-F238E27FC236}">
                    <a16:creationId xmlns:a16="http://schemas.microsoft.com/office/drawing/2014/main" id="{1DF677FC-D97A-4534-808B-FB135025BEB5}"/>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7" name="Oval 16">
                <a:extLst>
                  <a:ext uri="{FF2B5EF4-FFF2-40B4-BE49-F238E27FC236}">
                    <a16:creationId xmlns:a16="http://schemas.microsoft.com/office/drawing/2014/main" id="{0E4055AF-E721-438D-AC56-421E8C968F06}"/>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8" name="Oval 17">
                <a:extLst>
                  <a:ext uri="{FF2B5EF4-FFF2-40B4-BE49-F238E27FC236}">
                    <a16:creationId xmlns:a16="http://schemas.microsoft.com/office/drawing/2014/main" id="{C3FB0A7B-EC11-48ED-8C33-C155B048ED13}"/>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 name="Oval 18">
                <a:extLst>
                  <a:ext uri="{FF2B5EF4-FFF2-40B4-BE49-F238E27FC236}">
                    <a16:creationId xmlns:a16="http://schemas.microsoft.com/office/drawing/2014/main" id="{4E84FA76-9436-4292-B4CA-8251271B139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20" name="Oval 19">
                <a:extLst>
                  <a:ext uri="{FF2B5EF4-FFF2-40B4-BE49-F238E27FC236}">
                    <a16:creationId xmlns:a16="http://schemas.microsoft.com/office/drawing/2014/main" id="{DBDA61D4-B4F1-4FEE-B92F-7CC0DE255D39}"/>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21" name="Straight Connector 20">
                <a:extLst>
                  <a:ext uri="{FF2B5EF4-FFF2-40B4-BE49-F238E27FC236}">
                    <a16:creationId xmlns:a16="http://schemas.microsoft.com/office/drawing/2014/main" id="{911575F0-770C-4A78-9821-078A916930B3}"/>
                  </a:ext>
                </a:extLst>
              </p:cNvPr>
              <p:cNvCxnSpPr>
                <a:cxnSpLocks/>
                <a:stCxn id="16" idx="3"/>
                <a:endCxn id="1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A5DD44C-7C21-4013-A2F5-E2E8EA8107B8}"/>
                  </a:ext>
                </a:extLst>
              </p:cNvPr>
              <p:cNvCxnSpPr>
                <a:cxnSpLocks/>
                <a:stCxn id="14" idx="5"/>
                <a:endCxn id="1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792F8B6-CE0F-48E4-BF5D-4B26ADA12D8F}"/>
                  </a:ext>
                </a:extLst>
              </p:cNvPr>
              <p:cNvCxnSpPr>
                <a:cxnSpLocks/>
                <a:stCxn id="13" idx="3"/>
                <a:endCxn id="1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98BD12E-64D1-458D-931C-8A5E5555DEEC}"/>
                  </a:ext>
                </a:extLst>
              </p:cNvPr>
              <p:cNvCxnSpPr>
                <a:cxnSpLocks/>
                <a:stCxn id="15" idx="2"/>
                <a:endCxn id="1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78A4584-302D-4B46-AD15-A64DF82EAD70}"/>
                  </a:ext>
                </a:extLst>
              </p:cNvPr>
              <p:cNvCxnSpPr>
                <a:cxnSpLocks/>
                <a:stCxn id="15" idx="4"/>
                <a:endCxn id="1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7C513BF-6765-4877-8DC4-218B129B891E}"/>
                  </a:ext>
                </a:extLst>
              </p:cNvPr>
              <p:cNvCxnSpPr>
                <a:cxnSpLocks/>
                <a:stCxn id="16" idx="1"/>
                <a:endCxn id="1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F018FCA-A6D9-4B3C-9147-BADFBC056665}"/>
                  </a:ext>
                </a:extLst>
              </p:cNvPr>
              <p:cNvCxnSpPr>
                <a:cxnSpLocks/>
                <a:stCxn id="17" idx="5"/>
                <a:endCxn id="1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D346CDF-15D8-4606-B9FE-62E587AD560F}"/>
                  </a:ext>
                </a:extLst>
              </p:cNvPr>
              <p:cNvCxnSpPr>
                <a:cxnSpLocks/>
                <a:stCxn id="18" idx="2"/>
                <a:endCxn id="1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E150DEB-D982-4CC6-B568-282D8C1E402F}"/>
                  </a:ext>
                </a:extLst>
              </p:cNvPr>
              <p:cNvCxnSpPr>
                <a:cxnSpLocks/>
                <a:stCxn id="13" idx="5"/>
                <a:endCxn id="2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3F9EEF1-AD9C-4152-873E-A80C464E3179}"/>
                  </a:ext>
                </a:extLst>
              </p:cNvPr>
              <p:cNvCxnSpPr>
                <a:cxnSpLocks/>
                <a:stCxn id="18" idx="4"/>
                <a:endCxn id="2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B0EC559-C5FF-40D4-AF08-C9EEA22843B8}"/>
                  </a:ext>
                </a:extLst>
              </p:cNvPr>
              <p:cNvCxnSpPr>
                <a:cxnSpLocks/>
                <a:stCxn id="17" idx="7"/>
                <a:endCxn id="1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1E7404A9-BF14-4761-8C2C-71218E7CECF0}"/>
                </a:ext>
              </a:extLst>
            </p:cNvPr>
            <p:cNvGrpSpPr/>
            <p:nvPr/>
          </p:nvGrpSpPr>
          <p:grpSpPr>
            <a:xfrm>
              <a:off x="3450004" y="3439590"/>
              <a:ext cx="1561152" cy="1053585"/>
              <a:chOff x="4481401" y="2718021"/>
              <a:chExt cx="1561152" cy="1053585"/>
            </a:xfrm>
          </p:grpSpPr>
          <p:cxnSp>
            <p:nvCxnSpPr>
              <p:cNvPr id="55" name="Straight Connector 87">
                <a:extLst>
                  <a:ext uri="{FF2B5EF4-FFF2-40B4-BE49-F238E27FC236}">
                    <a16:creationId xmlns:a16="http://schemas.microsoft.com/office/drawing/2014/main" id="{7758FF0F-BB9B-4764-AF4B-7CAC80E7DCB4}"/>
                  </a:ext>
                </a:extLst>
              </p:cNvPr>
              <p:cNvCxnSpPr>
                <a:cxnSpLocks/>
                <a:stCxn id="64" idx="2"/>
                <a:endCxn id="63"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4CB92410-FFF1-4FB2-BBEB-727CEF8151F3}"/>
                  </a:ext>
                </a:extLst>
              </p:cNvPr>
              <p:cNvGrpSpPr/>
              <p:nvPr/>
            </p:nvGrpSpPr>
            <p:grpSpPr>
              <a:xfrm>
                <a:off x="4481401" y="2718021"/>
                <a:ext cx="1561152" cy="1053585"/>
                <a:chOff x="2193382" y="3040784"/>
                <a:chExt cx="2381110" cy="1640665"/>
              </a:xfrm>
            </p:grpSpPr>
            <p:sp>
              <p:nvSpPr>
                <p:cNvPr id="57" name="Oval 56">
                  <a:extLst>
                    <a:ext uri="{FF2B5EF4-FFF2-40B4-BE49-F238E27FC236}">
                      <a16:creationId xmlns:a16="http://schemas.microsoft.com/office/drawing/2014/main" id="{C815C938-749B-4BEC-8DE5-62A56064E9F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58" name="Oval 57">
                  <a:extLst>
                    <a:ext uri="{FF2B5EF4-FFF2-40B4-BE49-F238E27FC236}">
                      <a16:creationId xmlns:a16="http://schemas.microsoft.com/office/drawing/2014/main" id="{72BC1A89-CBE8-4EF4-9120-CBFD5681EBA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59" name="Oval 58">
                  <a:extLst>
                    <a:ext uri="{FF2B5EF4-FFF2-40B4-BE49-F238E27FC236}">
                      <a16:creationId xmlns:a16="http://schemas.microsoft.com/office/drawing/2014/main" id="{01F183E8-AC13-4314-BE65-8A728E4B7EF2}"/>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60" name="Oval 59">
                  <a:extLst>
                    <a:ext uri="{FF2B5EF4-FFF2-40B4-BE49-F238E27FC236}">
                      <a16:creationId xmlns:a16="http://schemas.microsoft.com/office/drawing/2014/main" id="{365BE2EF-5D13-48D0-8342-64365874A49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61" name="Oval 60">
                  <a:extLst>
                    <a:ext uri="{FF2B5EF4-FFF2-40B4-BE49-F238E27FC236}">
                      <a16:creationId xmlns:a16="http://schemas.microsoft.com/office/drawing/2014/main" id="{17718127-0A79-4918-83DA-DDFD955C415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62" name="Oval 61">
                  <a:extLst>
                    <a:ext uri="{FF2B5EF4-FFF2-40B4-BE49-F238E27FC236}">
                      <a16:creationId xmlns:a16="http://schemas.microsoft.com/office/drawing/2014/main" id="{0E0C6D52-1BDC-4B8F-8F2C-5DD450CB8A61}"/>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63" name="Oval 62">
                  <a:extLst>
                    <a:ext uri="{FF2B5EF4-FFF2-40B4-BE49-F238E27FC236}">
                      <a16:creationId xmlns:a16="http://schemas.microsoft.com/office/drawing/2014/main" id="{7D816A96-3AE9-41D6-B2E4-FE3FBC6E38D6}"/>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64" name="Oval 63">
                  <a:extLst>
                    <a:ext uri="{FF2B5EF4-FFF2-40B4-BE49-F238E27FC236}">
                      <a16:creationId xmlns:a16="http://schemas.microsoft.com/office/drawing/2014/main" id="{AAF6C85E-D746-4F6A-9AED-83276479B2DB}"/>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65" name="Straight Connector 64">
                  <a:extLst>
                    <a:ext uri="{FF2B5EF4-FFF2-40B4-BE49-F238E27FC236}">
                      <a16:creationId xmlns:a16="http://schemas.microsoft.com/office/drawing/2014/main" id="{F8F9672D-00A8-4E34-AB9E-E668B138AE0F}"/>
                    </a:ext>
                  </a:extLst>
                </p:cNvPr>
                <p:cNvCxnSpPr>
                  <a:cxnSpLocks/>
                  <a:stCxn id="60" idx="3"/>
                  <a:endCxn id="5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997F19F-7914-4FE1-B26A-5CF5CA41D7BE}"/>
                    </a:ext>
                  </a:extLst>
                </p:cNvPr>
                <p:cNvCxnSpPr>
                  <a:cxnSpLocks/>
                  <a:stCxn id="58" idx="5"/>
                  <a:endCxn id="5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674D931-23CF-4D63-BEA4-A3FDDF2CE4D9}"/>
                    </a:ext>
                  </a:extLst>
                </p:cNvPr>
                <p:cNvCxnSpPr>
                  <a:cxnSpLocks/>
                  <a:stCxn id="57" idx="3"/>
                  <a:endCxn id="5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0D30F24-C508-4FB0-AC73-434A158A543C}"/>
                    </a:ext>
                  </a:extLst>
                </p:cNvPr>
                <p:cNvCxnSpPr>
                  <a:cxnSpLocks/>
                  <a:stCxn id="59" idx="2"/>
                  <a:endCxn id="6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B2284D8C-A5D4-4034-9A9F-1935F703570F}"/>
                    </a:ext>
                  </a:extLst>
                </p:cNvPr>
                <p:cNvCxnSpPr>
                  <a:cxnSpLocks/>
                  <a:stCxn id="59" idx="4"/>
                  <a:endCxn id="6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69655D0-3B6C-4003-9390-90D0A8D58215}"/>
                    </a:ext>
                  </a:extLst>
                </p:cNvPr>
                <p:cNvCxnSpPr>
                  <a:cxnSpLocks/>
                  <a:stCxn id="60" idx="1"/>
                  <a:endCxn id="5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0956872E-19EF-45F1-9C93-668F65B3E8BE}"/>
                    </a:ext>
                  </a:extLst>
                </p:cNvPr>
                <p:cNvCxnSpPr>
                  <a:cxnSpLocks/>
                  <a:stCxn id="61" idx="5"/>
                  <a:endCxn id="6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B77C5731-01AA-400B-A043-63E5FA1136EA}"/>
                    </a:ext>
                  </a:extLst>
                </p:cNvPr>
                <p:cNvCxnSpPr>
                  <a:cxnSpLocks/>
                  <a:stCxn id="62" idx="2"/>
                  <a:endCxn id="5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C5FF46D-E15B-4135-BBC5-FD24545384DC}"/>
                    </a:ext>
                  </a:extLst>
                </p:cNvPr>
                <p:cNvCxnSpPr>
                  <a:cxnSpLocks/>
                  <a:stCxn id="57" idx="5"/>
                  <a:endCxn id="6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DA368AE-53C6-4639-B84D-DEE10AF3F012}"/>
                    </a:ext>
                  </a:extLst>
                </p:cNvPr>
                <p:cNvCxnSpPr>
                  <a:cxnSpLocks/>
                  <a:stCxn id="62" idx="4"/>
                  <a:endCxn id="6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FC74AFE-CF71-48EA-B0B7-563DD55A893A}"/>
                    </a:ext>
                  </a:extLst>
                </p:cNvPr>
                <p:cNvCxnSpPr>
                  <a:cxnSpLocks/>
                  <a:stCxn id="61" idx="7"/>
                  <a:endCxn id="5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sp>
        <p:nvSpPr>
          <p:cNvPr id="76" name="TextBox 4">
            <a:extLst>
              <a:ext uri="{FF2B5EF4-FFF2-40B4-BE49-F238E27FC236}">
                <a16:creationId xmlns:a16="http://schemas.microsoft.com/office/drawing/2014/main" id="{93A64ECE-34E0-416A-971E-B94B30F4BDF0}"/>
              </a:ext>
            </a:extLst>
          </p:cNvPr>
          <p:cNvSpPr txBox="1"/>
          <p:nvPr/>
        </p:nvSpPr>
        <p:spPr>
          <a:xfrm>
            <a:off x="5335189" y="3701438"/>
            <a:ext cx="2108768" cy="369332"/>
          </a:xfrm>
          <a:prstGeom prst="rect">
            <a:avLst/>
          </a:prstGeom>
          <a:noFill/>
        </p:spPr>
        <p:txBody>
          <a:bodyPr wrap="square" rtlCol="0">
            <a:spAutoFit/>
          </a:bodyPr>
          <a:lstStyle/>
          <a:p>
            <a:r>
              <a:rPr lang="en-US" altLang="zh-CN" dirty="0">
                <a:sym typeface="Wingdings 2" panose="05020102010507070707" pitchFamily="18" charset="2"/>
              </a:rPr>
              <a:t>GNN Learning</a:t>
            </a:r>
            <a:endParaRPr lang="zh-CN" altLang="en-US" dirty="0"/>
          </a:p>
        </p:txBody>
      </p:sp>
      <p:sp>
        <p:nvSpPr>
          <p:cNvPr id="78" name="TextBox 8">
            <a:extLst>
              <a:ext uri="{FF2B5EF4-FFF2-40B4-BE49-F238E27FC236}">
                <a16:creationId xmlns:a16="http://schemas.microsoft.com/office/drawing/2014/main" id="{6D691936-0202-4C40-A829-A140110EBAFD}"/>
              </a:ext>
            </a:extLst>
          </p:cNvPr>
          <p:cNvSpPr txBox="1"/>
          <p:nvPr/>
        </p:nvSpPr>
        <p:spPr>
          <a:xfrm>
            <a:off x="512879" y="6509808"/>
            <a:ext cx="8795657" cy="338554"/>
          </a:xfrm>
          <a:prstGeom prst="rect">
            <a:avLst/>
          </a:prstGeom>
          <a:noFill/>
        </p:spPr>
        <p:txBody>
          <a:bodyPr wrap="square" rtlCol="0">
            <a:spAutoFit/>
          </a:bodyPr>
          <a:lstStyle/>
          <a:p>
            <a:r>
              <a:rPr lang="en-US" altLang="zh-CN" sz="2400" b="1" baseline="30000" dirty="0"/>
              <a:t>Graph Structure Learning for Robust Graph Neural Networks. </a:t>
            </a:r>
            <a:r>
              <a:rPr lang="en-US" altLang="zh-CN" sz="2400" baseline="30000" dirty="0"/>
              <a:t>KDD 2020. </a:t>
            </a:r>
            <a:endParaRPr lang="zh-CN" altLang="en-US" sz="2400" baseline="30000" dirty="0"/>
          </a:p>
        </p:txBody>
      </p:sp>
    </p:spTree>
    <p:extLst>
      <p:ext uri="{BB962C8B-B14F-4D97-AF65-F5344CB8AC3E}">
        <p14:creationId xmlns:p14="http://schemas.microsoft.com/office/powerpoint/2010/main" val="14399638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a:xfrm>
            <a:off x="838200" y="365125"/>
            <a:ext cx="10782670" cy="1325563"/>
          </a:xfrm>
        </p:spPr>
        <p:txBody>
          <a:bodyPr>
            <a:normAutofit/>
          </a:bodyPr>
          <a:lstStyle/>
          <a:p>
            <a:r>
              <a:rPr lang="en-US" altLang="zh-CN" sz="4000" dirty="0"/>
              <a:t>Pro-GNN: Defend Against Adversarial Attacks</a:t>
            </a:r>
            <a:endParaRPr lang="zh-CN" altLang="en-US" sz="4000" baseline="30000" dirty="0"/>
          </a:p>
        </p:txBody>
      </p:sp>
      <p:sp>
        <p:nvSpPr>
          <p:cNvPr id="3" name="Content Placeholder 2">
            <a:extLst>
              <a:ext uri="{FF2B5EF4-FFF2-40B4-BE49-F238E27FC236}">
                <a16:creationId xmlns:a16="http://schemas.microsoft.com/office/drawing/2014/main" id="{BDEEAA40-1404-4D99-B8D8-0925B84068FC}"/>
              </a:ext>
            </a:extLst>
          </p:cNvPr>
          <p:cNvSpPr>
            <a:spLocks noGrp="1"/>
          </p:cNvSpPr>
          <p:nvPr>
            <p:ph sz="half" idx="1"/>
          </p:nvPr>
        </p:nvSpPr>
        <p:spPr/>
        <p:txBody>
          <a:bodyPr>
            <a:normAutofit/>
          </a:bodyPr>
          <a:lstStyle/>
          <a:p>
            <a:pPr marL="0" indent="0">
              <a:buNone/>
            </a:pPr>
            <a:r>
              <a:rPr lang="en-US" altLang="zh-CN" dirty="0"/>
              <a:t>Graph Properties</a:t>
            </a:r>
          </a:p>
          <a:p>
            <a:r>
              <a:rPr lang="en-US" altLang="zh-CN" dirty="0">
                <a:solidFill>
                  <a:srgbClr val="FF0000"/>
                </a:solidFill>
              </a:rPr>
              <a:t>Low-rank</a:t>
            </a:r>
          </a:p>
          <a:p>
            <a:r>
              <a:rPr lang="en-US" altLang="zh-CN" dirty="0"/>
              <a:t>Sparsity</a:t>
            </a:r>
            <a:endParaRPr lang="en-US" altLang="zh-CN" dirty="0">
              <a:solidFill>
                <a:srgbClr val="FF0000"/>
              </a:solidFill>
            </a:endParaRPr>
          </a:p>
          <a:p>
            <a:r>
              <a:rPr lang="en-US" altLang="zh-CN" dirty="0"/>
              <a:t>Feature smoothness</a:t>
            </a:r>
          </a:p>
          <a:p>
            <a:endParaRPr lang="en-US" altLang="zh-CN" dirty="0"/>
          </a:p>
          <a:p>
            <a:pPr marL="0" indent="0">
              <a:buNone/>
            </a:pPr>
            <a:r>
              <a:rPr lang="en-US" altLang="zh-CN" sz="2400" dirty="0"/>
              <a:t>   </a:t>
            </a:r>
            <a:endParaRPr lang="en-US" altLang="zh-CN" sz="2400" dirty="0">
              <a:solidFill>
                <a:schemeClr val="tx1"/>
              </a:solidFill>
            </a:endParaRPr>
          </a:p>
        </p:txBody>
      </p:sp>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169</a:t>
            </a:fld>
            <a:endParaRPr lang="en-US"/>
          </a:p>
        </p:txBody>
      </p:sp>
      <p:pic>
        <p:nvPicPr>
          <p:cNvPr id="7" name="Picture 6">
            <a:extLst>
              <a:ext uri="{FF2B5EF4-FFF2-40B4-BE49-F238E27FC236}">
                <a16:creationId xmlns:a16="http://schemas.microsoft.com/office/drawing/2014/main" id="{60605324-73EB-4391-94A0-28660BFB63AB}"/>
              </a:ext>
            </a:extLst>
          </p:cNvPr>
          <p:cNvPicPr>
            <a:picLocks noChangeAspect="1"/>
          </p:cNvPicPr>
          <p:nvPr/>
        </p:nvPicPr>
        <p:blipFill>
          <a:blip r:embed="rId3"/>
          <a:stretch>
            <a:fillRect/>
          </a:stretch>
        </p:blipFill>
        <p:spPr>
          <a:xfrm>
            <a:off x="6229535" y="1646238"/>
            <a:ext cx="5004786" cy="4253539"/>
          </a:xfrm>
          <a:prstGeom prst="rect">
            <a:avLst/>
          </a:prstGeom>
        </p:spPr>
      </p:pic>
    </p:spTree>
    <p:extLst>
      <p:ext uri="{BB962C8B-B14F-4D97-AF65-F5344CB8AC3E}">
        <p14:creationId xmlns:p14="http://schemas.microsoft.com/office/powerpoint/2010/main" val="3005277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17</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25BEB47D-5E5A-114B-9EB9-A65D88E568E7}"/>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5799311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a:xfrm>
            <a:off x="838200" y="365125"/>
            <a:ext cx="10782670" cy="1325563"/>
          </a:xfrm>
        </p:spPr>
        <p:txBody>
          <a:bodyPr>
            <a:normAutofit/>
          </a:bodyPr>
          <a:lstStyle/>
          <a:p>
            <a:r>
              <a:rPr lang="en-US" altLang="zh-CN" sz="4000" dirty="0"/>
              <a:t>Pro-GNN: Defend Against Adversarial Attacks</a:t>
            </a:r>
            <a:endParaRPr lang="zh-CN" altLang="en-US" sz="4000" baseline="30000" dirty="0"/>
          </a:p>
        </p:txBody>
      </p:sp>
      <p:sp>
        <p:nvSpPr>
          <p:cNvPr id="3" name="Content Placeholder 2">
            <a:extLst>
              <a:ext uri="{FF2B5EF4-FFF2-40B4-BE49-F238E27FC236}">
                <a16:creationId xmlns:a16="http://schemas.microsoft.com/office/drawing/2014/main" id="{BDEEAA40-1404-4D99-B8D8-0925B84068FC}"/>
              </a:ext>
            </a:extLst>
          </p:cNvPr>
          <p:cNvSpPr>
            <a:spLocks noGrp="1"/>
          </p:cNvSpPr>
          <p:nvPr>
            <p:ph sz="half" idx="1"/>
          </p:nvPr>
        </p:nvSpPr>
        <p:spPr/>
        <p:txBody>
          <a:bodyPr>
            <a:normAutofit/>
          </a:bodyPr>
          <a:lstStyle/>
          <a:p>
            <a:pPr marL="0" indent="0">
              <a:buNone/>
            </a:pPr>
            <a:r>
              <a:rPr lang="en-US" altLang="zh-CN" dirty="0"/>
              <a:t>Graph Properties</a:t>
            </a:r>
          </a:p>
          <a:p>
            <a:r>
              <a:rPr lang="en-US" altLang="zh-CN" dirty="0"/>
              <a:t>Low-rank</a:t>
            </a:r>
          </a:p>
          <a:p>
            <a:r>
              <a:rPr lang="en-US" altLang="zh-CN" dirty="0">
                <a:solidFill>
                  <a:srgbClr val="FF0000"/>
                </a:solidFill>
              </a:rPr>
              <a:t>Sparsity</a:t>
            </a:r>
            <a:endParaRPr lang="en-US" altLang="zh-CN" dirty="0"/>
          </a:p>
          <a:p>
            <a:r>
              <a:rPr lang="en-US" altLang="zh-CN" dirty="0"/>
              <a:t>Feature smoothness</a:t>
            </a:r>
          </a:p>
          <a:p>
            <a:endParaRPr lang="en-US" altLang="zh-CN" dirty="0"/>
          </a:p>
          <a:p>
            <a:pPr marL="0" indent="0">
              <a:buNone/>
            </a:pPr>
            <a:r>
              <a:rPr lang="en-US" altLang="zh-CN" sz="2400" dirty="0"/>
              <a:t>   </a:t>
            </a:r>
            <a:endParaRPr lang="en-US" altLang="zh-CN" sz="2400" dirty="0">
              <a:solidFill>
                <a:schemeClr val="tx1"/>
              </a:solidFill>
            </a:endParaRPr>
          </a:p>
        </p:txBody>
      </p:sp>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170</a:t>
            </a:fld>
            <a:endParaRPr lang="en-US"/>
          </a:p>
        </p:txBody>
      </p:sp>
      <p:pic>
        <p:nvPicPr>
          <p:cNvPr id="7" name="Picture 6">
            <a:extLst>
              <a:ext uri="{FF2B5EF4-FFF2-40B4-BE49-F238E27FC236}">
                <a16:creationId xmlns:a16="http://schemas.microsoft.com/office/drawing/2014/main" id="{2000043B-5D47-4820-B7D9-8B9F9BF261AB}"/>
              </a:ext>
            </a:extLst>
          </p:cNvPr>
          <p:cNvPicPr>
            <a:picLocks noChangeAspect="1"/>
          </p:cNvPicPr>
          <p:nvPr/>
        </p:nvPicPr>
        <p:blipFill>
          <a:blip r:embed="rId3"/>
          <a:stretch>
            <a:fillRect/>
          </a:stretch>
        </p:blipFill>
        <p:spPr>
          <a:xfrm>
            <a:off x="6172200" y="1613683"/>
            <a:ext cx="5157532" cy="4650234"/>
          </a:xfrm>
          <a:prstGeom prst="rect">
            <a:avLst/>
          </a:prstGeom>
        </p:spPr>
      </p:pic>
      <p:sp>
        <p:nvSpPr>
          <p:cNvPr id="8" name="Rectangle 7">
            <a:extLst>
              <a:ext uri="{FF2B5EF4-FFF2-40B4-BE49-F238E27FC236}">
                <a16:creationId xmlns:a16="http://schemas.microsoft.com/office/drawing/2014/main" id="{90A68441-D30C-41D7-A0F8-0EC1C21A0D61}"/>
              </a:ext>
            </a:extLst>
          </p:cNvPr>
          <p:cNvSpPr/>
          <p:nvPr/>
        </p:nvSpPr>
        <p:spPr>
          <a:xfrm>
            <a:off x="7617041" y="1734165"/>
            <a:ext cx="1154097" cy="43513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9">
            <a:extLst>
              <a:ext uri="{FF2B5EF4-FFF2-40B4-BE49-F238E27FC236}">
                <a16:creationId xmlns:a16="http://schemas.microsoft.com/office/drawing/2014/main" id="{6F8C2C2B-53AA-41AC-BA6C-A4D7E072DA7B}"/>
              </a:ext>
            </a:extLst>
          </p:cNvPr>
          <p:cNvSpPr txBox="1"/>
          <p:nvPr/>
        </p:nvSpPr>
        <p:spPr>
          <a:xfrm>
            <a:off x="5817824" y="6242624"/>
            <a:ext cx="6374176" cy="276999"/>
          </a:xfrm>
          <a:prstGeom prst="rect">
            <a:avLst/>
          </a:prstGeom>
          <a:noFill/>
        </p:spPr>
        <p:txBody>
          <a:bodyPr wrap="square" rtlCol="0">
            <a:spAutoFit/>
          </a:bodyPr>
          <a:lstStyle/>
          <a:p>
            <a:r>
              <a:rPr lang="en-US" altLang="zh-CN" b="1" baseline="30000" dirty="0"/>
              <a:t>Table Credit: Adversarial Attacks and Defenses on Graphs: A Review and Empirical Study</a:t>
            </a:r>
            <a:endParaRPr lang="zh-CN" altLang="en-US" baseline="30000" dirty="0"/>
          </a:p>
        </p:txBody>
      </p:sp>
    </p:spTree>
    <p:extLst>
      <p:ext uri="{BB962C8B-B14F-4D97-AF65-F5344CB8AC3E}">
        <p14:creationId xmlns:p14="http://schemas.microsoft.com/office/powerpoint/2010/main" val="6247057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a:xfrm>
            <a:off x="838200" y="365125"/>
            <a:ext cx="10782670" cy="1325563"/>
          </a:xfrm>
        </p:spPr>
        <p:txBody>
          <a:bodyPr>
            <a:normAutofit/>
          </a:bodyPr>
          <a:lstStyle/>
          <a:p>
            <a:r>
              <a:rPr lang="en-US" altLang="zh-CN" sz="4000" dirty="0"/>
              <a:t>Pro-GNN: Defend Against Adversarial Attacks</a:t>
            </a:r>
            <a:endParaRPr lang="zh-CN" altLang="en-US" sz="4000" baseline="30000" dirty="0"/>
          </a:p>
        </p:txBody>
      </p:sp>
      <p:sp>
        <p:nvSpPr>
          <p:cNvPr id="3" name="Content Placeholder 2">
            <a:extLst>
              <a:ext uri="{FF2B5EF4-FFF2-40B4-BE49-F238E27FC236}">
                <a16:creationId xmlns:a16="http://schemas.microsoft.com/office/drawing/2014/main" id="{BDEEAA40-1404-4D99-B8D8-0925B84068FC}"/>
              </a:ext>
            </a:extLst>
          </p:cNvPr>
          <p:cNvSpPr>
            <a:spLocks noGrp="1"/>
          </p:cNvSpPr>
          <p:nvPr>
            <p:ph sz="half" idx="1"/>
          </p:nvPr>
        </p:nvSpPr>
        <p:spPr/>
        <p:txBody>
          <a:bodyPr>
            <a:normAutofit/>
          </a:bodyPr>
          <a:lstStyle/>
          <a:p>
            <a:pPr marL="0" indent="0">
              <a:buNone/>
            </a:pPr>
            <a:r>
              <a:rPr lang="en-US" altLang="zh-CN" dirty="0"/>
              <a:t>Graph Properties</a:t>
            </a:r>
          </a:p>
          <a:p>
            <a:r>
              <a:rPr lang="en-US" altLang="zh-CN" dirty="0"/>
              <a:t>Low-rank</a:t>
            </a:r>
          </a:p>
          <a:p>
            <a:r>
              <a:rPr lang="en-US" altLang="zh-CN" dirty="0"/>
              <a:t>Sparsity</a:t>
            </a:r>
          </a:p>
          <a:p>
            <a:r>
              <a:rPr lang="en-US" altLang="zh-CN" dirty="0">
                <a:solidFill>
                  <a:srgbClr val="FF0000"/>
                </a:solidFill>
              </a:rPr>
              <a:t>Feature smoothness</a:t>
            </a:r>
          </a:p>
          <a:p>
            <a:endParaRPr lang="en-US" altLang="zh-CN" dirty="0"/>
          </a:p>
          <a:p>
            <a:pPr marL="0" indent="0">
              <a:buNone/>
            </a:pPr>
            <a:r>
              <a:rPr lang="en-US" altLang="zh-CN" sz="2400" dirty="0"/>
              <a:t>   </a:t>
            </a:r>
            <a:endParaRPr lang="en-US" altLang="zh-CN" sz="2400" dirty="0">
              <a:solidFill>
                <a:schemeClr val="tx1"/>
              </a:solidFill>
            </a:endParaRPr>
          </a:p>
        </p:txBody>
      </p:sp>
      <p:sp>
        <p:nvSpPr>
          <p:cNvPr id="4" name="Content Placeholder 3">
            <a:extLst>
              <a:ext uri="{FF2B5EF4-FFF2-40B4-BE49-F238E27FC236}">
                <a16:creationId xmlns:a16="http://schemas.microsoft.com/office/drawing/2014/main" id="{5334B509-C014-493E-8BCA-F35664D8B3CF}"/>
              </a:ext>
            </a:extLst>
          </p:cNvPr>
          <p:cNvSpPr>
            <a:spLocks noGrp="1"/>
          </p:cNvSpPr>
          <p:nvPr>
            <p:ph sz="half" idx="2"/>
          </p:nvPr>
        </p:nvSpPr>
        <p:spPr>
          <a:xfrm>
            <a:off x="6172200" y="1825625"/>
            <a:ext cx="5555202" cy="4351338"/>
          </a:xfrm>
        </p:spPr>
        <p:txBody>
          <a:bodyPr>
            <a:normAutofit/>
          </a:bodyPr>
          <a:lstStyle/>
          <a:p>
            <a:pPr marL="0" indent="0">
              <a:buNone/>
            </a:pPr>
            <a:endParaRPr lang="zh-CN" altLang="en-US" dirty="0"/>
          </a:p>
        </p:txBody>
      </p:sp>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171</a:t>
            </a:fld>
            <a:endParaRPr lang="en-US"/>
          </a:p>
        </p:txBody>
      </p:sp>
      <p:pic>
        <p:nvPicPr>
          <p:cNvPr id="7" name="Picture 6">
            <a:extLst>
              <a:ext uri="{FF2B5EF4-FFF2-40B4-BE49-F238E27FC236}">
                <a16:creationId xmlns:a16="http://schemas.microsoft.com/office/drawing/2014/main" id="{C2EB3CE9-7083-4081-9BF5-873805B5B332}"/>
              </a:ext>
            </a:extLst>
          </p:cNvPr>
          <p:cNvPicPr>
            <a:picLocks noChangeAspect="1"/>
          </p:cNvPicPr>
          <p:nvPr/>
        </p:nvPicPr>
        <p:blipFill>
          <a:blip r:embed="rId3"/>
          <a:stretch>
            <a:fillRect/>
          </a:stretch>
        </p:blipFill>
        <p:spPr>
          <a:xfrm>
            <a:off x="5835220" y="1477065"/>
            <a:ext cx="6086670" cy="4905856"/>
          </a:xfrm>
          <a:prstGeom prst="rect">
            <a:avLst/>
          </a:prstGeom>
        </p:spPr>
      </p:pic>
    </p:spTree>
    <p:extLst>
      <p:ext uri="{BB962C8B-B14F-4D97-AF65-F5344CB8AC3E}">
        <p14:creationId xmlns:p14="http://schemas.microsoft.com/office/powerpoint/2010/main" val="19222426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a:xfrm>
            <a:off x="838200" y="365125"/>
            <a:ext cx="10782670" cy="1325563"/>
          </a:xfrm>
        </p:spPr>
        <p:txBody>
          <a:bodyPr>
            <a:normAutofit/>
          </a:bodyPr>
          <a:lstStyle/>
          <a:p>
            <a:r>
              <a:rPr lang="en-US" altLang="zh-CN" sz="4000" dirty="0"/>
              <a:t>Pro-GNN: Framework</a:t>
            </a:r>
            <a:endParaRPr lang="zh-CN" altLang="en-US" sz="4000" baseline="30000" dirty="0"/>
          </a:p>
        </p:txBody>
      </p:sp>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172</a:t>
            </a:fld>
            <a:endParaRPr lang="en-US"/>
          </a:p>
        </p:txBody>
      </p:sp>
      <p:pic>
        <p:nvPicPr>
          <p:cNvPr id="6" name="Picture 5">
            <a:extLst>
              <a:ext uri="{FF2B5EF4-FFF2-40B4-BE49-F238E27FC236}">
                <a16:creationId xmlns:a16="http://schemas.microsoft.com/office/drawing/2014/main" id="{9A6C0B9C-F633-4653-A31A-4D0F83B2F44F}"/>
              </a:ext>
            </a:extLst>
          </p:cNvPr>
          <p:cNvPicPr>
            <a:picLocks noChangeAspect="1"/>
          </p:cNvPicPr>
          <p:nvPr/>
        </p:nvPicPr>
        <p:blipFill>
          <a:blip r:embed="rId3"/>
          <a:stretch>
            <a:fillRect/>
          </a:stretch>
        </p:blipFill>
        <p:spPr>
          <a:xfrm>
            <a:off x="1346065" y="1646238"/>
            <a:ext cx="9499870" cy="4474864"/>
          </a:xfrm>
          <a:prstGeom prst="rect">
            <a:avLst/>
          </a:prstGeom>
        </p:spPr>
      </p:pic>
    </p:spTree>
    <p:extLst>
      <p:ext uri="{BB962C8B-B14F-4D97-AF65-F5344CB8AC3E}">
        <p14:creationId xmlns:p14="http://schemas.microsoft.com/office/powerpoint/2010/main" val="38982187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Attention Mechanism</a:t>
            </a:r>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a:xfrm>
            <a:off x="838200" y="1808846"/>
            <a:ext cx="10515600" cy="4547503"/>
          </a:xfrm>
        </p:spPr>
        <p:txBody>
          <a:bodyPr>
            <a:normAutofit/>
          </a:bodyPr>
          <a:lstStyle/>
          <a:p>
            <a:pPr marL="0" indent="0">
              <a:buNone/>
            </a:pPr>
            <a:r>
              <a:rPr lang="en-US" altLang="zh-CN" dirty="0"/>
              <a:t>Motivation</a:t>
            </a:r>
          </a:p>
          <a:p>
            <a:r>
              <a:rPr lang="en-US" altLang="zh-CN" dirty="0">
                <a:solidFill>
                  <a:schemeClr val="tx1"/>
                </a:solidFill>
              </a:rPr>
              <a:t>Reduce impact of adversarial edges</a:t>
            </a:r>
          </a:p>
          <a:p>
            <a:pPr marL="0" indent="0">
              <a:buNone/>
            </a:pPr>
            <a:r>
              <a:rPr lang="en-US" altLang="zh-CN" dirty="0">
                <a:solidFill>
                  <a:schemeClr val="tx1"/>
                </a:solidFill>
              </a:rPr>
              <a:t>-- give lower attention score to adversarial edges</a:t>
            </a:r>
          </a:p>
          <a:p>
            <a:endParaRPr lang="en-US" altLang="zh-CN" dirty="0"/>
          </a:p>
          <a:p>
            <a:endParaRPr lang="en-US" altLang="zh-CN" dirty="0"/>
          </a:p>
          <a:p>
            <a:endParaRPr lang="en-US" altLang="zh-CN" dirty="0"/>
          </a:p>
          <a:p>
            <a:endParaRPr lang="en-US" altLang="zh-CN" dirty="0"/>
          </a:p>
          <a:p>
            <a:endParaRPr lang="en-US" altLang="zh-CN" dirty="0"/>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173</a:t>
            </a:fld>
            <a:endParaRPr lang="en-US"/>
          </a:p>
        </p:txBody>
      </p:sp>
      <p:grpSp>
        <p:nvGrpSpPr>
          <p:cNvPr id="13" name="Group 12">
            <a:extLst>
              <a:ext uri="{FF2B5EF4-FFF2-40B4-BE49-F238E27FC236}">
                <a16:creationId xmlns:a16="http://schemas.microsoft.com/office/drawing/2014/main" id="{A0A6178C-9EEB-4EFC-BE1C-FBA27FA50628}"/>
              </a:ext>
            </a:extLst>
          </p:cNvPr>
          <p:cNvGrpSpPr/>
          <p:nvPr/>
        </p:nvGrpSpPr>
        <p:grpSpPr>
          <a:xfrm>
            <a:off x="3317131" y="3905070"/>
            <a:ext cx="5215415" cy="2081947"/>
            <a:chOff x="1981198" y="2908411"/>
            <a:chExt cx="4822178" cy="1872493"/>
          </a:xfrm>
        </p:grpSpPr>
        <p:pic>
          <p:nvPicPr>
            <p:cNvPr id="9" name="Content Placeholder 22">
              <a:extLst>
                <a:ext uri="{FF2B5EF4-FFF2-40B4-BE49-F238E27FC236}">
                  <a16:creationId xmlns:a16="http://schemas.microsoft.com/office/drawing/2014/main" id="{47DC6F5E-4FDB-4A63-9EAE-C7AF118A9D91}"/>
                </a:ext>
              </a:extLst>
            </p:cNvPr>
            <p:cNvPicPr>
              <a:picLocks noChangeAspect="1"/>
            </p:cNvPicPr>
            <p:nvPr/>
          </p:nvPicPr>
          <p:blipFill>
            <a:blip r:embed="rId3"/>
            <a:stretch>
              <a:fillRect/>
            </a:stretch>
          </p:blipFill>
          <p:spPr>
            <a:xfrm>
              <a:off x="4779024" y="2939538"/>
              <a:ext cx="2024352" cy="1810238"/>
            </a:xfrm>
            <a:prstGeom prst="rect">
              <a:avLst/>
            </a:prstGeom>
          </p:spPr>
        </p:pic>
        <p:pic>
          <p:nvPicPr>
            <p:cNvPr id="11" name="Picture 10">
              <a:extLst>
                <a:ext uri="{FF2B5EF4-FFF2-40B4-BE49-F238E27FC236}">
                  <a16:creationId xmlns:a16="http://schemas.microsoft.com/office/drawing/2014/main" id="{73C6DF35-B378-47C4-9738-2A8361A367F8}"/>
                </a:ext>
              </a:extLst>
            </p:cNvPr>
            <p:cNvPicPr>
              <a:picLocks noChangeAspect="1"/>
            </p:cNvPicPr>
            <p:nvPr/>
          </p:nvPicPr>
          <p:blipFill>
            <a:blip r:embed="rId4"/>
            <a:stretch>
              <a:fillRect/>
            </a:stretch>
          </p:blipFill>
          <p:spPr>
            <a:xfrm>
              <a:off x="1981198" y="2908411"/>
              <a:ext cx="1852431" cy="1872493"/>
            </a:xfrm>
            <a:prstGeom prst="rect">
              <a:avLst/>
            </a:prstGeom>
          </p:spPr>
        </p:pic>
        <p:pic>
          <p:nvPicPr>
            <p:cNvPr id="12" name="Picture 11">
              <a:extLst>
                <a:ext uri="{FF2B5EF4-FFF2-40B4-BE49-F238E27FC236}">
                  <a16:creationId xmlns:a16="http://schemas.microsoft.com/office/drawing/2014/main" id="{87CE5528-876E-441E-A1F4-888059503E39}"/>
                </a:ext>
              </a:extLst>
            </p:cNvPr>
            <p:cNvPicPr>
              <a:picLocks noChangeAspect="1"/>
            </p:cNvPicPr>
            <p:nvPr/>
          </p:nvPicPr>
          <p:blipFill>
            <a:blip r:embed="rId5"/>
            <a:stretch>
              <a:fillRect/>
            </a:stretch>
          </p:blipFill>
          <p:spPr>
            <a:xfrm>
              <a:off x="3878606" y="3479116"/>
              <a:ext cx="900418" cy="781199"/>
            </a:xfrm>
            <a:prstGeom prst="rect">
              <a:avLst/>
            </a:prstGeom>
          </p:spPr>
        </p:pic>
      </p:grpSp>
      <p:sp>
        <p:nvSpPr>
          <p:cNvPr id="14" name="Rectangle 13">
            <a:extLst>
              <a:ext uri="{FF2B5EF4-FFF2-40B4-BE49-F238E27FC236}">
                <a16:creationId xmlns:a16="http://schemas.microsoft.com/office/drawing/2014/main" id="{779BE59F-32C3-4237-8DAB-B40D6C7CF53E}"/>
              </a:ext>
            </a:extLst>
          </p:cNvPr>
          <p:cNvSpPr/>
          <p:nvPr/>
        </p:nvSpPr>
        <p:spPr>
          <a:xfrm>
            <a:off x="3434413" y="6241179"/>
            <a:ext cx="5529258" cy="369332"/>
          </a:xfrm>
          <a:prstGeom prst="rect">
            <a:avLst/>
          </a:prstGeom>
        </p:spPr>
        <p:txBody>
          <a:bodyPr wrap="square">
            <a:spAutoFit/>
          </a:bodyPr>
          <a:lstStyle/>
          <a:p>
            <a:r>
              <a:rPr lang="en-US" altLang="zh-CN" dirty="0"/>
              <a:t>Thicker arrows indicate higher attention coefficients</a:t>
            </a:r>
            <a:endParaRPr lang="zh-CN" altLang="en-US" dirty="0"/>
          </a:p>
        </p:txBody>
      </p:sp>
    </p:spTree>
    <p:extLst>
      <p:ext uri="{BB962C8B-B14F-4D97-AF65-F5344CB8AC3E}">
        <p14:creationId xmlns:p14="http://schemas.microsoft.com/office/powerpoint/2010/main" val="36208094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5477-EE33-4BA3-AC0F-FDFA86B26C9B}"/>
              </a:ext>
            </a:extLst>
          </p:cNvPr>
          <p:cNvSpPr>
            <a:spLocks noGrp="1"/>
          </p:cNvSpPr>
          <p:nvPr>
            <p:ph type="title"/>
          </p:nvPr>
        </p:nvSpPr>
        <p:spPr/>
        <p:txBody>
          <a:bodyPr/>
          <a:lstStyle/>
          <a:p>
            <a:r>
              <a:rPr lang="en-US" altLang="zh-CN" dirty="0"/>
              <a:t>RGCN </a:t>
            </a:r>
            <a:endParaRPr lang="zh-CN" altLang="en-US" baseline="30000" dirty="0"/>
          </a:p>
        </p:txBody>
      </p:sp>
      <p:sp>
        <p:nvSpPr>
          <p:cNvPr id="3" name="Content Placeholder 2">
            <a:extLst>
              <a:ext uri="{FF2B5EF4-FFF2-40B4-BE49-F238E27FC236}">
                <a16:creationId xmlns:a16="http://schemas.microsoft.com/office/drawing/2014/main" id="{1F7E1B9A-9341-4C9C-9107-48B9BA455CBC}"/>
              </a:ext>
            </a:extLst>
          </p:cNvPr>
          <p:cNvSpPr>
            <a:spLocks noGrp="1"/>
          </p:cNvSpPr>
          <p:nvPr>
            <p:ph idx="1"/>
          </p:nvPr>
        </p:nvSpPr>
        <p:spPr/>
        <p:txBody>
          <a:bodyPr/>
          <a:lstStyle/>
          <a:p>
            <a:pPr marL="0" indent="0">
              <a:buNone/>
            </a:pPr>
            <a:r>
              <a:rPr lang="en-US" altLang="zh-CN" dirty="0"/>
              <a:t>Motivation</a:t>
            </a:r>
          </a:p>
          <a:p>
            <a:r>
              <a:rPr lang="en-US" altLang="zh-CN" dirty="0">
                <a:solidFill>
                  <a:schemeClr val="tx1"/>
                </a:solidFill>
              </a:rPr>
              <a:t>Attacked nodes may have high uncertainty </a:t>
            </a:r>
          </a:p>
          <a:p>
            <a:r>
              <a:rPr lang="en-US" altLang="zh-CN" dirty="0">
                <a:solidFill>
                  <a:schemeClr val="tx1"/>
                </a:solidFill>
              </a:rPr>
              <a:t>Give lower attention score to reduce their impact</a:t>
            </a:r>
            <a:endParaRPr lang="zh-CN" altLang="en-US" dirty="0">
              <a:solidFill>
                <a:schemeClr val="tx1"/>
              </a:solidFill>
            </a:endParaRPr>
          </a:p>
          <a:p>
            <a:endParaRPr lang="zh-CN" altLang="en-US" dirty="0"/>
          </a:p>
        </p:txBody>
      </p:sp>
      <p:sp>
        <p:nvSpPr>
          <p:cNvPr id="4" name="Slide Number Placeholder 3">
            <a:extLst>
              <a:ext uri="{FF2B5EF4-FFF2-40B4-BE49-F238E27FC236}">
                <a16:creationId xmlns:a16="http://schemas.microsoft.com/office/drawing/2014/main" id="{9A90414E-6583-4D8B-BFFD-5EDED13E6A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AB4A66F-3810-457F-9410-CDA30F6308F0}"/>
              </a:ext>
            </a:extLst>
          </p:cNvPr>
          <p:cNvSpPr txBox="1"/>
          <p:nvPr/>
        </p:nvSpPr>
        <p:spPr>
          <a:xfrm>
            <a:off x="838200" y="6541217"/>
            <a:ext cx="87956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1"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rPr>
              <a:t>Robust Graph Convolutional Networks Against Adversarial Attacks. </a:t>
            </a:r>
            <a:r>
              <a:rPr kumimoji="0" lang="en-US" altLang="zh-CN" sz="2400" b="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rPr>
              <a:t>KDD 2019. </a:t>
            </a:r>
            <a:endParaRPr kumimoji="0" lang="zh-CN" altLang="en-US" sz="2400" b="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115385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6EAF-4987-4EF4-A694-4439DB6909BA}"/>
              </a:ext>
            </a:extLst>
          </p:cNvPr>
          <p:cNvSpPr>
            <a:spLocks noGrp="1"/>
          </p:cNvSpPr>
          <p:nvPr>
            <p:ph type="title"/>
          </p:nvPr>
        </p:nvSpPr>
        <p:spPr/>
        <p:txBody>
          <a:bodyPr/>
          <a:lstStyle/>
          <a:p>
            <a:r>
              <a:rPr lang="en-US" altLang="zh-CN" dirty="0"/>
              <a:t>RGCN</a:t>
            </a:r>
            <a:endParaRPr lang="zh-CN" altLang="en-US" dirty="0"/>
          </a:p>
        </p:txBody>
      </p:sp>
      <p:sp>
        <p:nvSpPr>
          <p:cNvPr id="3" name="Content Placeholder 2">
            <a:extLst>
              <a:ext uri="{FF2B5EF4-FFF2-40B4-BE49-F238E27FC236}">
                <a16:creationId xmlns:a16="http://schemas.microsoft.com/office/drawing/2014/main" id="{39C3E02D-4A69-4FA5-9A0C-500E001D395F}"/>
              </a:ext>
            </a:extLst>
          </p:cNvPr>
          <p:cNvSpPr>
            <a:spLocks noGrp="1"/>
          </p:cNvSpPr>
          <p:nvPr>
            <p:ph sz="half" idx="1"/>
          </p:nvPr>
        </p:nvSpPr>
        <p:spPr/>
        <p:txBody>
          <a:bodyPr/>
          <a:lstStyle/>
          <a:p>
            <a:r>
              <a:rPr lang="en-US" altLang="zh-CN" dirty="0"/>
              <a:t>Embed nodes as Gaussian distributions to capture uncertainty</a:t>
            </a:r>
          </a:p>
          <a:p>
            <a:endParaRPr lang="en-US" altLang="zh-CN" dirty="0"/>
          </a:p>
          <a:p>
            <a:pPr marL="457200" lvl="1" indent="0">
              <a:buNone/>
            </a:pPr>
            <a:r>
              <a:rPr lang="en-US" altLang="zh-CN" dirty="0"/>
              <a:t>	</a:t>
            </a:r>
            <a:endParaRPr lang="zh-CN" alt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43F5A3-EF83-462D-8313-3971E3DD08C2}"/>
                  </a:ext>
                </a:extLst>
              </p:cNvPr>
              <p:cNvSpPr>
                <a:spLocks noGrp="1"/>
              </p:cNvSpPr>
              <p:nvPr>
                <p:ph sz="half" idx="2"/>
              </p:nvPr>
            </p:nvSpPr>
            <p:spPr/>
            <p:txBody>
              <a:bodyPr/>
              <a:lstStyle/>
              <a:p>
                <a:r>
                  <a:rPr lang="en-US" altLang="zh-CN" dirty="0"/>
                  <a:t>Aggregating</a:t>
                </a:r>
              </a:p>
              <a:p>
                <a:pPr marL="0" indent="0">
                  <a:buNone/>
                </a:pPr>
                <a:r>
                  <a:rPr lang="en-US" altLang="zh-CN" sz="2400" dirty="0"/>
                  <a:t>Assuming all </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𝑙</m:t>
                        </m:r>
                      </m:sup>
                    </m:sSubSup>
                  </m:oMath>
                </a14:m>
                <a:r>
                  <a:rPr lang="en-US" altLang="zh-CN" sz="2400" dirty="0"/>
                  <a:t> are independent</a:t>
                </a:r>
              </a:p>
            </p:txBody>
          </p:sp>
        </mc:Choice>
        <mc:Fallback xmlns="">
          <p:sp>
            <p:nvSpPr>
              <p:cNvPr id="4" name="Content Placeholder 3">
                <a:extLst>
                  <a:ext uri="{FF2B5EF4-FFF2-40B4-BE49-F238E27FC236}">
                    <a16:creationId xmlns:a16="http://schemas.microsoft.com/office/drawing/2014/main" id="{5E43F5A3-EF83-462D-8313-3971E3DD08C2}"/>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F57D7E35-7CB9-4BF8-9010-5EAE7F2647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DF6F849-1F8A-4D08-A089-43D4F7A7A256}"/>
              </a:ext>
            </a:extLst>
          </p:cNvPr>
          <p:cNvPicPr>
            <a:picLocks noChangeAspect="1"/>
          </p:cNvPicPr>
          <p:nvPr/>
        </p:nvPicPr>
        <p:blipFill>
          <a:blip r:embed="rId4"/>
          <a:stretch>
            <a:fillRect/>
          </a:stretch>
        </p:blipFill>
        <p:spPr>
          <a:xfrm>
            <a:off x="1225582" y="3657943"/>
            <a:ext cx="3550849" cy="533914"/>
          </a:xfrm>
          <a:prstGeom prst="rect">
            <a:avLst/>
          </a:prstGeom>
        </p:spPr>
      </p:pic>
      <p:pic>
        <p:nvPicPr>
          <p:cNvPr id="9" name="Picture 8">
            <a:extLst>
              <a:ext uri="{FF2B5EF4-FFF2-40B4-BE49-F238E27FC236}">
                <a16:creationId xmlns:a16="http://schemas.microsoft.com/office/drawing/2014/main" id="{A65F5FB5-38A5-4DB8-A5DA-D23003048900}"/>
              </a:ext>
            </a:extLst>
          </p:cNvPr>
          <p:cNvPicPr>
            <a:picLocks noChangeAspect="1"/>
          </p:cNvPicPr>
          <p:nvPr/>
        </p:nvPicPr>
        <p:blipFill>
          <a:blip r:embed="rId5"/>
          <a:stretch>
            <a:fillRect/>
          </a:stretch>
        </p:blipFill>
        <p:spPr>
          <a:xfrm>
            <a:off x="6172838" y="3429000"/>
            <a:ext cx="3664014" cy="1261981"/>
          </a:xfrm>
          <a:prstGeom prst="rect">
            <a:avLst/>
          </a:prstGeom>
        </p:spPr>
      </p:pic>
      <p:pic>
        <p:nvPicPr>
          <p:cNvPr id="14" name="Picture 13">
            <a:extLst>
              <a:ext uri="{FF2B5EF4-FFF2-40B4-BE49-F238E27FC236}">
                <a16:creationId xmlns:a16="http://schemas.microsoft.com/office/drawing/2014/main" id="{AE780F05-34DF-4F75-A8E8-E5AC6C6ABD6C}"/>
              </a:ext>
            </a:extLst>
          </p:cNvPr>
          <p:cNvPicPr>
            <a:picLocks noChangeAspect="1"/>
          </p:cNvPicPr>
          <p:nvPr/>
        </p:nvPicPr>
        <p:blipFill>
          <a:blip r:embed="rId6"/>
          <a:stretch>
            <a:fillRect/>
          </a:stretch>
        </p:blipFill>
        <p:spPr>
          <a:xfrm>
            <a:off x="5735936" y="4825918"/>
            <a:ext cx="6054128" cy="1093106"/>
          </a:xfrm>
          <a:prstGeom prst="rect">
            <a:avLst/>
          </a:prstGeom>
        </p:spPr>
      </p:pic>
    </p:spTree>
    <p:extLst>
      <p:ext uri="{BB962C8B-B14F-4D97-AF65-F5344CB8AC3E}">
        <p14:creationId xmlns:p14="http://schemas.microsoft.com/office/powerpoint/2010/main" val="28172101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6EAF-4987-4EF4-A694-4439DB6909BA}"/>
              </a:ext>
            </a:extLst>
          </p:cNvPr>
          <p:cNvSpPr>
            <a:spLocks noGrp="1"/>
          </p:cNvSpPr>
          <p:nvPr>
            <p:ph type="title"/>
          </p:nvPr>
        </p:nvSpPr>
        <p:spPr/>
        <p:txBody>
          <a:bodyPr/>
          <a:lstStyle/>
          <a:p>
            <a:r>
              <a:rPr lang="en-US" altLang="zh-CN" dirty="0"/>
              <a:t>RGCN</a:t>
            </a:r>
            <a:endParaRPr lang="zh-CN" altLang="en-US" dirty="0"/>
          </a:p>
        </p:txBody>
      </p:sp>
      <p:sp>
        <p:nvSpPr>
          <p:cNvPr id="3" name="Content Placeholder 2">
            <a:extLst>
              <a:ext uri="{FF2B5EF4-FFF2-40B4-BE49-F238E27FC236}">
                <a16:creationId xmlns:a16="http://schemas.microsoft.com/office/drawing/2014/main" id="{39C3E02D-4A69-4FA5-9A0C-500E001D395F}"/>
              </a:ext>
            </a:extLst>
          </p:cNvPr>
          <p:cNvSpPr>
            <a:spLocks noGrp="1"/>
          </p:cNvSpPr>
          <p:nvPr>
            <p:ph sz="half" idx="1"/>
          </p:nvPr>
        </p:nvSpPr>
        <p:spPr/>
        <p:txBody>
          <a:bodyPr/>
          <a:lstStyle/>
          <a:p>
            <a:r>
              <a:rPr lang="en-US" altLang="zh-CN" dirty="0"/>
              <a:t>Attention Mechanism</a:t>
            </a:r>
            <a:endParaRPr lang="zh-CN" altLang="en-US" dirty="0"/>
          </a:p>
          <a:p>
            <a:endParaRPr lang="en-US" altLang="zh-CN" dirty="0"/>
          </a:p>
          <a:p>
            <a:pPr marL="457200" lvl="1" indent="0">
              <a:buNone/>
            </a:pPr>
            <a:r>
              <a:rPr lang="en-US" altLang="zh-CN" dirty="0"/>
              <a:t>	</a:t>
            </a:r>
            <a:endParaRPr lang="zh-CN" altLang="en-US" dirty="0"/>
          </a:p>
        </p:txBody>
      </p:sp>
      <p:sp>
        <p:nvSpPr>
          <p:cNvPr id="4" name="Content Placeholder 3">
            <a:extLst>
              <a:ext uri="{FF2B5EF4-FFF2-40B4-BE49-F238E27FC236}">
                <a16:creationId xmlns:a16="http://schemas.microsoft.com/office/drawing/2014/main" id="{5E43F5A3-EF83-462D-8313-3971E3DD08C2}"/>
              </a:ext>
            </a:extLst>
          </p:cNvPr>
          <p:cNvSpPr>
            <a:spLocks noGrp="1"/>
          </p:cNvSpPr>
          <p:nvPr>
            <p:ph sz="half" idx="2"/>
          </p:nvPr>
        </p:nvSpPr>
        <p:spPr/>
        <p:txBody>
          <a:bodyPr/>
          <a:lstStyle/>
          <a:p>
            <a:r>
              <a:rPr lang="en-US" altLang="zh-CN" dirty="0"/>
              <a:t>Attacked nodes do have higher variance! </a:t>
            </a:r>
          </a:p>
          <a:p>
            <a:endParaRPr lang="zh-CN" altLang="en-US" dirty="0"/>
          </a:p>
        </p:txBody>
      </p:sp>
      <p:sp>
        <p:nvSpPr>
          <p:cNvPr id="5" name="Slide Number Placeholder 4">
            <a:extLst>
              <a:ext uri="{FF2B5EF4-FFF2-40B4-BE49-F238E27FC236}">
                <a16:creationId xmlns:a16="http://schemas.microsoft.com/office/drawing/2014/main" id="{F57D7E35-7CB9-4BF8-9010-5EAE7F26477E}"/>
              </a:ext>
            </a:extLst>
          </p:cNvPr>
          <p:cNvSpPr>
            <a:spLocks noGrp="1"/>
          </p:cNvSpPr>
          <p:nvPr>
            <p:ph type="sldNum" sz="quarter" idx="12"/>
          </p:nvPr>
        </p:nvSpPr>
        <p:spPr/>
        <p:txBody>
          <a:bodyPr/>
          <a:lstStyle/>
          <a:p>
            <a:fld id="{4C15419E-54D6-8648-ABFB-BEF58E3E877E}" type="slidenum">
              <a:rPr lang="en-US" smtClean="0"/>
              <a:t>176</a:t>
            </a:fld>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53F8D8-5523-430A-AE0B-9451E9C88213}"/>
                  </a:ext>
                </a:extLst>
              </p:cNvPr>
              <p:cNvSpPr/>
              <p:nvPr/>
            </p:nvSpPr>
            <p:spPr>
              <a:xfrm>
                <a:off x="1094386" y="2649648"/>
                <a:ext cx="4669227" cy="1261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1" i="1" dirty="0">
                              <a:latin typeface="Cambria Math" panose="02040503050406030204" pitchFamily="18" charset="0"/>
                            </a:rPr>
                            <m:t>𝒉</m:t>
                          </m:r>
                        </m:e>
                        <m:sub>
                          <m:r>
                            <a:rPr lang="en-US" altLang="zh-CN" sz="2400" i="1" dirty="0">
                              <a:latin typeface="Cambria Math" panose="02040503050406030204" pitchFamily="18" charset="0"/>
                            </a:rPr>
                            <m:t>𝑁</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𝑖</m:t>
                              </m:r>
                            </m:e>
                          </m:d>
                        </m:sub>
                        <m:sup>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𝑙</m:t>
                          </m:r>
                          <m:r>
                            <a:rPr lang="en-US" altLang="zh-CN" sz="2400" b="0" i="1" dirty="0" smtClean="0">
                              <a:latin typeface="Cambria Math" panose="02040503050406030204" pitchFamily="18" charset="0"/>
                            </a:rPr>
                            <m:t>)</m:t>
                          </m:r>
                        </m:sup>
                      </m:sSubSup>
                      <m:r>
                        <a:rPr lang="en-US" altLang="zh-CN" sz="2400" i="1" dirty="0">
                          <a:latin typeface="Cambria Math" panose="02040503050406030204" pitchFamily="18" charset="0"/>
                        </a:rPr>
                        <m:t>=</m:t>
                      </m:r>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𝑗</m:t>
                          </m:r>
                          <m:r>
                            <a:rPr lang="en-US" altLang="zh-CN" sz="2400" i="1" dirty="0">
                              <a:latin typeface="Cambria Math" panose="02040503050406030204" pitchFamily="18" charset="0"/>
                            </a:rPr>
                            <m:t>∈</m:t>
                          </m:r>
                          <m:r>
                            <a:rPr lang="en-US" altLang="zh-CN" sz="2400" i="1" dirty="0">
                              <a:latin typeface="Cambria Math" panose="02040503050406030204" pitchFamily="18" charset="0"/>
                            </a:rPr>
                            <m:t>𝑁</m:t>
                          </m:r>
                          <m:r>
                            <a:rPr lang="en-US" altLang="zh-CN" sz="2400" i="1" dirty="0">
                              <a:latin typeface="Cambria Math" panose="02040503050406030204" pitchFamily="18" charset="0"/>
                            </a:rPr>
                            <m:t>(</m:t>
                          </m:r>
                          <m:r>
                            <a:rPr lang="en-US" altLang="zh-CN" sz="2400" i="1" dirty="0">
                              <a:latin typeface="Cambria Math" panose="02040503050406030204" pitchFamily="18" charset="0"/>
                            </a:rPr>
                            <m:t>𝑖</m:t>
                          </m:r>
                          <m:r>
                            <a:rPr lang="en-US" altLang="zh-CN" sz="2400" i="1" dirty="0">
                              <a:latin typeface="Cambria Math" panose="02040503050406030204" pitchFamily="18" charset="0"/>
                            </a:rPr>
                            <m:t>)</m:t>
                          </m:r>
                        </m:sub>
                        <m:sup/>
                        <m:e>
                          <m:sSubSup>
                            <m:sSubSupPr>
                              <m:ctrlPr>
                                <a:rPr lang="en-US" altLang="zh-CN" sz="2400" i="1" dirty="0">
                                  <a:latin typeface="Cambria Math" panose="02040503050406030204" pitchFamily="18" charset="0"/>
                                </a:rPr>
                              </m:ctrlPr>
                            </m:sSubSupPr>
                            <m:e>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num>
                                <m:den>
                                  <m:rad>
                                    <m:radPr>
                                      <m:degHide m:val="on"/>
                                      <m:ctrlPr>
                                        <a:rPr lang="en-US" altLang="zh-CN" sz="2400" i="1" dirty="0">
                                          <a:latin typeface="Cambria Math" panose="02040503050406030204" pitchFamily="18" charset="0"/>
                                        </a:rPr>
                                      </m:ctrlPr>
                                    </m:radPr>
                                    <m:deg/>
                                    <m:e>
                                      <m:sSub>
                                        <m:sSubPr>
                                          <m:ctrlPr>
                                            <a:rPr lang="en-US" altLang="zh-CN" sz="2400" i="1" dirty="0">
                                              <a:latin typeface="Cambria Math" panose="02040503050406030204" pitchFamily="18" charset="0"/>
                                            </a:rPr>
                                          </m:ctrlPr>
                                        </m:sSubPr>
                                        <m:e>
                                          <m:acc>
                                            <m:accPr>
                                              <m:chr m:val="̃"/>
                                              <m:ctrlPr>
                                                <a:rPr lang="en-US" altLang="zh-CN" sz="2400" b="1" i="1" dirty="0">
                                                  <a:latin typeface="Cambria Math" panose="02040503050406030204" pitchFamily="18" charset="0"/>
                                                </a:rPr>
                                              </m:ctrlPr>
                                            </m:accPr>
                                            <m:e>
                                              <m:r>
                                                <a:rPr lang="en-US" altLang="zh-CN" sz="2400" b="1" i="1" dirty="0">
                                                  <a:latin typeface="Cambria Math" panose="02040503050406030204" pitchFamily="18" charset="0"/>
                                                </a:rPr>
                                                <m:t>𝑫</m:t>
                                              </m:r>
                                            </m:e>
                                          </m:acc>
                                        </m:e>
                                        <m:sub>
                                          <m:r>
                                            <a:rPr lang="en-US" altLang="zh-CN" sz="2400" i="1" dirty="0">
                                              <a:latin typeface="Cambria Math" panose="02040503050406030204" pitchFamily="18" charset="0"/>
                                            </a:rPr>
                                            <m:t>𝑖𝑖</m:t>
                                          </m:r>
                                        </m:sub>
                                      </m:sSub>
                                      <m:sSub>
                                        <m:sSubPr>
                                          <m:ctrlPr>
                                            <a:rPr lang="en-US" altLang="zh-CN" sz="2400" i="1" dirty="0">
                                              <a:latin typeface="Cambria Math" panose="02040503050406030204" pitchFamily="18" charset="0"/>
                                            </a:rPr>
                                          </m:ctrlPr>
                                        </m:sSubPr>
                                        <m:e>
                                          <m:acc>
                                            <m:accPr>
                                              <m:chr m:val="̃"/>
                                              <m:ctrlPr>
                                                <a:rPr lang="en-US" altLang="zh-CN" sz="2400" b="1" i="1" dirty="0">
                                                  <a:latin typeface="Cambria Math" panose="02040503050406030204" pitchFamily="18" charset="0"/>
                                                </a:rPr>
                                              </m:ctrlPr>
                                            </m:accPr>
                                            <m:e>
                                              <m:r>
                                                <a:rPr lang="en-US" altLang="zh-CN" sz="2400" b="1" i="1" dirty="0">
                                                  <a:latin typeface="Cambria Math" panose="02040503050406030204" pitchFamily="18" charset="0"/>
                                                </a:rPr>
                                                <m:t>𝑫</m:t>
                                              </m:r>
                                            </m:e>
                                          </m:acc>
                                        </m:e>
                                        <m:sub>
                                          <m:r>
                                            <a:rPr lang="en-US" altLang="zh-CN" sz="2400" i="1" dirty="0">
                                              <a:latin typeface="Cambria Math" panose="02040503050406030204" pitchFamily="18" charset="0"/>
                                            </a:rPr>
                                            <m:t>𝑗𝑗</m:t>
                                          </m:r>
                                        </m:sub>
                                      </m:sSub>
                                    </m:e>
                                  </m:rad>
                                </m:den>
                              </m:f>
                              <m:r>
                                <a:rPr lang="en-US" altLang="zh-CN" sz="2400" b="0" i="1" dirty="0" smtClean="0">
                                  <a:latin typeface="Cambria Math" panose="02040503050406030204" pitchFamily="18" charset="0"/>
                                </a:rPr>
                                <m:t>(</m:t>
                              </m:r>
                              <m:r>
                                <a:rPr lang="en-US" altLang="zh-CN" sz="2400" b="1" i="1" dirty="0">
                                  <a:latin typeface="Cambria Math" panose="02040503050406030204" pitchFamily="18" charset="0"/>
                                </a:rPr>
                                <m:t>𝒉</m:t>
                              </m:r>
                            </m:e>
                            <m:sub>
                              <m:r>
                                <m:rPr>
                                  <m:sty m:val="p"/>
                                </m:rPr>
                                <a:rPr lang="en-US" altLang="zh-CN" sz="2400" i="1" dirty="0">
                                  <a:latin typeface="Cambria Math" panose="02040503050406030204" pitchFamily="18" charset="0"/>
                                </a:rPr>
                                <m:t>j</m:t>
                              </m:r>
                            </m:sub>
                            <m:sup>
                              <m:d>
                                <m:dPr>
                                  <m:ctrlPr>
                                    <a:rPr lang="zh-CN" altLang="en-US" sz="2400" i="1" dirty="0">
                                      <a:latin typeface="Cambria Math" panose="02040503050406030204" pitchFamily="18" charset="0"/>
                                    </a:rPr>
                                  </m:ctrlPr>
                                </m:dPr>
                                <m:e>
                                  <m:r>
                                    <a:rPr lang="zh-CN" altLang="en-US" sz="2400" i="1" dirty="0">
                                      <a:latin typeface="Cambria Math" panose="02040503050406030204" pitchFamily="18" charset="0"/>
                                    </a:rPr>
                                    <m:t>𝑙</m:t>
                                  </m:r>
                                </m:e>
                              </m:d>
                            </m:sup>
                          </m:sSubSup>
                          <m:r>
                            <a:rPr lang="en-US" altLang="zh-CN" sz="2400" b="0" i="1" dirty="0" smtClean="0">
                              <a:latin typeface="Cambria Math" panose="02040503050406030204" pitchFamily="18" charset="0"/>
                            </a:rPr>
                            <m:t>⊙</m:t>
                          </m:r>
                          <m:sSubSup>
                            <m:sSubSupPr>
                              <m:ctrlPr>
                                <a:rPr lang="en-US" altLang="zh-CN" sz="2400" b="0" i="1" dirty="0" smtClean="0">
                                  <a:latin typeface="Cambria Math" panose="02040503050406030204" pitchFamily="18" charset="0"/>
                                </a:rPr>
                              </m:ctrlPr>
                            </m:sSubSupPr>
                            <m:e>
                              <m:r>
                                <a:rPr lang="en-US" altLang="zh-CN" sz="2400" b="1" i="1" dirty="0" smtClean="0">
                                  <a:latin typeface="Cambria Math" panose="02040503050406030204" pitchFamily="18" charset="0"/>
                                </a:rPr>
                                <m:t>𝜶</m:t>
                              </m:r>
                            </m:e>
                            <m:sub>
                              <m:r>
                                <a:rPr lang="en-US" altLang="zh-CN" sz="2400" b="0" i="1" dirty="0" smtClean="0">
                                  <a:latin typeface="Cambria Math" panose="02040503050406030204" pitchFamily="18" charset="0"/>
                                </a:rPr>
                                <m:t>𝑗</m:t>
                              </m:r>
                            </m:sub>
                            <m:sup>
                              <m:r>
                                <a:rPr lang="en-US" altLang="zh-CN" sz="2400" b="0" i="1" dirty="0" smtClean="0">
                                  <a:latin typeface="Cambria Math" panose="02040503050406030204" pitchFamily="18" charset="0"/>
                                </a:rPr>
                                <m:t>𝑙</m:t>
                              </m:r>
                            </m:sup>
                          </m:sSubSup>
                          <m:r>
                            <a:rPr lang="en-US" altLang="zh-CN" sz="2400" b="0" i="1" dirty="0" smtClean="0">
                              <a:latin typeface="Cambria Math" panose="02040503050406030204" pitchFamily="18" charset="0"/>
                            </a:rPr>
                            <m:t>)</m:t>
                          </m:r>
                        </m:e>
                      </m:nary>
                    </m:oMath>
                  </m:oMathPara>
                </a14:m>
                <a:endParaRPr lang="zh-CN" altLang="en-US" sz="240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E653F8D8-5523-430A-AE0B-9451E9C88213}"/>
                  </a:ext>
                </a:extLst>
              </p:cNvPr>
              <p:cNvSpPr>
                <a:spLocks noRot="1" noChangeAspect="1" noMove="1" noResize="1" noEditPoints="1" noAdjustHandles="1" noChangeArrowheads="1" noChangeShapeType="1" noTextEdit="1"/>
              </p:cNvSpPr>
              <p:nvPr/>
            </p:nvSpPr>
            <p:spPr>
              <a:xfrm>
                <a:off x="1094386" y="2649648"/>
                <a:ext cx="4669227" cy="12619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CA8B512-3BE2-4E96-A261-846594ADE61A}"/>
                  </a:ext>
                </a:extLst>
              </p:cNvPr>
              <p:cNvSpPr/>
              <p:nvPr/>
            </p:nvSpPr>
            <p:spPr>
              <a:xfrm>
                <a:off x="1174687" y="4287291"/>
                <a:ext cx="2630207" cy="605935"/>
              </a:xfrm>
              <a:prstGeom prst="rect">
                <a:avLst/>
              </a:prstGeom>
            </p:spPr>
            <p:txBody>
              <a:bodyPr wrap="none">
                <a:spAutoFit/>
              </a:bodyPr>
              <a:lstStyle/>
              <a:p>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1" i="1" dirty="0">
                            <a:latin typeface="Cambria Math" panose="02040503050406030204" pitchFamily="18" charset="0"/>
                          </a:rPr>
                          <m:t>𝜶</m:t>
                        </m:r>
                      </m:e>
                      <m:sub>
                        <m:r>
                          <a:rPr lang="en-US" altLang="zh-CN" sz="2400" i="1" dirty="0">
                            <a:latin typeface="Cambria Math" panose="02040503050406030204" pitchFamily="18" charset="0"/>
                          </a:rPr>
                          <m:t>𝑗</m:t>
                        </m:r>
                      </m:sub>
                      <m:sup>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𝑙</m:t>
                        </m:r>
                        <m:r>
                          <a:rPr lang="en-US" altLang="zh-CN" sz="2400" b="0" i="1" dirty="0" smtClean="0">
                            <a:latin typeface="Cambria Math" panose="02040503050406030204" pitchFamily="18" charset="0"/>
                          </a:rPr>
                          <m:t>)</m:t>
                        </m:r>
                      </m:sup>
                    </m:sSubSup>
                    <m:r>
                      <a:rPr lang="en-US" altLang="zh-CN" sz="2400" b="0" i="0" dirty="0" smtClean="0">
                        <a:latin typeface="Cambria Math" panose="02040503050406030204" pitchFamily="18" charset="0"/>
                      </a:rPr>
                      <m:t>=</m:t>
                    </m:r>
                    <m:r>
                      <m:rPr>
                        <m:sty m:val="p"/>
                      </m:rPr>
                      <a:rPr lang="en-US" altLang="zh-CN" sz="2400" i="1" dirty="0" smtClean="0">
                        <a:latin typeface="Cambria Math" panose="02040503050406030204" pitchFamily="18" charset="0"/>
                      </a:rPr>
                      <m:t>exp</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𝛾</m:t>
                    </m:r>
                    <m:sSubSup>
                      <m:sSubSupPr>
                        <m:ctrlPr>
                          <a:rPr lang="en-US" altLang="zh-CN" sz="2400" b="0" i="1" dirty="0" smtClean="0">
                            <a:latin typeface="Cambria Math" panose="02040503050406030204" pitchFamily="18" charset="0"/>
                          </a:rPr>
                        </m:ctrlPr>
                      </m:sSubSupPr>
                      <m:e>
                        <m:r>
                          <a:rPr lang="en-US" altLang="zh-CN" sz="2400" b="1" i="1" dirty="0" smtClean="0">
                            <a:latin typeface="Cambria Math" panose="02040503050406030204" pitchFamily="18" charset="0"/>
                          </a:rPr>
                          <m:t>𝝈</m:t>
                        </m:r>
                      </m:e>
                      <m:sub>
                        <m:r>
                          <a:rPr lang="en-US" altLang="zh-CN" sz="2400" b="0" i="1" dirty="0" smtClean="0">
                            <a:latin typeface="Cambria Math" panose="02040503050406030204" pitchFamily="18" charset="0"/>
                          </a:rPr>
                          <m:t>𝑗</m:t>
                        </m:r>
                      </m:sub>
                      <m:sup>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sup>
                    </m:sSubSup>
                  </m:oMath>
                </a14:m>
                <a:r>
                  <a:rPr lang="en-US" altLang="zh-CN" sz="2400" dirty="0"/>
                  <a:t>)</a:t>
                </a:r>
                <a:endParaRPr lang="zh-CN" altLang="en-US" sz="2400" dirty="0"/>
              </a:p>
            </p:txBody>
          </p:sp>
        </mc:Choice>
        <mc:Fallback xmlns="">
          <p:sp>
            <p:nvSpPr>
              <p:cNvPr id="6" name="Rectangle 5">
                <a:extLst>
                  <a:ext uri="{FF2B5EF4-FFF2-40B4-BE49-F238E27FC236}">
                    <a16:creationId xmlns:a16="http://schemas.microsoft.com/office/drawing/2014/main" id="{ACA8B512-3BE2-4E96-A261-846594ADE61A}"/>
                  </a:ext>
                </a:extLst>
              </p:cNvPr>
              <p:cNvSpPr>
                <a:spLocks noRot="1" noChangeAspect="1" noMove="1" noResize="1" noEditPoints="1" noAdjustHandles="1" noChangeArrowheads="1" noChangeShapeType="1" noTextEdit="1"/>
              </p:cNvSpPr>
              <p:nvPr/>
            </p:nvSpPr>
            <p:spPr>
              <a:xfrm>
                <a:off x="1174687" y="4287291"/>
                <a:ext cx="2630207" cy="605935"/>
              </a:xfrm>
              <a:prstGeom prst="rect">
                <a:avLst/>
              </a:prstGeom>
              <a:blipFill>
                <a:blip r:embed="rId4"/>
                <a:stretch>
                  <a:fillRect r="-2552" b="-11000"/>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2C9FD94A-A3E4-454C-8ED9-7517B2F3998C}"/>
              </a:ext>
            </a:extLst>
          </p:cNvPr>
          <p:cNvPicPr>
            <a:picLocks noChangeAspect="1"/>
          </p:cNvPicPr>
          <p:nvPr/>
        </p:nvPicPr>
        <p:blipFill>
          <a:blip r:embed="rId5"/>
          <a:stretch>
            <a:fillRect/>
          </a:stretch>
        </p:blipFill>
        <p:spPr>
          <a:xfrm>
            <a:off x="6501427" y="2777116"/>
            <a:ext cx="4218345" cy="3202724"/>
          </a:xfrm>
          <a:prstGeom prst="rect">
            <a:avLst/>
          </a:prstGeom>
        </p:spPr>
      </p:pic>
    </p:spTree>
    <p:extLst>
      <p:ext uri="{BB962C8B-B14F-4D97-AF65-F5344CB8AC3E}">
        <p14:creationId xmlns:p14="http://schemas.microsoft.com/office/powerpoint/2010/main" val="170325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47A8B-C355-4F8E-A39F-F981AAA7C35D}"/>
              </a:ext>
            </a:extLst>
          </p:cNvPr>
          <p:cNvSpPr>
            <a:spLocks noGrp="1"/>
          </p:cNvSpPr>
          <p:nvPr>
            <p:ph type="title"/>
          </p:nvPr>
        </p:nvSpPr>
        <p:spPr/>
        <p:txBody>
          <a:bodyPr/>
          <a:lstStyle/>
          <a:p>
            <a:r>
              <a:rPr lang="en-US" altLang="zh-CN" dirty="0"/>
              <a:t>PA-GNN </a:t>
            </a:r>
            <a:endParaRPr lang="zh-CN" altLang="en-US" baseline="30000" dirty="0"/>
          </a:p>
        </p:txBody>
      </p:sp>
      <p:sp>
        <p:nvSpPr>
          <p:cNvPr id="3" name="Content Placeholder 2">
            <a:extLst>
              <a:ext uri="{FF2B5EF4-FFF2-40B4-BE49-F238E27FC236}">
                <a16:creationId xmlns:a16="http://schemas.microsoft.com/office/drawing/2014/main" id="{FD216AB6-2286-4107-94C2-A84DE864AB8F}"/>
              </a:ext>
            </a:extLst>
          </p:cNvPr>
          <p:cNvSpPr>
            <a:spLocks noGrp="1"/>
          </p:cNvSpPr>
          <p:nvPr>
            <p:ph sz="half" idx="1"/>
          </p:nvPr>
        </p:nvSpPr>
        <p:spPr/>
        <p:txBody>
          <a:bodyPr/>
          <a:lstStyle/>
          <a:p>
            <a:pPr marL="0" indent="0">
              <a:buNone/>
            </a:pPr>
            <a:r>
              <a:rPr lang="en-US" altLang="zh-CN" dirty="0"/>
              <a:t>Motivation</a:t>
            </a:r>
          </a:p>
          <a:p>
            <a:pPr marL="342900" indent="-342900">
              <a:buFont typeface="Arial" panose="020B0604020202020204" pitchFamily="34" charset="0"/>
              <a:buChar char="•"/>
            </a:pPr>
            <a:r>
              <a:rPr lang="en-US" altLang="zh-CN" sz="2400" dirty="0">
                <a:solidFill>
                  <a:schemeClr val="tx1"/>
                </a:solidFill>
              </a:rPr>
              <a:t>Only relying on perturbed graph to learn attention coefficients is not enough.</a:t>
            </a:r>
          </a:p>
          <a:p>
            <a:pPr marL="342900" indent="-342900">
              <a:buFont typeface="Arial" panose="020B0604020202020204" pitchFamily="34" charset="0"/>
              <a:buChar char="•"/>
            </a:pPr>
            <a:r>
              <a:rPr lang="en-US" altLang="zh-CN" sz="2400" dirty="0">
                <a:solidFill>
                  <a:schemeClr val="tx1"/>
                </a:solidFill>
              </a:rPr>
              <a:t>We should exploit information from clean graphs.</a:t>
            </a:r>
          </a:p>
          <a:p>
            <a:pPr marL="0" indent="0">
              <a:buNone/>
            </a:pPr>
            <a:endParaRPr lang="en-US" altLang="zh-CN" dirty="0"/>
          </a:p>
        </p:txBody>
      </p:sp>
      <p:sp>
        <p:nvSpPr>
          <p:cNvPr id="4" name="Content Placeholder 3">
            <a:extLst>
              <a:ext uri="{FF2B5EF4-FFF2-40B4-BE49-F238E27FC236}">
                <a16:creationId xmlns:a16="http://schemas.microsoft.com/office/drawing/2014/main" id="{7502E1AC-589D-4452-B412-AEAAD5DB504B}"/>
              </a:ext>
            </a:extLst>
          </p:cNvPr>
          <p:cNvSpPr>
            <a:spLocks noGrp="1"/>
          </p:cNvSpPr>
          <p:nvPr>
            <p:ph sz="half" idx="2"/>
          </p:nvPr>
        </p:nvSpPr>
        <p:spPr>
          <a:xfrm>
            <a:off x="6172198" y="1825625"/>
            <a:ext cx="5323116" cy="4351338"/>
          </a:xfrm>
        </p:spPr>
        <p:txBody>
          <a:bodyPr/>
          <a:lstStyle/>
          <a:p>
            <a:pPr marL="0" indent="0">
              <a:buNone/>
            </a:pPr>
            <a:r>
              <a:rPr lang="en-US" altLang="zh-CN" dirty="0"/>
              <a:t>Clean graphs from similar domain</a:t>
            </a:r>
          </a:p>
          <a:p>
            <a:r>
              <a:rPr lang="en-US" altLang="zh-CN" sz="2400" dirty="0">
                <a:solidFill>
                  <a:schemeClr val="tx1"/>
                </a:solidFill>
              </a:rPr>
              <a:t>Facebook &amp; Twitter</a:t>
            </a:r>
          </a:p>
          <a:p>
            <a:r>
              <a:rPr lang="en-US" altLang="zh-CN" sz="2400" dirty="0">
                <a:solidFill>
                  <a:schemeClr val="tx1"/>
                </a:solidFill>
              </a:rPr>
              <a:t> Yelp &amp; Foursquare</a:t>
            </a:r>
          </a:p>
          <a:p>
            <a:endParaRPr lang="en-US" altLang="zh-CN" dirty="0"/>
          </a:p>
          <a:p>
            <a:endParaRPr lang="en-US" altLang="zh-CN" dirty="0"/>
          </a:p>
          <a:p>
            <a:endParaRPr lang="zh-CN" altLang="en-US" dirty="0"/>
          </a:p>
        </p:txBody>
      </p:sp>
      <p:sp>
        <p:nvSpPr>
          <p:cNvPr id="5" name="Slide Number Placeholder 4">
            <a:extLst>
              <a:ext uri="{FF2B5EF4-FFF2-40B4-BE49-F238E27FC236}">
                <a16:creationId xmlns:a16="http://schemas.microsoft.com/office/drawing/2014/main" id="{D7C6BCFA-E110-4037-959B-043603F8BA94}"/>
              </a:ext>
            </a:extLst>
          </p:cNvPr>
          <p:cNvSpPr>
            <a:spLocks noGrp="1"/>
          </p:cNvSpPr>
          <p:nvPr>
            <p:ph type="sldNum" sz="quarter" idx="12"/>
          </p:nvPr>
        </p:nvSpPr>
        <p:spPr/>
        <p:txBody>
          <a:bodyPr/>
          <a:lstStyle/>
          <a:p>
            <a:fld id="{4C15419E-54D6-8648-ABFB-BEF58E3E877E}" type="slidenum">
              <a:rPr lang="en-US" smtClean="0"/>
              <a:t>177</a:t>
            </a:fld>
            <a:endParaRPr lang="en-US"/>
          </a:p>
        </p:txBody>
      </p:sp>
      <p:sp>
        <p:nvSpPr>
          <p:cNvPr id="6" name="TextBox 5">
            <a:extLst>
              <a:ext uri="{FF2B5EF4-FFF2-40B4-BE49-F238E27FC236}">
                <a16:creationId xmlns:a16="http://schemas.microsoft.com/office/drawing/2014/main" id="{303DB79F-0C9D-4E46-8859-15D07B1B9B7B}"/>
              </a:ext>
            </a:extLst>
          </p:cNvPr>
          <p:cNvSpPr txBox="1"/>
          <p:nvPr/>
        </p:nvSpPr>
        <p:spPr>
          <a:xfrm>
            <a:off x="838200" y="6541217"/>
            <a:ext cx="8795657" cy="338554"/>
          </a:xfrm>
          <a:prstGeom prst="rect">
            <a:avLst/>
          </a:prstGeom>
          <a:noFill/>
        </p:spPr>
        <p:txBody>
          <a:bodyPr wrap="square" rtlCol="0">
            <a:spAutoFit/>
          </a:bodyPr>
          <a:lstStyle/>
          <a:p>
            <a:r>
              <a:rPr lang="en-US" altLang="zh-CN" sz="2400" baseline="30000" dirty="0"/>
              <a:t> </a:t>
            </a:r>
            <a:r>
              <a:rPr lang="en-US" altLang="zh-CN" sz="2400" b="1" baseline="30000" dirty="0"/>
              <a:t>Robust Graph Neural Network Against Poisoning Attacks via Transfer Learning. </a:t>
            </a:r>
            <a:r>
              <a:rPr lang="en-US" altLang="zh-CN" sz="2400" baseline="30000" dirty="0"/>
              <a:t>WSDM 2020.  </a:t>
            </a:r>
            <a:endParaRPr lang="zh-CN" altLang="en-US" sz="2400" baseline="30000" dirty="0"/>
          </a:p>
        </p:txBody>
      </p:sp>
      <p:sp>
        <p:nvSpPr>
          <p:cNvPr id="7" name="Rectangle 6">
            <a:extLst>
              <a:ext uri="{FF2B5EF4-FFF2-40B4-BE49-F238E27FC236}">
                <a16:creationId xmlns:a16="http://schemas.microsoft.com/office/drawing/2014/main" id="{8B1DEFF0-6935-4CF9-94E9-FA215D46891F}"/>
              </a:ext>
            </a:extLst>
          </p:cNvPr>
          <p:cNvSpPr/>
          <p:nvPr/>
        </p:nvSpPr>
        <p:spPr>
          <a:xfrm>
            <a:off x="6172198" y="4294921"/>
            <a:ext cx="4920614" cy="830997"/>
          </a:xfrm>
          <a:prstGeom prst="rect">
            <a:avLst/>
          </a:prstGeom>
        </p:spPr>
        <p:txBody>
          <a:bodyPr wrap="square">
            <a:spAutoFit/>
          </a:bodyPr>
          <a:lstStyle/>
          <a:p>
            <a:r>
              <a:rPr lang="en-US" altLang="zh-CN" sz="2400" dirty="0">
                <a:solidFill>
                  <a:srgbClr val="FF0000"/>
                </a:solidFill>
              </a:rPr>
              <a:t>Then Use Transfer Learning/Meta Learning!</a:t>
            </a:r>
          </a:p>
        </p:txBody>
      </p:sp>
    </p:spTree>
    <p:extLst>
      <p:ext uri="{BB962C8B-B14F-4D97-AF65-F5344CB8AC3E}">
        <p14:creationId xmlns:p14="http://schemas.microsoft.com/office/powerpoint/2010/main" val="33327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PA-GNN</a:t>
            </a:r>
            <a:endParaRPr lang="zh-CN" altLang="en-US" dirty="0"/>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178</a:t>
            </a:fld>
            <a:endParaRPr lang="en-US"/>
          </a:p>
        </p:txBody>
      </p:sp>
      <p:pic>
        <p:nvPicPr>
          <p:cNvPr id="11" name="Picture 10">
            <a:extLst>
              <a:ext uri="{FF2B5EF4-FFF2-40B4-BE49-F238E27FC236}">
                <a16:creationId xmlns:a16="http://schemas.microsoft.com/office/drawing/2014/main" id="{3398224C-9E62-4F7D-BF74-5F96F251A0BA}"/>
              </a:ext>
            </a:extLst>
          </p:cNvPr>
          <p:cNvPicPr>
            <a:picLocks noChangeAspect="1"/>
          </p:cNvPicPr>
          <p:nvPr/>
        </p:nvPicPr>
        <p:blipFill>
          <a:blip r:embed="rId3"/>
          <a:stretch>
            <a:fillRect/>
          </a:stretch>
        </p:blipFill>
        <p:spPr>
          <a:xfrm>
            <a:off x="838200" y="1385717"/>
            <a:ext cx="1987022" cy="2471528"/>
          </a:xfrm>
          <a:prstGeom prst="rect">
            <a:avLst/>
          </a:prstGeom>
        </p:spPr>
      </p:pic>
      <p:pic>
        <p:nvPicPr>
          <p:cNvPr id="12" name="Picture 11">
            <a:extLst>
              <a:ext uri="{FF2B5EF4-FFF2-40B4-BE49-F238E27FC236}">
                <a16:creationId xmlns:a16="http://schemas.microsoft.com/office/drawing/2014/main" id="{E123BCB0-4614-439E-B7F8-6249DFD0ADA1}"/>
              </a:ext>
            </a:extLst>
          </p:cNvPr>
          <p:cNvPicPr>
            <a:picLocks noChangeAspect="1"/>
          </p:cNvPicPr>
          <p:nvPr/>
        </p:nvPicPr>
        <p:blipFill>
          <a:blip r:embed="rId4"/>
          <a:stretch>
            <a:fillRect/>
          </a:stretch>
        </p:blipFill>
        <p:spPr>
          <a:xfrm>
            <a:off x="2827606" y="1385717"/>
            <a:ext cx="2232883" cy="2507194"/>
          </a:xfrm>
          <a:prstGeom prst="rect">
            <a:avLst/>
          </a:prstGeom>
        </p:spPr>
      </p:pic>
      <p:grpSp>
        <p:nvGrpSpPr>
          <p:cNvPr id="3" name="Group 2">
            <a:extLst>
              <a:ext uri="{FF2B5EF4-FFF2-40B4-BE49-F238E27FC236}">
                <a16:creationId xmlns:a16="http://schemas.microsoft.com/office/drawing/2014/main" id="{5CFE6CC7-0A2E-440E-8002-913ED4F00BA6}"/>
              </a:ext>
            </a:extLst>
          </p:cNvPr>
          <p:cNvGrpSpPr/>
          <p:nvPr/>
        </p:nvGrpSpPr>
        <p:grpSpPr>
          <a:xfrm>
            <a:off x="5195582" y="1135040"/>
            <a:ext cx="4969026" cy="3562156"/>
            <a:chOff x="5195582" y="1135040"/>
            <a:chExt cx="4969026" cy="3562156"/>
          </a:xfrm>
        </p:grpSpPr>
        <p:grpSp>
          <p:nvGrpSpPr>
            <p:cNvPr id="32" name="Group 31">
              <a:extLst>
                <a:ext uri="{FF2B5EF4-FFF2-40B4-BE49-F238E27FC236}">
                  <a16:creationId xmlns:a16="http://schemas.microsoft.com/office/drawing/2014/main" id="{3680E690-3E59-4C41-80A4-959C0D00CE99}"/>
                </a:ext>
              </a:extLst>
            </p:cNvPr>
            <p:cNvGrpSpPr/>
            <p:nvPr/>
          </p:nvGrpSpPr>
          <p:grpSpPr>
            <a:xfrm>
              <a:off x="6412206" y="1135040"/>
              <a:ext cx="3752402" cy="3562156"/>
              <a:chOff x="2415692" y="2209696"/>
              <a:chExt cx="3752402" cy="3562156"/>
            </a:xfrm>
          </p:grpSpPr>
          <p:pic>
            <p:nvPicPr>
              <p:cNvPr id="33" name="Picture 32">
                <a:extLst>
                  <a:ext uri="{FF2B5EF4-FFF2-40B4-BE49-F238E27FC236}">
                    <a16:creationId xmlns:a16="http://schemas.microsoft.com/office/drawing/2014/main" id="{485779A4-19B5-4F57-A970-61B928C3FC0B}"/>
                  </a:ext>
                </a:extLst>
              </p:cNvPr>
              <p:cNvPicPr>
                <a:picLocks noChangeAspect="1"/>
              </p:cNvPicPr>
              <p:nvPr/>
            </p:nvPicPr>
            <p:blipFill>
              <a:blip r:embed="rId5"/>
              <a:stretch>
                <a:fillRect/>
              </a:stretch>
            </p:blipFill>
            <p:spPr>
              <a:xfrm>
                <a:off x="2415692" y="2209696"/>
                <a:ext cx="3752402" cy="3562156"/>
              </a:xfrm>
              <a:prstGeom prst="rect">
                <a:avLst/>
              </a:prstGeom>
            </p:spPr>
          </p:pic>
          <p:pic>
            <p:nvPicPr>
              <p:cNvPr id="34" name="Picture 33">
                <a:extLst>
                  <a:ext uri="{FF2B5EF4-FFF2-40B4-BE49-F238E27FC236}">
                    <a16:creationId xmlns:a16="http://schemas.microsoft.com/office/drawing/2014/main" id="{DBC66B93-EC3B-4588-B541-0C464BC25AC3}"/>
                  </a:ext>
                </a:extLst>
              </p:cNvPr>
              <p:cNvPicPr>
                <a:picLocks noChangeAspect="1"/>
              </p:cNvPicPr>
              <p:nvPr/>
            </p:nvPicPr>
            <p:blipFill>
              <a:blip r:embed="rId6"/>
              <a:stretch>
                <a:fillRect/>
              </a:stretch>
            </p:blipFill>
            <p:spPr>
              <a:xfrm>
                <a:off x="2560637" y="2381146"/>
                <a:ext cx="1636713" cy="1143457"/>
              </a:xfrm>
              <a:prstGeom prst="rect">
                <a:avLst/>
              </a:prstGeom>
            </p:spPr>
          </p:pic>
          <p:pic>
            <p:nvPicPr>
              <p:cNvPr id="35" name="Picture 34">
                <a:extLst>
                  <a:ext uri="{FF2B5EF4-FFF2-40B4-BE49-F238E27FC236}">
                    <a16:creationId xmlns:a16="http://schemas.microsoft.com/office/drawing/2014/main" id="{CE0CFDEC-9C0D-4B47-8B38-15BB3D36FA10}"/>
                  </a:ext>
                </a:extLst>
              </p:cNvPr>
              <p:cNvPicPr>
                <a:picLocks noChangeAspect="1"/>
              </p:cNvPicPr>
              <p:nvPr/>
            </p:nvPicPr>
            <p:blipFill>
              <a:blip r:embed="rId6"/>
              <a:stretch>
                <a:fillRect/>
              </a:stretch>
            </p:blipFill>
            <p:spPr>
              <a:xfrm>
                <a:off x="3170237" y="3281715"/>
                <a:ext cx="695325" cy="485775"/>
              </a:xfrm>
              <a:prstGeom prst="rect">
                <a:avLst/>
              </a:prstGeom>
            </p:spPr>
          </p:pic>
          <p:pic>
            <p:nvPicPr>
              <p:cNvPr id="36" name="Picture 35">
                <a:extLst>
                  <a:ext uri="{FF2B5EF4-FFF2-40B4-BE49-F238E27FC236}">
                    <a16:creationId xmlns:a16="http://schemas.microsoft.com/office/drawing/2014/main" id="{250BAF6C-B824-4555-AF84-C5BE39F65E47}"/>
                  </a:ext>
                </a:extLst>
              </p:cNvPr>
              <p:cNvPicPr>
                <a:picLocks noChangeAspect="1"/>
              </p:cNvPicPr>
              <p:nvPr/>
            </p:nvPicPr>
            <p:blipFill>
              <a:blip r:embed="rId6"/>
              <a:stretch>
                <a:fillRect/>
              </a:stretch>
            </p:blipFill>
            <p:spPr>
              <a:xfrm>
                <a:off x="3502025" y="3403159"/>
                <a:ext cx="695325" cy="485775"/>
              </a:xfrm>
              <a:prstGeom prst="rect">
                <a:avLst/>
              </a:prstGeom>
            </p:spPr>
          </p:pic>
          <p:pic>
            <p:nvPicPr>
              <p:cNvPr id="37" name="Picture 36">
                <a:extLst>
                  <a:ext uri="{FF2B5EF4-FFF2-40B4-BE49-F238E27FC236}">
                    <a16:creationId xmlns:a16="http://schemas.microsoft.com/office/drawing/2014/main" id="{858DDB54-AF10-4D79-877C-A4FC7431A9DC}"/>
                  </a:ext>
                </a:extLst>
              </p:cNvPr>
              <p:cNvPicPr>
                <a:picLocks noChangeAspect="1"/>
              </p:cNvPicPr>
              <p:nvPr/>
            </p:nvPicPr>
            <p:blipFill>
              <a:blip r:embed="rId6"/>
              <a:stretch>
                <a:fillRect/>
              </a:stretch>
            </p:blipFill>
            <p:spPr>
              <a:xfrm>
                <a:off x="4140200" y="3561875"/>
                <a:ext cx="1872870" cy="1268517"/>
              </a:xfrm>
              <a:prstGeom prst="rect">
                <a:avLst/>
              </a:prstGeom>
            </p:spPr>
          </p:pic>
          <p:pic>
            <p:nvPicPr>
              <p:cNvPr id="38" name="Picture 37">
                <a:extLst>
                  <a:ext uri="{FF2B5EF4-FFF2-40B4-BE49-F238E27FC236}">
                    <a16:creationId xmlns:a16="http://schemas.microsoft.com/office/drawing/2014/main" id="{CCC3547F-7D92-473B-B899-A778C99D5128}"/>
                  </a:ext>
                </a:extLst>
              </p:cNvPr>
              <p:cNvPicPr>
                <a:picLocks noChangeAspect="1"/>
              </p:cNvPicPr>
              <p:nvPr/>
            </p:nvPicPr>
            <p:blipFill>
              <a:blip r:embed="rId6"/>
              <a:stretch>
                <a:fillRect/>
              </a:stretch>
            </p:blipFill>
            <p:spPr>
              <a:xfrm>
                <a:off x="4197350" y="4815346"/>
                <a:ext cx="695325" cy="485775"/>
              </a:xfrm>
              <a:prstGeom prst="rect">
                <a:avLst/>
              </a:prstGeom>
            </p:spPr>
          </p:pic>
          <p:pic>
            <p:nvPicPr>
              <p:cNvPr id="39" name="Picture 38">
                <a:extLst>
                  <a:ext uri="{FF2B5EF4-FFF2-40B4-BE49-F238E27FC236}">
                    <a16:creationId xmlns:a16="http://schemas.microsoft.com/office/drawing/2014/main" id="{8205F192-A0C9-4A09-A89A-35E6A62E8F09}"/>
                  </a:ext>
                </a:extLst>
              </p:cNvPr>
              <p:cNvPicPr>
                <a:picLocks noChangeAspect="1"/>
              </p:cNvPicPr>
              <p:nvPr/>
            </p:nvPicPr>
            <p:blipFill>
              <a:blip r:embed="rId6"/>
              <a:stretch>
                <a:fillRect/>
              </a:stretch>
            </p:blipFill>
            <p:spPr>
              <a:xfrm>
                <a:off x="4867275" y="4794649"/>
                <a:ext cx="695325" cy="485775"/>
              </a:xfrm>
              <a:prstGeom prst="rect">
                <a:avLst/>
              </a:prstGeom>
            </p:spPr>
          </p:pic>
          <p:pic>
            <p:nvPicPr>
              <p:cNvPr id="40" name="Picture 39">
                <a:extLst>
                  <a:ext uri="{FF2B5EF4-FFF2-40B4-BE49-F238E27FC236}">
                    <a16:creationId xmlns:a16="http://schemas.microsoft.com/office/drawing/2014/main" id="{DC6482A9-1B7F-4B2C-B97C-436BDA53E057}"/>
                  </a:ext>
                </a:extLst>
              </p:cNvPr>
              <p:cNvPicPr>
                <a:picLocks noChangeAspect="1"/>
              </p:cNvPicPr>
              <p:nvPr/>
            </p:nvPicPr>
            <p:blipFill>
              <a:blip r:embed="rId6"/>
              <a:stretch>
                <a:fillRect/>
              </a:stretch>
            </p:blipFill>
            <p:spPr>
              <a:xfrm>
                <a:off x="5318212" y="4773952"/>
                <a:ext cx="695325" cy="485775"/>
              </a:xfrm>
              <a:prstGeom prst="rect">
                <a:avLst/>
              </a:prstGeom>
            </p:spPr>
          </p:pic>
          <p:pic>
            <p:nvPicPr>
              <p:cNvPr id="41" name="Picture 40">
                <a:extLst>
                  <a:ext uri="{FF2B5EF4-FFF2-40B4-BE49-F238E27FC236}">
                    <a16:creationId xmlns:a16="http://schemas.microsoft.com/office/drawing/2014/main" id="{93533B45-CBF5-4CD5-B5B5-A2B54D9B8844}"/>
                  </a:ext>
                </a:extLst>
              </p:cNvPr>
              <p:cNvPicPr>
                <a:picLocks noChangeAspect="1"/>
              </p:cNvPicPr>
              <p:nvPr/>
            </p:nvPicPr>
            <p:blipFill>
              <a:blip r:embed="rId6"/>
              <a:stretch>
                <a:fillRect/>
              </a:stretch>
            </p:blipFill>
            <p:spPr>
              <a:xfrm>
                <a:off x="4254500" y="5167312"/>
                <a:ext cx="695325" cy="485775"/>
              </a:xfrm>
              <a:prstGeom prst="rect">
                <a:avLst/>
              </a:prstGeom>
            </p:spPr>
          </p:pic>
          <p:pic>
            <p:nvPicPr>
              <p:cNvPr id="42" name="Picture 41">
                <a:extLst>
                  <a:ext uri="{FF2B5EF4-FFF2-40B4-BE49-F238E27FC236}">
                    <a16:creationId xmlns:a16="http://schemas.microsoft.com/office/drawing/2014/main" id="{3697C209-D9A5-4EDE-ABBA-A1DC581C3CDA}"/>
                  </a:ext>
                </a:extLst>
              </p:cNvPr>
              <p:cNvPicPr>
                <a:picLocks noChangeAspect="1"/>
              </p:cNvPicPr>
              <p:nvPr/>
            </p:nvPicPr>
            <p:blipFill>
              <a:blip r:embed="rId6"/>
              <a:stretch>
                <a:fillRect/>
              </a:stretch>
            </p:blipFill>
            <p:spPr>
              <a:xfrm>
                <a:off x="5211297" y="5215692"/>
                <a:ext cx="695325" cy="485775"/>
              </a:xfrm>
              <a:prstGeom prst="rect">
                <a:avLst/>
              </a:prstGeom>
            </p:spPr>
          </p:pic>
          <p:pic>
            <p:nvPicPr>
              <p:cNvPr id="43" name="Picture 42">
                <a:extLst>
                  <a:ext uri="{FF2B5EF4-FFF2-40B4-BE49-F238E27FC236}">
                    <a16:creationId xmlns:a16="http://schemas.microsoft.com/office/drawing/2014/main" id="{8CCDD1D7-8039-435F-951F-F824E9E4500D}"/>
                  </a:ext>
                </a:extLst>
              </p:cNvPr>
              <p:cNvPicPr>
                <a:picLocks noChangeAspect="1"/>
              </p:cNvPicPr>
              <p:nvPr/>
            </p:nvPicPr>
            <p:blipFill>
              <a:blip r:embed="rId6"/>
              <a:stretch>
                <a:fillRect/>
              </a:stretch>
            </p:blipFill>
            <p:spPr>
              <a:xfrm>
                <a:off x="3558279" y="4864580"/>
                <a:ext cx="407295" cy="304517"/>
              </a:xfrm>
              <a:prstGeom prst="rect">
                <a:avLst/>
              </a:prstGeom>
            </p:spPr>
          </p:pic>
          <p:pic>
            <p:nvPicPr>
              <p:cNvPr id="44" name="Picture 43">
                <a:extLst>
                  <a:ext uri="{FF2B5EF4-FFF2-40B4-BE49-F238E27FC236}">
                    <a16:creationId xmlns:a16="http://schemas.microsoft.com/office/drawing/2014/main" id="{B94F9064-AC26-4F1B-9C06-A8AF7FE01485}"/>
                  </a:ext>
                </a:extLst>
              </p:cNvPr>
              <p:cNvPicPr>
                <a:picLocks noChangeAspect="1"/>
              </p:cNvPicPr>
              <p:nvPr/>
            </p:nvPicPr>
            <p:blipFill>
              <a:blip r:embed="rId6"/>
              <a:stretch>
                <a:fillRect/>
              </a:stretch>
            </p:blipFill>
            <p:spPr>
              <a:xfrm>
                <a:off x="3632200" y="4838329"/>
                <a:ext cx="250042" cy="304517"/>
              </a:xfrm>
              <a:prstGeom prst="rect">
                <a:avLst/>
              </a:prstGeom>
            </p:spPr>
          </p:pic>
          <p:pic>
            <p:nvPicPr>
              <p:cNvPr id="45" name="Picture 44">
                <a:extLst>
                  <a:ext uri="{FF2B5EF4-FFF2-40B4-BE49-F238E27FC236}">
                    <a16:creationId xmlns:a16="http://schemas.microsoft.com/office/drawing/2014/main" id="{0F4F90DC-7CF6-462B-8C78-F30BCBD89F9E}"/>
                  </a:ext>
                </a:extLst>
              </p:cNvPr>
              <p:cNvPicPr>
                <a:picLocks noChangeAspect="1"/>
              </p:cNvPicPr>
              <p:nvPr/>
            </p:nvPicPr>
            <p:blipFill>
              <a:blip r:embed="rId6"/>
              <a:stretch>
                <a:fillRect/>
              </a:stretch>
            </p:blipFill>
            <p:spPr>
              <a:xfrm>
                <a:off x="3711571" y="4789503"/>
                <a:ext cx="170671" cy="304517"/>
              </a:xfrm>
              <a:prstGeom prst="rect">
                <a:avLst/>
              </a:prstGeom>
            </p:spPr>
          </p:pic>
          <p:pic>
            <p:nvPicPr>
              <p:cNvPr id="46" name="Picture 45">
                <a:extLst>
                  <a:ext uri="{FF2B5EF4-FFF2-40B4-BE49-F238E27FC236}">
                    <a16:creationId xmlns:a16="http://schemas.microsoft.com/office/drawing/2014/main" id="{09DD89B1-7B07-4E22-8D9F-A3E414C058A0}"/>
                  </a:ext>
                </a:extLst>
              </p:cNvPr>
              <p:cNvPicPr>
                <a:picLocks noChangeAspect="1"/>
              </p:cNvPicPr>
              <p:nvPr/>
            </p:nvPicPr>
            <p:blipFill>
              <a:blip r:embed="rId6"/>
              <a:stretch>
                <a:fillRect/>
              </a:stretch>
            </p:blipFill>
            <p:spPr>
              <a:xfrm>
                <a:off x="4424362" y="3126918"/>
                <a:ext cx="363994" cy="361613"/>
              </a:xfrm>
              <a:prstGeom prst="rect">
                <a:avLst/>
              </a:prstGeom>
            </p:spPr>
          </p:pic>
        </p:grpSp>
        <p:pic>
          <p:nvPicPr>
            <p:cNvPr id="13" name="Picture 12">
              <a:extLst>
                <a:ext uri="{FF2B5EF4-FFF2-40B4-BE49-F238E27FC236}">
                  <a16:creationId xmlns:a16="http://schemas.microsoft.com/office/drawing/2014/main" id="{10876116-9A68-45D4-9635-3F8D252E639D}"/>
                </a:ext>
              </a:extLst>
            </p:cNvPr>
            <p:cNvPicPr>
              <a:picLocks noChangeAspect="1"/>
            </p:cNvPicPr>
            <p:nvPr/>
          </p:nvPicPr>
          <p:blipFill>
            <a:blip r:embed="rId7"/>
            <a:stretch>
              <a:fillRect/>
            </a:stretch>
          </p:blipFill>
          <p:spPr>
            <a:xfrm>
              <a:off x="5195582" y="2134919"/>
              <a:ext cx="900418" cy="781199"/>
            </a:xfrm>
            <a:prstGeom prst="rect">
              <a:avLst/>
            </a:prstGeom>
          </p:spPr>
        </p:pic>
      </p:grpSp>
      <p:pic>
        <p:nvPicPr>
          <p:cNvPr id="14" name="Picture 13">
            <a:extLst>
              <a:ext uri="{FF2B5EF4-FFF2-40B4-BE49-F238E27FC236}">
                <a16:creationId xmlns:a16="http://schemas.microsoft.com/office/drawing/2014/main" id="{13CD7271-32A9-4B01-9103-D114F6C01054}"/>
              </a:ext>
            </a:extLst>
          </p:cNvPr>
          <p:cNvPicPr>
            <a:picLocks noChangeAspect="1"/>
          </p:cNvPicPr>
          <p:nvPr/>
        </p:nvPicPr>
        <p:blipFill>
          <a:blip r:embed="rId5"/>
          <a:stretch>
            <a:fillRect/>
          </a:stretch>
        </p:blipFill>
        <p:spPr>
          <a:xfrm>
            <a:off x="6417210" y="1143625"/>
            <a:ext cx="3752402" cy="3562156"/>
          </a:xfrm>
          <a:prstGeom prst="rect">
            <a:avLst/>
          </a:prstGeom>
        </p:spPr>
      </p:pic>
      <p:pic>
        <p:nvPicPr>
          <p:cNvPr id="15" name="Picture 14">
            <a:extLst>
              <a:ext uri="{FF2B5EF4-FFF2-40B4-BE49-F238E27FC236}">
                <a16:creationId xmlns:a16="http://schemas.microsoft.com/office/drawing/2014/main" id="{E0AED2AE-0211-4144-8080-546DD8EBA23C}"/>
              </a:ext>
            </a:extLst>
          </p:cNvPr>
          <p:cNvPicPr>
            <a:picLocks noChangeAspect="1"/>
          </p:cNvPicPr>
          <p:nvPr/>
        </p:nvPicPr>
        <p:blipFill>
          <a:blip r:embed="rId8"/>
          <a:stretch>
            <a:fillRect/>
          </a:stretch>
        </p:blipFill>
        <p:spPr>
          <a:xfrm>
            <a:off x="6095999" y="4697195"/>
            <a:ext cx="3828177" cy="922659"/>
          </a:xfrm>
          <a:prstGeom prst="rect">
            <a:avLst/>
          </a:prstGeom>
        </p:spPr>
      </p:pic>
      <p:pic>
        <p:nvPicPr>
          <p:cNvPr id="17" name="Picture 16">
            <a:extLst>
              <a:ext uri="{FF2B5EF4-FFF2-40B4-BE49-F238E27FC236}">
                <a16:creationId xmlns:a16="http://schemas.microsoft.com/office/drawing/2014/main" id="{F149FCC8-EEC7-4433-B9EC-6D6882B7DFFD}"/>
              </a:ext>
            </a:extLst>
          </p:cNvPr>
          <p:cNvPicPr>
            <a:picLocks noChangeAspect="1"/>
          </p:cNvPicPr>
          <p:nvPr/>
        </p:nvPicPr>
        <p:blipFill>
          <a:blip r:embed="rId9"/>
          <a:stretch>
            <a:fillRect/>
          </a:stretch>
        </p:blipFill>
        <p:spPr>
          <a:xfrm>
            <a:off x="4134273" y="4133318"/>
            <a:ext cx="1852431" cy="1872493"/>
          </a:xfrm>
          <a:prstGeom prst="rect">
            <a:avLst/>
          </a:prstGeom>
        </p:spPr>
      </p:pic>
      <p:pic>
        <p:nvPicPr>
          <p:cNvPr id="18" name="Picture 17">
            <a:extLst>
              <a:ext uri="{FF2B5EF4-FFF2-40B4-BE49-F238E27FC236}">
                <a16:creationId xmlns:a16="http://schemas.microsoft.com/office/drawing/2014/main" id="{2ADFBED1-3227-40E5-82E5-12C8CF2DFB51}"/>
              </a:ext>
            </a:extLst>
          </p:cNvPr>
          <p:cNvPicPr>
            <a:picLocks noChangeAspect="1"/>
          </p:cNvPicPr>
          <p:nvPr/>
        </p:nvPicPr>
        <p:blipFill>
          <a:blip r:embed="rId10"/>
          <a:stretch>
            <a:fillRect/>
          </a:stretch>
        </p:blipFill>
        <p:spPr>
          <a:xfrm>
            <a:off x="838200" y="4140041"/>
            <a:ext cx="3224142" cy="1725935"/>
          </a:xfrm>
          <a:prstGeom prst="rect">
            <a:avLst/>
          </a:prstGeom>
        </p:spPr>
      </p:pic>
    </p:spTree>
    <p:extLst>
      <p:ext uri="{BB962C8B-B14F-4D97-AF65-F5344CB8AC3E}">
        <p14:creationId xmlns:p14="http://schemas.microsoft.com/office/powerpoint/2010/main" val="32816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99C1-B1B9-9A41-9911-20684EC04360}"/>
              </a:ext>
            </a:extLst>
          </p:cNvPr>
          <p:cNvSpPr>
            <a:spLocks noGrp="1"/>
          </p:cNvSpPr>
          <p:nvPr>
            <p:ph type="title"/>
          </p:nvPr>
        </p:nvSpPr>
        <p:spPr/>
        <p:txBody>
          <a:bodyPr/>
          <a:lstStyle/>
          <a:p>
            <a:r>
              <a:rPr lang="en-US" dirty="0"/>
              <a:t>Towards Deeper GNNs</a:t>
            </a:r>
          </a:p>
        </p:txBody>
      </p:sp>
      <p:sp>
        <p:nvSpPr>
          <p:cNvPr id="3" name="Text Placeholder 2">
            <a:extLst>
              <a:ext uri="{FF2B5EF4-FFF2-40B4-BE49-F238E27FC236}">
                <a16:creationId xmlns:a16="http://schemas.microsoft.com/office/drawing/2014/main" id="{D29C3A74-5483-B24D-9215-0757150269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6610A0-6B99-3840-838A-904CB92C48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80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18</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2510ED9-E82B-CA4A-A0F1-B12892F384E3}"/>
              </a:ext>
            </a:extLst>
          </p:cNvPr>
          <p:cNvPicPr>
            <a:picLocks noChangeAspect="1"/>
          </p:cNvPicPr>
          <p:nvPr/>
        </p:nvPicPr>
        <p:blipFill>
          <a:blip r:embed="rId10"/>
          <a:stretch>
            <a:fillRect/>
          </a:stretch>
        </p:blipFill>
        <p:spPr>
          <a:xfrm>
            <a:off x="4261700" y="4216533"/>
            <a:ext cx="2063984" cy="1625741"/>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E75DE-214E-A246-9E8A-BA91654EAFC3}"/>
                  </a:ext>
                </a:extLst>
              </p:cNvPr>
              <p:cNvSpPr txBox="1"/>
              <p:nvPr/>
            </p:nvSpPr>
            <p:spPr>
              <a:xfrm>
                <a:off x="5088508"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2" name="TextBox 31">
                <a:extLst>
                  <a:ext uri="{FF2B5EF4-FFF2-40B4-BE49-F238E27FC236}">
                    <a16:creationId xmlns:a16="http://schemas.microsoft.com/office/drawing/2014/main" id="{36DE75DE-214E-A246-9E8A-BA91654EAFC3}"/>
                  </a:ext>
                </a:extLst>
              </p:cNvPr>
              <p:cNvSpPr txBox="1">
                <a:spLocks noRot="1" noChangeAspect="1" noMove="1" noResize="1" noEditPoints="1" noAdjustHandles="1" noChangeArrowheads="1" noChangeShapeType="1" noTextEdit="1"/>
              </p:cNvSpPr>
              <p:nvPr/>
            </p:nvSpPr>
            <p:spPr>
              <a:xfrm>
                <a:off x="5088508" y="5957328"/>
                <a:ext cx="205184" cy="276999"/>
              </a:xfrm>
              <a:prstGeom prst="rect">
                <a:avLst/>
              </a:prstGeom>
              <a:blipFill>
                <a:blip r:embed="rId13"/>
                <a:stretch>
                  <a:fillRect l="-23529" r="-17647" b="-4348"/>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3C2622F2-9DBC-4740-A335-54C08C7459CF}"/>
              </a:ext>
            </a:extLst>
          </p:cNvPr>
          <p:cNvSpPr txBox="1"/>
          <p:nvPr/>
        </p:nvSpPr>
        <p:spPr>
          <a:xfrm>
            <a:off x="4410794" y="3778314"/>
            <a:ext cx="2241727" cy="369332"/>
          </a:xfrm>
          <a:prstGeom prst="rect">
            <a:avLst/>
          </a:prstGeom>
          <a:noFill/>
        </p:spPr>
        <p:txBody>
          <a:bodyPr wrap="square" rtlCol="0">
            <a:spAutoFit/>
          </a:bodyPr>
          <a:lstStyle/>
          <a:p>
            <a:r>
              <a:rPr lang="en-US" dirty="0"/>
              <a:t>Adjacency Matrix</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4E2E8F-85CA-4C47-A695-139811EA96CC}"/>
                  </a:ext>
                </a:extLst>
              </p:cNvPr>
              <p:cNvSpPr txBox="1"/>
              <p:nvPr/>
            </p:nvSpPr>
            <p:spPr>
              <a:xfrm>
                <a:off x="5834151" y="1951954"/>
                <a:ext cx="5938029" cy="732573"/>
              </a:xfrm>
              <a:prstGeom prst="rect">
                <a:avLst/>
              </a:prstGeom>
              <a:noFill/>
            </p:spPr>
            <p:txBody>
              <a:bodyPr wrap="square" rtlCol="0">
                <a:spAutoFit/>
              </a:bodyPr>
              <a:lstStyle/>
              <a:p>
                <a:r>
                  <a:rPr lang="en-US" sz="2000" dirty="0"/>
                  <a:t>Adjacency Matrix: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 is adjacent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oMath>
                </a14:m>
                <a:endParaRPr lang="en-US" sz="2000" dirty="0"/>
              </a:p>
              <a:p>
                <a:r>
                  <a:rPr lang="en-US" sz="2000" dirty="0"/>
                  <a:t>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otherwise</a:t>
                </a:r>
              </a:p>
            </p:txBody>
          </p:sp>
        </mc:Choice>
        <mc:Fallback xmlns="">
          <p:sp>
            <p:nvSpPr>
              <p:cNvPr id="44" name="TextBox 43">
                <a:extLst>
                  <a:ext uri="{FF2B5EF4-FFF2-40B4-BE49-F238E27FC236}">
                    <a16:creationId xmlns:a16="http://schemas.microsoft.com/office/drawing/2014/main" id="{D64E2E8F-85CA-4C47-A695-139811EA96CC}"/>
                  </a:ext>
                </a:extLst>
              </p:cNvPr>
              <p:cNvSpPr txBox="1">
                <a:spLocks noRot="1" noChangeAspect="1" noMove="1" noResize="1" noEditPoints="1" noAdjustHandles="1" noChangeArrowheads="1" noChangeShapeType="1" noTextEdit="1"/>
              </p:cNvSpPr>
              <p:nvPr/>
            </p:nvSpPr>
            <p:spPr>
              <a:xfrm>
                <a:off x="5834151" y="1951954"/>
                <a:ext cx="5938029" cy="732573"/>
              </a:xfrm>
              <a:prstGeom prst="rect">
                <a:avLst/>
              </a:prstGeom>
              <a:blipFill>
                <a:blip r:embed="rId18"/>
                <a:stretch>
                  <a:fillRect l="-853" t="-3448" b="-13793"/>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B41915E0-17A5-2D42-AEA5-E9F5936C736B}"/>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42572889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5E7F-B7A3-084C-A39C-E58A19E350A5}"/>
              </a:ext>
            </a:extLst>
          </p:cNvPr>
          <p:cNvSpPr>
            <a:spLocks noGrp="1"/>
          </p:cNvSpPr>
          <p:nvPr>
            <p:ph type="title"/>
          </p:nvPr>
        </p:nvSpPr>
        <p:spPr/>
        <p:txBody>
          <a:bodyPr/>
          <a:lstStyle/>
          <a:p>
            <a:r>
              <a:rPr lang="en-US" dirty="0"/>
              <a:t>Why Deep GNNs?</a:t>
            </a:r>
          </a:p>
        </p:txBody>
      </p:sp>
      <p:sp>
        <p:nvSpPr>
          <p:cNvPr id="3" name="Slide Number Placeholder 2">
            <a:extLst>
              <a:ext uri="{FF2B5EF4-FFF2-40B4-BE49-F238E27FC236}">
                <a16:creationId xmlns:a16="http://schemas.microsoft.com/office/drawing/2014/main" id="{D7FA7A3C-5BA1-9944-B405-C9E21098EB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08626FC6-283C-D343-AE83-AB7DA295BDAF}"/>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Lager receptive field (more global view)</a:t>
            </a:r>
          </a:p>
          <a:p>
            <a:endParaRPr lang="en-US" dirty="0">
              <a:solidFill>
                <a:schemeClr val="accent1"/>
              </a:solidFill>
            </a:endParaRPr>
          </a:p>
          <a:p>
            <a:endParaRPr lang="en-US" dirty="0">
              <a:solidFill>
                <a:schemeClr val="accent1"/>
              </a:solidFill>
            </a:endParaRPr>
          </a:p>
          <a:p>
            <a:endParaRPr lang="en-US" dirty="0">
              <a:solidFill>
                <a:schemeClr val="accent1"/>
              </a:solidFill>
            </a:endParaRPr>
          </a:p>
          <a:p>
            <a:pPr marL="514350" indent="-514350">
              <a:buAutoNum type="arabicPeriod"/>
            </a:pPr>
            <a:endParaRPr lang="en-US" dirty="0">
              <a:solidFill>
                <a:schemeClr val="accent1"/>
              </a:solidFill>
            </a:endParaRPr>
          </a:p>
          <a:p>
            <a:endParaRPr lang="en-US" dirty="0">
              <a:solidFill>
                <a:schemeClr val="accent1"/>
              </a:solidFill>
            </a:endParaRPr>
          </a:p>
          <a:p>
            <a:pPr marL="0" indent="0">
              <a:buNone/>
            </a:pPr>
            <a:endParaRPr lang="en-US" dirty="0">
              <a:solidFill>
                <a:schemeClr val="accent1"/>
              </a:solidFill>
            </a:endParaRPr>
          </a:p>
          <a:p>
            <a:r>
              <a:rPr lang="en-US" dirty="0">
                <a:solidFill>
                  <a:schemeClr val="accent1"/>
                </a:solidFill>
              </a:rPr>
              <a:t>Larger model capacity</a:t>
            </a:r>
          </a:p>
          <a:p>
            <a:endParaRPr lang="en-US" dirty="0">
              <a:solidFill>
                <a:schemeClr val="accent1"/>
              </a:solidFill>
            </a:endParaRPr>
          </a:p>
          <a:p>
            <a:pPr marL="514350" indent="-514350">
              <a:buAutoNum type="arabicPeriod"/>
            </a:pPr>
            <a:endParaRPr lang="en-US" dirty="0">
              <a:solidFill>
                <a:schemeClr val="accent1"/>
              </a:solidFill>
            </a:endParaRPr>
          </a:p>
        </p:txBody>
      </p:sp>
      <p:sp>
        <p:nvSpPr>
          <p:cNvPr id="7" name="Freeform 6">
            <a:extLst>
              <a:ext uri="{FF2B5EF4-FFF2-40B4-BE49-F238E27FC236}">
                <a16:creationId xmlns:a16="http://schemas.microsoft.com/office/drawing/2014/main" id="{4F66E3F1-8377-6442-9CF0-640BB3A9E630}"/>
              </a:ext>
            </a:extLst>
          </p:cNvPr>
          <p:cNvSpPr/>
          <p:nvPr/>
        </p:nvSpPr>
        <p:spPr>
          <a:xfrm>
            <a:off x="4485619" y="2716834"/>
            <a:ext cx="2109822" cy="2065396"/>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8DC7623-3F31-0343-B91B-79CCDE083E28}"/>
              </a:ext>
            </a:extLst>
          </p:cNvPr>
          <p:cNvSpPr/>
          <p:nvPr/>
        </p:nvSpPr>
        <p:spPr>
          <a:xfrm>
            <a:off x="5181813" y="3620102"/>
            <a:ext cx="284890" cy="284890"/>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4207B38-269B-0F4E-A97C-FC11A4C94B9C}"/>
              </a:ext>
            </a:extLst>
          </p:cNvPr>
          <p:cNvSpPr/>
          <p:nvPr/>
        </p:nvSpPr>
        <p:spPr>
          <a:xfrm>
            <a:off x="4975976" y="435155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D133C44-1E25-7D4F-B756-8D5A6711A7DF}"/>
              </a:ext>
            </a:extLst>
          </p:cNvPr>
          <p:cNvSpPr/>
          <p:nvPr/>
        </p:nvSpPr>
        <p:spPr>
          <a:xfrm>
            <a:off x="5913381" y="40218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9DA7C12-02AA-5244-ADDD-A5607534921B}"/>
              </a:ext>
            </a:extLst>
          </p:cNvPr>
          <p:cNvCxnSpPr>
            <a:cxnSpLocks/>
            <a:stCxn id="8" idx="5"/>
            <a:endCxn id="10" idx="1"/>
          </p:cNvCxnSpPr>
          <p:nvPr/>
        </p:nvCxnSpPr>
        <p:spPr>
          <a:xfrm>
            <a:off x="5424982" y="3863271"/>
            <a:ext cx="530120" cy="20029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3AB877D-26CC-624D-BEF0-37E793F71B95}"/>
              </a:ext>
            </a:extLst>
          </p:cNvPr>
          <p:cNvCxnSpPr>
            <a:cxnSpLocks/>
            <a:stCxn id="8" idx="4"/>
            <a:endCxn id="9" idx="7"/>
          </p:cNvCxnSpPr>
          <p:nvPr/>
        </p:nvCxnSpPr>
        <p:spPr>
          <a:xfrm flipH="1">
            <a:off x="5219145" y="3904992"/>
            <a:ext cx="105113" cy="4882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56887B2-DBC7-E64E-BF6E-7521C9EFC13D}"/>
              </a:ext>
            </a:extLst>
          </p:cNvPr>
          <p:cNvSpPr/>
          <p:nvPr/>
        </p:nvSpPr>
        <p:spPr>
          <a:xfrm>
            <a:off x="6351810" y="322630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8E64BBE-3B21-ED4A-99C5-1BE502B8D268}"/>
              </a:ext>
            </a:extLst>
          </p:cNvPr>
          <p:cNvSpPr/>
          <p:nvPr/>
        </p:nvSpPr>
        <p:spPr>
          <a:xfrm>
            <a:off x="4720287" y="298313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6C29C6A-0424-5747-8EBF-D2124A7E4CFE}"/>
              </a:ext>
            </a:extLst>
          </p:cNvPr>
          <p:cNvCxnSpPr>
            <a:cxnSpLocks/>
            <a:stCxn id="8" idx="1"/>
            <a:endCxn id="14" idx="5"/>
          </p:cNvCxnSpPr>
          <p:nvPr/>
        </p:nvCxnSpPr>
        <p:spPr>
          <a:xfrm flipH="1" flipV="1">
            <a:off x="4963456" y="3226304"/>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767D1F-05DB-AF44-A33B-F30F326DDAFC}"/>
              </a:ext>
            </a:extLst>
          </p:cNvPr>
          <p:cNvCxnSpPr>
            <a:cxnSpLocks/>
            <a:stCxn id="9" idx="2"/>
            <a:endCxn id="18" idx="6"/>
          </p:cNvCxnSpPr>
          <p:nvPr/>
        </p:nvCxnSpPr>
        <p:spPr>
          <a:xfrm flipH="1">
            <a:off x="4418534" y="4493996"/>
            <a:ext cx="557442" cy="2394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791A82D-7A8C-E946-8898-F49A197AA5F7}"/>
              </a:ext>
            </a:extLst>
          </p:cNvPr>
          <p:cNvCxnSpPr>
            <a:cxnSpLocks/>
            <a:stCxn id="13" idx="4"/>
            <a:endCxn id="10" idx="7"/>
          </p:cNvCxnSpPr>
          <p:nvPr/>
        </p:nvCxnSpPr>
        <p:spPr>
          <a:xfrm flipH="1">
            <a:off x="6156550" y="3511194"/>
            <a:ext cx="337705" cy="552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793FEE08-BEC9-D948-AF15-E16118AC1803}"/>
              </a:ext>
            </a:extLst>
          </p:cNvPr>
          <p:cNvSpPr/>
          <p:nvPr/>
        </p:nvSpPr>
        <p:spPr>
          <a:xfrm>
            <a:off x="4133644" y="459100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0CC479B5-C2B9-F743-96B5-1C87B9147203}"/>
              </a:ext>
            </a:extLst>
          </p:cNvPr>
          <p:cNvCxnSpPr>
            <a:cxnSpLocks/>
            <a:stCxn id="10" idx="4"/>
            <a:endCxn id="20" idx="7"/>
          </p:cNvCxnSpPr>
          <p:nvPr/>
        </p:nvCxnSpPr>
        <p:spPr>
          <a:xfrm flipH="1">
            <a:off x="5838845" y="4306730"/>
            <a:ext cx="216981" cy="5685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464EC3DA-E20A-0A45-A26E-33313A9EE6F7}"/>
              </a:ext>
            </a:extLst>
          </p:cNvPr>
          <p:cNvSpPr/>
          <p:nvPr/>
        </p:nvSpPr>
        <p:spPr>
          <a:xfrm>
            <a:off x="5595676" y="483355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4281D94-15F5-134C-B710-4B51DB5C21F0}"/>
              </a:ext>
            </a:extLst>
          </p:cNvPr>
          <p:cNvCxnSpPr>
            <a:cxnSpLocks/>
            <a:stCxn id="22" idx="1"/>
            <a:endCxn id="10" idx="6"/>
          </p:cNvCxnSpPr>
          <p:nvPr/>
        </p:nvCxnSpPr>
        <p:spPr>
          <a:xfrm flipH="1" flipV="1">
            <a:off x="6198271" y="4164285"/>
            <a:ext cx="474386" cy="587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30B637A5-0D4F-BC40-A766-C38AEC37CAA0}"/>
              </a:ext>
            </a:extLst>
          </p:cNvPr>
          <p:cNvSpPr/>
          <p:nvPr/>
        </p:nvSpPr>
        <p:spPr>
          <a:xfrm>
            <a:off x="6630936" y="41812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4EAC1451-D6EA-C649-9103-BB73ECF36C45}"/>
              </a:ext>
            </a:extLst>
          </p:cNvPr>
          <p:cNvCxnSpPr>
            <a:cxnSpLocks/>
            <a:stCxn id="14" idx="7"/>
            <a:endCxn id="51" idx="6"/>
          </p:cNvCxnSpPr>
          <p:nvPr/>
        </p:nvCxnSpPr>
        <p:spPr>
          <a:xfrm flipV="1">
            <a:off x="4963456" y="2795544"/>
            <a:ext cx="740859" cy="2293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E0381238-C69B-7B43-80D5-04055CA9A9DF}"/>
              </a:ext>
            </a:extLst>
          </p:cNvPr>
          <p:cNvSpPr/>
          <p:nvPr/>
        </p:nvSpPr>
        <p:spPr>
          <a:xfrm rot="9648594">
            <a:off x="5696400" y="26062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6D23720D-050F-4D43-A57A-0FAB65BC8DF7}"/>
              </a:ext>
            </a:extLst>
          </p:cNvPr>
          <p:cNvSpPr/>
          <p:nvPr/>
        </p:nvSpPr>
        <p:spPr>
          <a:xfrm rot="9648594">
            <a:off x="3344254" y="355010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7" name="Straight Connector 66">
            <a:extLst>
              <a:ext uri="{FF2B5EF4-FFF2-40B4-BE49-F238E27FC236}">
                <a16:creationId xmlns:a16="http://schemas.microsoft.com/office/drawing/2014/main" id="{D12C91A8-EFD0-B145-ACAF-0C91CC93DBB4}"/>
              </a:ext>
            </a:extLst>
          </p:cNvPr>
          <p:cNvCxnSpPr>
            <a:cxnSpLocks/>
            <a:stCxn id="18" idx="1"/>
            <a:endCxn id="66" idx="0"/>
          </p:cNvCxnSpPr>
          <p:nvPr/>
        </p:nvCxnSpPr>
        <p:spPr>
          <a:xfrm flipH="1" flipV="1">
            <a:off x="3533521" y="3827076"/>
            <a:ext cx="641844" cy="8056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4D9733FD-F130-5244-9FF4-71C2AD07A968}"/>
              </a:ext>
            </a:extLst>
          </p:cNvPr>
          <p:cNvSpPr/>
          <p:nvPr/>
        </p:nvSpPr>
        <p:spPr>
          <a:xfrm rot="10800000">
            <a:off x="7324195" y="379943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2" name="Straight Connector 71">
            <a:extLst>
              <a:ext uri="{FF2B5EF4-FFF2-40B4-BE49-F238E27FC236}">
                <a16:creationId xmlns:a16="http://schemas.microsoft.com/office/drawing/2014/main" id="{99DC678D-6CA9-EA4E-B493-1BE850330D89}"/>
              </a:ext>
            </a:extLst>
          </p:cNvPr>
          <p:cNvCxnSpPr>
            <a:cxnSpLocks/>
            <a:stCxn id="71" idx="7"/>
            <a:endCxn id="22" idx="7"/>
          </p:cNvCxnSpPr>
          <p:nvPr/>
        </p:nvCxnSpPr>
        <p:spPr>
          <a:xfrm flipH="1">
            <a:off x="6874105" y="4042608"/>
            <a:ext cx="491811" cy="1804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FE6CCE2-A24F-7C4E-8269-888BB951BC7D}"/>
              </a:ext>
            </a:extLst>
          </p:cNvPr>
          <p:cNvCxnSpPr>
            <a:cxnSpLocks/>
            <a:stCxn id="13" idx="1"/>
            <a:endCxn id="51" idx="1"/>
          </p:cNvCxnSpPr>
          <p:nvPr/>
        </p:nvCxnSpPr>
        <p:spPr>
          <a:xfrm flipH="1" flipV="1">
            <a:off x="5967080" y="2810741"/>
            <a:ext cx="426451" cy="45728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8" name="Oval 87">
            <a:extLst>
              <a:ext uri="{FF2B5EF4-FFF2-40B4-BE49-F238E27FC236}">
                <a16:creationId xmlns:a16="http://schemas.microsoft.com/office/drawing/2014/main" id="{B04A1767-FF1B-5441-9F52-A43960F30BD7}"/>
              </a:ext>
            </a:extLst>
          </p:cNvPr>
          <p:cNvSpPr/>
          <p:nvPr/>
        </p:nvSpPr>
        <p:spPr>
          <a:xfrm>
            <a:off x="4212751" y="387939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F162E5FE-D310-DA41-8E09-169578D6BEAF}"/>
              </a:ext>
            </a:extLst>
          </p:cNvPr>
          <p:cNvCxnSpPr>
            <a:cxnSpLocks/>
            <a:stCxn id="9" idx="1"/>
            <a:endCxn id="88" idx="6"/>
          </p:cNvCxnSpPr>
          <p:nvPr/>
        </p:nvCxnSpPr>
        <p:spPr>
          <a:xfrm flipH="1" flipV="1">
            <a:off x="4497641" y="4021840"/>
            <a:ext cx="520056" cy="3714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0659465A-1B0D-9643-B49A-D45AC2A307FB}"/>
              </a:ext>
            </a:extLst>
          </p:cNvPr>
          <p:cNvSpPr/>
          <p:nvPr/>
        </p:nvSpPr>
        <p:spPr>
          <a:xfrm rot="10800000">
            <a:off x="7261244" y="285170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7" name="Straight Connector 96">
            <a:extLst>
              <a:ext uri="{FF2B5EF4-FFF2-40B4-BE49-F238E27FC236}">
                <a16:creationId xmlns:a16="http://schemas.microsoft.com/office/drawing/2014/main" id="{674A8884-81F7-AA41-841D-BA012BDED8CE}"/>
              </a:ext>
            </a:extLst>
          </p:cNvPr>
          <p:cNvCxnSpPr>
            <a:cxnSpLocks/>
            <a:stCxn id="96" idx="6"/>
            <a:endCxn id="13" idx="7"/>
          </p:cNvCxnSpPr>
          <p:nvPr/>
        </p:nvCxnSpPr>
        <p:spPr>
          <a:xfrm flipH="1">
            <a:off x="6594979" y="2994146"/>
            <a:ext cx="666265" cy="2738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Freeform 80">
            <a:extLst>
              <a:ext uri="{FF2B5EF4-FFF2-40B4-BE49-F238E27FC236}">
                <a16:creationId xmlns:a16="http://schemas.microsoft.com/office/drawing/2014/main" id="{A3D9AE93-4130-3841-9C45-476DA46B937E}"/>
              </a:ext>
            </a:extLst>
          </p:cNvPr>
          <p:cNvSpPr/>
          <p:nvPr/>
        </p:nvSpPr>
        <p:spPr>
          <a:xfrm>
            <a:off x="3794367" y="2314575"/>
            <a:ext cx="3490921" cy="29146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0" name="Freeform 99">
            <a:extLst>
              <a:ext uri="{FF2B5EF4-FFF2-40B4-BE49-F238E27FC236}">
                <a16:creationId xmlns:a16="http://schemas.microsoft.com/office/drawing/2014/main" id="{D75CC7A7-502A-2546-8768-21AC4F229CFB}"/>
              </a:ext>
            </a:extLst>
          </p:cNvPr>
          <p:cNvSpPr/>
          <p:nvPr/>
        </p:nvSpPr>
        <p:spPr>
          <a:xfrm rot="11106403">
            <a:off x="2914598" y="2377662"/>
            <a:ext cx="5084175" cy="3076608"/>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49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1" grpId="0" animBg="1"/>
      <p:bldP spid="10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5E7F-B7A3-084C-A39C-E58A19E350A5}"/>
              </a:ext>
            </a:extLst>
          </p:cNvPr>
          <p:cNvSpPr>
            <a:spLocks noGrp="1"/>
          </p:cNvSpPr>
          <p:nvPr>
            <p:ph type="title"/>
          </p:nvPr>
        </p:nvSpPr>
        <p:spPr/>
        <p:txBody>
          <a:bodyPr/>
          <a:lstStyle/>
          <a:p>
            <a:r>
              <a:rPr lang="en-US" dirty="0"/>
              <a:t>When GCN Goes Deep</a:t>
            </a:r>
          </a:p>
        </p:txBody>
      </p:sp>
      <p:sp>
        <p:nvSpPr>
          <p:cNvPr id="3" name="Slide Number Placeholder 2">
            <a:extLst>
              <a:ext uri="{FF2B5EF4-FFF2-40B4-BE49-F238E27FC236}">
                <a16:creationId xmlns:a16="http://schemas.microsoft.com/office/drawing/2014/main" id="{D7FA7A3C-5BA1-9944-B405-C9E21098EB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0548A6F-C73C-9541-957B-028EC427E9D0}"/>
              </a:ext>
            </a:extLst>
          </p:cNvPr>
          <p:cNvSpPr/>
          <p:nvPr/>
        </p:nvSpPr>
        <p:spPr>
          <a:xfrm>
            <a:off x="838200" y="6413698"/>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292E"/>
                </a:solidFill>
                <a:effectLst/>
                <a:uLnTx/>
                <a:uFillTx/>
                <a:latin typeface="-apple-system"/>
                <a:ea typeface="+mn-ea"/>
                <a:cs typeface="+mn-cs"/>
              </a:rPr>
              <a:t>Semi-Supervised Classification with Graph Convolutional Networks. </a:t>
            </a:r>
            <a:r>
              <a:rPr kumimoji="0" lang="en-US" sz="1400" b="0" i="0" u="none" strike="noStrike" kern="1200" cap="none" spc="0" normalizeH="0" baseline="0" noProof="0" dirty="0">
                <a:ln>
                  <a:noFill/>
                </a:ln>
                <a:solidFill>
                  <a:srgbClr val="24292E"/>
                </a:solidFill>
                <a:effectLst/>
                <a:uLnTx/>
                <a:uFillTx/>
                <a:latin typeface="-apple-system"/>
                <a:ea typeface="+mn-ea"/>
                <a:cs typeface="+mn-cs"/>
              </a:rPr>
              <a:t>ICLR 2017</a:t>
            </a:r>
          </a:p>
        </p:txBody>
      </p:sp>
      <p:pic>
        <p:nvPicPr>
          <p:cNvPr id="5" name="Picture 4">
            <a:extLst>
              <a:ext uri="{FF2B5EF4-FFF2-40B4-BE49-F238E27FC236}">
                <a16:creationId xmlns:a16="http://schemas.microsoft.com/office/drawing/2014/main" id="{7A856DB3-FD22-AB47-9A91-BDC443B8B736}"/>
              </a:ext>
            </a:extLst>
          </p:cNvPr>
          <p:cNvPicPr>
            <a:picLocks noChangeAspect="1"/>
          </p:cNvPicPr>
          <p:nvPr/>
        </p:nvPicPr>
        <p:blipFill>
          <a:blip r:embed="rId3"/>
          <a:stretch>
            <a:fillRect/>
          </a:stretch>
        </p:blipFill>
        <p:spPr>
          <a:xfrm>
            <a:off x="566567" y="2142399"/>
            <a:ext cx="11058865" cy="3921859"/>
          </a:xfrm>
          <a:prstGeom prst="rect">
            <a:avLst/>
          </a:prstGeom>
        </p:spPr>
      </p:pic>
      <p:sp>
        <p:nvSpPr>
          <p:cNvPr id="6" name="Content Placeholder 2">
            <a:extLst>
              <a:ext uri="{FF2B5EF4-FFF2-40B4-BE49-F238E27FC236}">
                <a16:creationId xmlns:a16="http://schemas.microsoft.com/office/drawing/2014/main" id="{08626FC6-283C-D343-AE83-AB7DA295BDAF}"/>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olidFill>
                  <a:schemeClr val="accent1"/>
                </a:solidFill>
              </a:rPr>
              <a:t>The performance of deeper GCN drops!</a:t>
            </a:r>
            <a:endParaRPr lang="en-US" dirty="0">
              <a:solidFill>
                <a:schemeClr val="accent1"/>
              </a:solidFill>
            </a:endParaRPr>
          </a:p>
        </p:txBody>
      </p:sp>
    </p:spTree>
    <p:extLst>
      <p:ext uri="{BB962C8B-B14F-4D97-AF65-F5344CB8AC3E}">
        <p14:creationId xmlns:p14="http://schemas.microsoft.com/office/powerpoint/2010/main" val="381995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5E7F-B7A3-084C-A39C-E58A19E350A5}"/>
              </a:ext>
            </a:extLst>
          </p:cNvPr>
          <p:cNvSpPr>
            <a:spLocks noGrp="1"/>
          </p:cNvSpPr>
          <p:nvPr>
            <p:ph type="title"/>
          </p:nvPr>
        </p:nvSpPr>
        <p:spPr/>
        <p:txBody>
          <a:bodyPr/>
          <a:lstStyle/>
          <a:p>
            <a:r>
              <a:rPr lang="en-US" altLang="zh-CN" dirty="0"/>
              <a:t>Challenge: Over-smoothing</a:t>
            </a:r>
            <a:endParaRPr lang="en-US" dirty="0"/>
          </a:p>
        </p:txBody>
      </p:sp>
      <p:sp>
        <p:nvSpPr>
          <p:cNvPr id="3" name="Slide Number Placeholder 2">
            <a:extLst>
              <a:ext uri="{FF2B5EF4-FFF2-40B4-BE49-F238E27FC236}">
                <a16:creationId xmlns:a16="http://schemas.microsoft.com/office/drawing/2014/main" id="{D7FA7A3C-5BA1-9944-B405-C9E21098EB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0548A6F-C73C-9541-957B-028EC427E9D0}"/>
              </a:ext>
            </a:extLst>
          </p:cNvPr>
          <p:cNvSpPr/>
          <p:nvPr/>
        </p:nvSpPr>
        <p:spPr>
          <a:xfrm>
            <a:off x="838199" y="6413698"/>
            <a:ext cx="815532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292E"/>
                </a:solidFill>
                <a:effectLst/>
                <a:uLnTx/>
                <a:uFillTx/>
                <a:latin typeface="-apple-system"/>
                <a:ea typeface="+mn-ea"/>
                <a:cs typeface="+mn-cs"/>
              </a:rPr>
              <a:t>﻿Deeper Insights into Graph Convolutional Networks for Semi-Supervised Learning. </a:t>
            </a:r>
            <a:r>
              <a:rPr kumimoji="0" lang="en-US" sz="1400" b="0" i="0" u="none" strike="noStrike" kern="1200" cap="none" spc="0" normalizeH="0" baseline="0" noProof="0" dirty="0">
                <a:ln>
                  <a:noFill/>
                </a:ln>
                <a:solidFill>
                  <a:srgbClr val="24292E"/>
                </a:solidFill>
                <a:effectLst/>
                <a:uLnTx/>
                <a:uFillTx/>
                <a:latin typeface="-apple-system"/>
                <a:ea typeface="+mn-ea"/>
                <a:cs typeface="+mn-cs"/>
              </a:rPr>
              <a:t>AAAI 2018</a:t>
            </a:r>
          </a:p>
        </p:txBody>
      </p:sp>
      <p:pic>
        <p:nvPicPr>
          <p:cNvPr id="6" name="Picture 5">
            <a:extLst>
              <a:ext uri="{FF2B5EF4-FFF2-40B4-BE49-F238E27FC236}">
                <a16:creationId xmlns:a16="http://schemas.microsoft.com/office/drawing/2014/main" id="{68A43A2D-D192-164E-9CB4-E51C8997771C}"/>
              </a:ext>
            </a:extLst>
          </p:cNvPr>
          <p:cNvPicPr>
            <a:picLocks noChangeAspect="1"/>
          </p:cNvPicPr>
          <p:nvPr/>
        </p:nvPicPr>
        <p:blipFill>
          <a:blip r:embed="rId3"/>
          <a:stretch>
            <a:fillRect/>
          </a:stretch>
        </p:blipFill>
        <p:spPr>
          <a:xfrm>
            <a:off x="383403" y="2809209"/>
            <a:ext cx="11425194" cy="2729803"/>
          </a:xfrm>
          <a:prstGeom prst="rect">
            <a:avLst/>
          </a:prstGeom>
        </p:spPr>
      </p:pic>
      <p:sp>
        <p:nvSpPr>
          <p:cNvPr id="8" name="Content Placeholder 2">
            <a:extLst>
              <a:ext uri="{FF2B5EF4-FFF2-40B4-BE49-F238E27FC236}">
                <a16:creationId xmlns:a16="http://schemas.microsoft.com/office/drawing/2014/main" id="{B1E98A8C-BBF2-9249-8C95-86E64E5C1A04}"/>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solidFill>
              </a:rPr>
              <a:t>Stacking GCN layers makes representation inseparable!</a:t>
            </a:r>
            <a:r>
              <a:rPr lang="en-US" altLang="zh-CN" dirty="0"/>
              <a:t> </a:t>
            </a:r>
            <a:endParaRPr lang="en-US" dirty="0">
              <a:solidFill>
                <a:schemeClr val="accent1"/>
              </a:solidFill>
            </a:endParaRPr>
          </a:p>
        </p:txBody>
      </p:sp>
    </p:spTree>
    <p:extLst>
      <p:ext uri="{BB962C8B-B14F-4D97-AF65-F5344CB8AC3E}">
        <p14:creationId xmlns:p14="http://schemas.microsoft.com/office/powerpoint/2010/main" val="40062421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A67D-1BA1-7445-8B96-28EA413F1C95}"/>
              </a:ext>
            </a:extLst>
          </p:cNvPr>
          <p:cNvSpPr>
            <a:spLocks noGrp="1"/>
          </p:cNvSpPr>
          <p:nvPr>
            <p:ph type="title"/>
          </p:nvPr>
        </p:nvSpPr>
        <p:spPr/>
        <p:txBody>
          <a:bodyPr/>
          <a:lstStyle/>
          <a:p>
            <a:r>
              <a:rPr lang="en-US" altLang="zh-CN" dirty="0"/>
              <a:t>Challenge: Over-smoothing</a:t>
            </a:r>
            <a:endParaRPr lang="en-US" dirty="0"/>
          </a:p>
        </p:txBody>
      </p:sp>
      <p:sp>
        <p:nvSpPr>
          <p:cNvPr id="3" name="Content Placeholder 2">
            <a:extLst>
              <a:ext uri="{FF2B5EF4-FFF2-40B4-BE49-F238E27FC236}">
                <a16:creationId xmlns:a16="http://schemas.microsoft.com/office/drawing/2014/main" id="{2DFED8A1-A047-6945-A632-5F3A1E5FC0A3}"/>
              </a:ext>
            </a:extLst>
          </p:cNvPr>
          <p:cNvSpPr>
            <a:spLocks noGrp="1"/>
          </p:cNvSpPr>
          <p:nvPr>
            <p:ph idx="1"/>
          </p:nvPr>
        </p:nvSpPr>
        <p:spPr/>
        <p:txBody>
          <a:bodyPr/>
          <a:lstStyle/>
          <a:p>
            <a:r>
              <a:rPr lang="en-US" dirty="0"/>
              <a:t>Multiple propagation makes representation inseparable!</a:t>
            </a:r>
          </a:p>
        </p:txBody>
      </p:sp>
      <p:sp>
        <p:nvSpPr>
          <p:cNvPr id="4" name="Slide Number Placeholder 3">
            <a:extLst>
              <a:ext uri="{FF2B5EF4-FFF2-40B4-BE49-F238E27FC236}">
                <a16:creationId xmlns:a16="http://schemas.microsoft.com/office/drawing/2014/main" id="{411881CC-4F73-794E-9CD3-918E57B1A1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98B6271-7C02-244F-BE84-0572478F1B3A}"/>
                  </a:ext>
                </a:extLst>
              </p:cNvPr>
              <p:cNvSpPr txBox="1"/>
              <p:nvPr/>
            </p:nvSpPr>
            <p:spPr>
              <a:xfrm>
                <a:off x="838199" y="2598003"/>
                <a:ext cx="10677526" cy="2134239"/>
              </a:xfrm>
              <a:prstGeom prst="rect">
                <a:avLst/>
              </a:prstGeom>
              <a:noFill/>
            </p:spPr>
            <p:txBody>
              <a:bodyPr wrap="square" rtlCol="0">
                <a:spAutoFit/>
              </a:bodyPr>
              <a:lstStyle/>
              <a:p>
                <a:pPr>
                  <a:lnSpc>
                    <a:spcPct val="120000"/>
                  </a:lnSpc>
                </a:pPr>
                <a:r>
                  <a:rPr lang="en-US" sz="2800" b="1" dirty="0"/>
                  <a:t>Theorem 1. </a:t>
                </a:r>
                <a:r>
                  <a:rPr lang="en-US" sz="2800" dirty="0"/>
                  <a:t>In a connected graph, given a propagation matrix </a:t>
                </a:r>
                <a14:m>
                  <m:oMath xmlns:m="http://schemas.openxmlformats.org/officeDocument/2006/math">
                    <m:r>
                      <a:rPr lang="en-US" sz="2800" b="0" i="1" dirty="0" smtClean="0">
                        <a:latin typeface="Cambria Math" panose="02040503050406030204" pitchFamily="18" charset="0"/>
                      </a:rPr>
                      <m:t>𝑃</m:t>
                    </m:r>
                  </m:oMath>
                </a14:m>
                <a:r>
                  <a:rPr lang="en-US" sz="2800" dirty="0"/>
                  <a:t> and node features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we have </a:t>
                </a:r>
              </a:p>
              <a:p>
                <a:pPr algn="ctr">
                  <a:lnSpc>
                    <a:spcPct val="120000"/>
                  </a:lnSpc>
                </a:pPr>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smtClean="0">
                                <a:latin typeface="Cambria Math" panose="02040503050406030204" pitchFamily="18" charset="0"/>
                              </a:rPr>
                            </m:ctrlPr>
                          </m:limLowPr>
                          <m:e>
                            <m:r>
                              <m:rPr>
                                <m:sty m:val="p"/>
                              </m:rPr>
                              <a:rPr lang="en-US" sz="2800" i="0" smtClean="0">
                                <a:latin typeface="Cambria Math" panose="02040503050406030204" pitchFamily="18" charset="0"/>
                              </a:rPr>
                              <m:t>lim</m:t>
                            </m:r>
                          </m:e>
                          <m:lim>
                            <m:r>
                              <a:rPr lang="en-US" sz="2800" b="0" i="1" smtClean="0">
                                <a:latin typeface="Cambria Math" panose="02040503050406030204" pitchFamily="18" charset="0"/>
                              </a:rPr>
                              <m:t>𝑘</m:t>
                            </m:r>
                            <m:r>
                              <a:rPr lang="en-US" sz="2800" i="1" smtClean="0">
                                <a:latin typeface="Cambria Math" panose="02040503050406030204" pitchFamily="18" charset="0"/>
                              </a:rPr>
                              <m:t>→∞</m:t>
                            </m:r>
                          </m:lim>
                        </m:limLow>
                      </m:fName>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𝑃</m:t>
                            </m:r>
                          </m:e>
                          <m:sup>
                            <m:r>
                              <a:rPr lang="en-US" sz="2800" b="0" i="1" smtClean="0">
                                <a:latin typeface="Cambria Math" panose="02040503050406030204" pitchFamily="18" charset="0"/>
                              </a:rPr>
                              <m:t>𝑘</m:t>
                            </m:r>
                          </m:sup>
                        </m:sSup>
                        <m:r>
                          <a:rPr lang="en-US" sz="2800" b="0" i="1" smtClean="0">
                            <a:latin typeface="Cambria Math" panose="02040503050406030204" pitchFamily="18" charset="0"/>
                          </a:rPr>
                          <m:t>𝑥</m:t>
                        </m:r>
                        <m:r>
                          <a:rPr lang="en-US" sz="280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𝑢</m:t>
                            </m:r>
                          </m:e>
                          <m:sub>
                            <m:r>
                              <a:rPr lang="en-US" sz="2800" b="0" i="1" dirty="0" smtClean="0">
                                <a:latin typeface="Cambria Math" panose="02040503050406030204" pitchFamily="18" charset="0"/>
                              </a:rPr>
                              <m:t>1</m:t>
                            </m:r>
                          </m:sub>
                        </m:sSub>
                      </m:e>
                    </m:func>
                  </m:oMath>
                </a14:m>
                <a:r>
                  <a:rPr lang="en-US" sz="2800" b="1" dirty="0"/>
                  <a:t>, </a:t>
                </a:r>
              </a:p>
              <a:p>
                <a:pPr>
                  <a:lnSpc>
                    <a:spcPct val="120000"/>
                  </a:lnSpc>
                </a:pPr>
                <a:r>
                  <a:rPr lang="en-US" sz="2800" dirty="0"/>
                  <a:t>where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1</m:t>
                        </m:r>
                      </m:sub>
                    </m:sSub>
                  </m:oMath>
                </a14:m>
                <a:r>
                  <a:rPr lang="en-US" sz="2800" dirty="0"/>
                  <a:t> is the eigenvector of </a:t>
                </a:r>
                <a14:m>
                  <m:oMath xmlns:m="http://schemas.openxmlformats.org/officeDocument/2006/math">
                    <m:r>
                      <a:rPr lang="en-US" sz="2800" b="0" i="1" smtClean="0">
                        <a:latin typeface="Cambria Math" panose="02040503050406030204" pitchFamily="18" charset="0"/>
                      </a:rPr>
                      <m:t>𝑃</m:t>
                    </m:r>
                  </m:oMath>
                </a14:m>
                <a:r>
                  <a:rPr lang="en-US" sz="2800" dirty="0"/>
                  <a:t> corresponds to its largest eigenvalue.</a:t>
                </a:r>
              </a:p>
            </p:txBody>
          </p:sp>
        </mc:Choice>
        <mc:Fallback xmlns="">
          <p:sp>
            <p:nvSpPr>
              <p:cNvPr id="5" name="TextBox 4">
                <a:extLst>
                  <a:ext uri="{FF2B5EF4-FFF2-40B4-BE49-F238E27FC236}">
                    <a16:creationId xmlns:a16="http://schemas.microsoft.com/office/drawing/2014/main" id="{E98B6271-7C02-244F-BE84-0572478F1B3A}"/>
                  </a:ext>
                </a:extLst>
              </p:cNvPr>
              <p:cNvSpPr txBox="1">
                <a:spLocks noRot="1" noChangeAspect="1" noMove="1" noResize="1" noEditPoints="1" noAdjustHandles="1" noChangeArrowheads="1" noChangeShapeType="1" noTextEdit="1"/>
              </p:cNvSpPr>
              <p:nvPr/>
            </p:nvSpPr>
            <p:spPr>
              <a:xfrm>
                <a:off x="838199" y="2598003"/>
                <a:ext cx="10677526" cy="2134239"/>
              </a:xfrm>
              <a:prstGeom prst="rect">
                <a:avLst/>
              </a:prstGeom>
              <a:blipFill>
                <a:blip r:embed="rId3"/>
                <a:stretch>
                  <a:fillRect l="-1069" t="-592" b="-650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33BF5047-772D-1A4B-AEF1-D93F7FFD7CE5}"/>
              </a:ext>
            </a:extLst>
          </p:cNvPr>
          <p:cNvSpPr/>
          <p:nvPr/>
        </p:nvSpPr>
        <p:spPr>
          <a:xfrm>
            <a:off x="838199" y="6313682"/>
            <a:ext cx="815532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292E"/>
                </a:solidFill>
                <a:effectLst/>
                <a:uLnTx/>
                <a:uFillTx/>
                <a:latin typeface="-apple-system"/>
                <a:ea typeface="+mn-ea"/>
                <a:cs typeface="+mn-cs"/>
              </a:rPr>
              <a:t>﻿Deeper Insights into Graph Convolutional Networks for Semi-Supervised Learning. </a:t>
            </a:r>
            <a:r>
              <a:rPr kumimoji="0" lang="en-US" sz="1400" b="0" i="0" u="none" strike="noStrike" kern="1200" cap="none" spc="0" normalizeH="0" baseline="0" noProof="0" dirty="0">
                <a:ln>
                  <a:noFill/>
                </a:ln>
                <a:solidFill>
                  <a:srgbClr val="24292E"/>
                </a:solidFill>
                <a:effectLst/>
                <a:uLnTx/>
                <a:uFillTx/>
                <a:latin typeface="-apple-system"/>
                <a:ea typeface="+mn-ea"/>
                <a:cs typeface="+mn-cs"/>
              </a:rPr>
              <a:t>AAAI 2018</a:t>
            </a:r>
          </a:p>
          <a:p>
            <a:pPr lvl="0"/>
            <a:r>
              <a:rPr lang="en-US" sz="1400" b="1" dirty="0">
                <a:solidFill>
                  <a:srgbClr val="24292E"/>
                </a:solidFill>
                <a:latin typeface="-apple-system"/>
              </a:rPr>
              <a:t>Revisiting “ Over-smoothing ” in Deep GCNs</a:t>
            </a:r>
            <a:r>
              <a:rPr lang="en-US" sz="1400" dirty="0">
                <a:solidFill>
                  <a:srgbClr val="24292E"/>
                </a:solidFill>
                <a:latin typeface="-apple-system"/>
              </a:rPr>
              <a:t>. </a:t>
            </a:r>
            <a:r>
              <a:rPr lang="en-US" sz="1400" dirty="0" err="1">
                <a:solidFill>
                  <a:srgbClr val="24292E"/>
                </a:solidFill>
                <a:latin typeface="-apple-system"/>
              </a:rPr>
              <a:t>ArXiv</a:t>
            </a:r>
            <a:r>
              <a:rPr lang="en-US" sz="1400" dirty="0">
                <a:solidFill>
                  <a:srgbClr val="24292E"/>
                </a:solidFill>
                <a:latin typeface="-apple-system"/>
              </a:rPr>
              <a:t> 2020</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3DEAA2-367E-B34D-87D9-9101EDB77E36}"/>
                  </a:ext>
                </a:extLst>
              </p:cNvPr>
              <p:cNvSpPr txBox="1"/>
              <p:nvPr/>
            </p:nvSpPr>
            <p:spPr>
              <a:xfrm>
                <a:off x="2598010" y="5007134"/>
                <a:ext cx="7860440" cy="1349216"/>
              </a:xfrm>
              <a:prstGeom prst="rect">
                <a:avLst/>
              </a:prstGeom>
              <a:noFill/>
            </p:spPr>
            <p:txBody>
              <a:bodyPr wrap="square" rtlCol="0">
                <a:spAutoFit/>
              </a:bodyPr>
              <a:lstStyle/>
              <a:p>
                <a:r>
                  <a:rPr lang="en-US" altLang="zh-CN" sz="2400" b="0" dirty="0">
                    <a:solidFill>
                      <a:srgbClr val="FF0000"/>
                    </a:solidFill>
                  </a:rPr>
                  <a:t>(1) When </a:t>
                </a:r>
                <a14:m>
                  <m:oMath xmlns:m="http://schemas.openxmlformats.org/officeDocument/2006/math">
                    <m:r>
                      <m:rPr>
                        <m:sty m:val="p"/>
                      </m:rPr>
                      <a:rPr lang="en-US" altLang="zh-CN" sz="2400" b="0" i="0" smtClean="0">
                        <a:solidFill>
                          <a:srgbClr val="FF0000"/>
                        </a:solidFill>
                        <a:latin typeface="Cambria Math" panose="02040503050406030204" pitchFamily="18" charset="0"/>
                      </a:rPr>
                      <m:t>P</m:t>
                    </m:r>
                    <m:r>
                      <a:rPr lang="en-US" altLang="zh-CN" sz="2400" b="0" i="0" smtClean="0">
                        <a:solidFill>
                          <a:srgbClr val="FF0000"/>
                        </a:solidFill>
                        <a:latin typeface="Cambria Math" panose="02040503050406030204" pitchFamily="18" charset="0"/>
                      </a:rPr>
                      <m:t>=</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𝐷</m:t>
                        </m:r>
                      </m:e>
                      <m:sup>
                        <m:r>
                          <a:rPr lang="en-US" altLang="zh-CN" sz="2400" b="0" i="1" smtClean="0">
                            <a:solidFill>
                              <a:srgbClr val="FF0000"/>
                            </a:solidFill>
                            <a:latin typeface="Cambria Math" panose="02040503050406030204" pitchFamily="18" charset="0"/>
                          </a:rPr>
                          <m:t>−1</m:t>
                        </m:r>
                      </m:sup>
                    </m:sSup>
                    <m:r>
                      <a:rPr lang="en-US" altLang="zh-CN" sz="2400" b="0" i="1" smtClean="0">
                        <a:solidFill>
                          <a:srgbClr val="FF0000"/>
                        </a:solidFill>
                        <a:latin typeface="Cambria Math" panose="02040503050406030204" pitchFamily="18" charset="0"/>
                      </a:rPr>
                      <m:t>𝐴</m:t>
                    </m:r>
                  </m:oMath>
                </a14:m>
                <a:r>
                  <a:rPr lang="en-US" altLang="zh-CN" sz="2400" dirty="0">
                    <a:solidFill>
                      <a:srgbClr val="FF0000"/>
                    </a:solidFill>
                  </a:rPr>
                  <a:t>, </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𝑢</m:t>
                        </m:r>
                      </m:e>
                      <m:sub>
                        <m:r>
                          <a:rPr lang="en-US" altLang="zh-CN" sz="2400" b="0" i="1" smtClean="0">
                            <a:solidFill>
                              <a:srgbClr val="FF0000"/>
                            </a:solidFill>
                            <a:latin typeface="Cambria Math" panose="02040503050406030204" pitchFamily="18" charset="0"/>
                          </a:rPr>
                          <m:t>1</m:t>
                        </m:r>
                      </m:sub>
                    </m:sSub>
                  </m:oMath>
                </a14:m>
                <a:r>
                  <a:rPr lang="en-US" altLang="zh-CN" sz="2400" dirty="0">
                    <a:solidFill>
                      <a:srgbClr val="FF0000"/>
                    </a:solidFill>
                  </a:rPr>
                  <a:t> is </a:t>
                </a:r>
                <a14:m>
                  <m:oMath xmlns:m="http://schemas.openxmlformats.org/officeDocument/2006/math">
                    <m:r>
                      <a:rPr lang="en-US" altLang="zh-CN" sz="2400" b="1" i="1" smtClean="0">
                        <a:solidFill>
                          <a:srgbClr val="FF0000"/>
                        </a:solidFill>
                        <a:latin typeface="Cambria Math" panose="02040503050406030204" pitchFamily="18" charset="0"/>
                      </a:rPr>
                      <m:t>𝟏</m:t>
                    </m:r>
                  </m:oMath>
                </a14:m>
                <a:endParaRPr lang="en-US" altLang="zh-CN" sz="2400" b="1" dirty="0">
                  <a:solidFill>
                    <a:srgbClr val="FF0000"/>
                  </a:solidFill>
                </a:endParaRPr>
              </a:p>
              <a:p>
                <a:r>
                  <a:rPr lang="en-US" altLang="zh-CN" sz="2400" dirty="0">
                    <a:solidFill>
                      <a:srgbClr val="FF0000"/>
                    </a:solidFill>
                  </a:rPr>
                  <a:t>(2) When </a:t>
                </a:r>
                <a14:m>
                  <m:oMath xmlns:m="http://schemas.openxmlformats.org/officeDocument/2006/math">
                    <m:r>
                      <m:rPr>
                        <m:sty m:val="p"/>
                      </m:rPr>
                      <a:rPr lang="en-US" altLang="zh-CN" sz="2400" b="0" i="0" smtClean="0">
                        <a:solidFill>
                          <a:srgbClr val="FF0000"/>
                        </a:solidFill>
                        <a:latin typeface="Cambria Math" panose="02040503050406030204" pitchFamily="18" charset="0"/>
                      </a:rPr>
                      <m:t>P</m:t>
                    </m:r>
                    <m:r>
                      <a:rPr lang="en-US" altLang="zh-CN" sz="2400" b="0" i="0" smtClean="0">
                        <a:solidFill>
                          <a:srgbClr val="FF0000"/>
                        </a:solidFill>
                        <a:latin typeface="Cambria Math" panose="02040503050406030204" pitchFamily="18" charset="0"/>
                      </a:rPr>
                      <m:t>=</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𝐷</m:t>
                        </m:r>
                      </m:e>
                      <m:sup>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1</m:t>
                            </m:r>
                          </m:num>
                          <m:den>
                            <m:r>
                              <a:rPr lang="en-US" altLang="zh-CN" sz="2400" b="0" i="1" smtClean="0">
                                <a:solidFill>
                                  <a:srgbClr val="FF0000"/>
                                </a:solidFill>
                                <a:latin typeface="Cambria Math" panose="02040503050406030204" pitchFamily="18" charset="0"/>
                              </a:rPr>
                              <m:t>2</m:t>
                            </m:r>
                          </m:den>
                        </m:f>
                      </m:sup>
                    </m:sSup>
                    <m:r>
                      <a:rPr lang="en-US" altLang="zh-CN" sz="2400" b="0" i="1" smtClean="0">
                        <a:solidFill>
                          <a:srgbClr val="FF0000"/>
                        </a:solidFill>
                        <a:latin typeface="Cambria Math" panose="02040503050406030204" pitchFamily="18" charset="0"/>
                      </a:rPr>
                      <m:t>𝐴</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𝐷</m:t>
                        </m:r>
                      </m:e>
                      <m:sup>
                        <m:r>
                          <a:rPr lang="en-US" altLang="zh-CN" sz="2400" b="0" i="1" smtClean="0">
                            <a:solidFill>
                              <a:srgbClr val="FF0000"/>
                            </a:solidFill>
                            <a:latin typeface="Cambria Math" panose="02040503050406030204" pitchFamily="18" charset="0"/>
                          </a:rPr>
                          <m:t>−</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1</m:t>
                            </m:r>
                          </m:num>
                          <m:den>
                            <m:r>
                              <a:rPr lang="en-US" altLang="zh-CN" sz="2400" b="0" i="1" smtClean="0">
                                <a:solidFill>
                                  <a:srgbClr val="FF0000"/>
                                </a:solidFill>
                                <a:latin typeface="Cambria Math" panose="02040503050406030204" pitchFamily="18" charset="0"/>
                              </a:rPr>
                              <m:t>2</m:t>
                            </m:r>
                          </m:den>
                        </m:f>
                      </m:sup>
                    </m:sSup>
                    <m:r>
                      <a:rPr lang="en-US" altLang="zh-CN" sz="2400" b="0" i="1" smtClean="0">
                        <a:solidFill>
                          <a:srgbClr val="FF0000"/>
                        </a:solidFill>
                        <a:latin typeface="Cambria Math" panose="02040503050406030204" pitchFamily="18" charset="0"/>
                      </a:rPr>
                      <m:t> </m:t>
                    </m:r>
                  </m:oMath>
                </a14:m>
                <a:r>
                  <a:rPr lang="en-US" altLang="zh-CN" sz="2400" dirty="0">
                    <a:solidFill>
                      <a:srgbClr val="FF0000"/>
                    </a:solidFill>
                  </a:rPr>
                  <a:t>,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1</m:t>
                        </m:r>
                      </m:sub>
                    </m:sSub>
                  </m:oMath>
                </a14:m>
                <a:r>
                  <a:rPr lang="zh-CN" altLang="en-US" sz="2400" dirty="0">
                    <a:solidFill>
                      <a:srgbClr val="FF0000"/>
                    </a:solidFill>
                  </a:rPr>
                  <a:t> </a:t>
                </a:r>
                <a:r>
                  <a:rPr lang="en-US" altLang="zh-CN" sz="2400" dirty="0">
                    <a:solidFill>
                      <a:srgbClr val="FF0000"/>
                    </a:solidFill>
                  </a:rPr>
                  <a:t>of is </a:t>
                </a:r>
                <a14:m>
                  <m:oMath xmlns:m="http://schemas.openxmlformats.org/officeDocument/2006/math">
                    <m:sSup>
                      <m:sSupPr>
                        <m:ctrlPr>
                          <a:rPr lang="en-US" altLang="zh-CN" sz="240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𝐷</m:t>
                        </m:r>
                      </m:e>
                      <m:sup>
                        <m:r>
                          <a:rPr lang="en-US" altLang="zh-CN" sz="2400" b="0" i="1" smtClean="0">
                            <a:solidFill>
                              <a:srgbClr val="FF0000"/>
                            </a:solidFill>
                            <a:latin typeface="Cambria Math" panose="02040503050406030204" pitchFamily="18" charset="0"/>
                          </a:rPr>
                          <m:t>−</m:t>
                        </m:r>
                        <m:f>
                          <m:fPr>
                            <m:ctrlPr>
                              <a:rPr lang="en-US" altLang="zh-CN" sz="240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1</m:t>
                            </m:r>
                          </m:num>
                          <m:den>
                            <m:r>
                              <a:rPr lang="en-US" altLang="zh-CN" sz="2400" b="0" i="1" smtClean="0">
                                <a:solidFill>
                                  <a:srgbClr val="FF0000"/>
                                </a:solidFill>
                                <a:latin typeface="Cambria Math" panose="02040503050406030204" pitchFamily="18" charset="0"/>
                              </a:rPr>
                              <m:t>2</m:t>
                            </m:r>
                          </m:den>
                        </m:f>
                      </m:sup>
                    </m:sSup>
                    <m:r>
                      <a:rPr lang="en-US" altLang="zh-CN" sz="2400" b="1" i="1" smtClean="0">
                        <a:solidFill>
                          <a:srgbClr val="FF0000"/>
                        </a:solidFill>
                        <a:latin typeface="Cambria Math" panose="02040503050406030204" pitchFamily="18" charset="0"/>
                      </a:rPr>
                      <m:t>𝟏</m:t>
                    </m:r>
                  </m:oMath>
                </a14:m>
                <a:endParaRPr lang="en-US" altLang="zh-CN" sz="2400" b="1" dirty="0">
                  <a:solidFill>
                    <a:srgbClr val="FF0000"/>
                  </a:solidFill>
                </a:endParaRPr>
              </a:p>
              <a:p>
                <a:endParaRPr lang="zh-CN" altLang="en-US" sz="2400" b="1" dirty="0">
                  <a:solidFill>
                    <a:srgbClr val="FF0000"/>
                  </a:solidFill>
                </a:endParaRPr>
              </a:p>
            </p:txBody>
          </p:sp>
        </mc:Choice>
        <mc:Fallback xmlns="">
          <p:sp>
            <p:nvSpPr>
              <p:cNvPr id="12" name="TextBox 11">
                <a:extLst>
                  <a:ext uri="{FF2B5EF4-FFF2-40B4-BE49-F238E27FC236}">
                    <a16:creationId xmlns:a16="http://schemas.microsoft.com/office/drawing/2014/main" id="{703DEAA2-367E-B34D-87D9-9101EDB77E36}"/>
                  </a:ext>
                </a:extLst>
              </p:cNvPr>
              <p:cNvSpPr txBox="1">
                <a:spLocks noRot="1" noChangeAspect="1" noMove="1" noResize="1" noEditPoints="1" noAdjustHandles="1" noChangeArrowheads="1" noChangeShapeType="1" noTextEdit="1"/>
              </p:cNvSpPr>
              <p:nvPr/>
            </p:nvSpPr>
            <p:spPr>
              <a:xfrm>
                <a:off x="2598010" y="5007134"/>
                <a:ext cx="7860440" cy="1349216"/>
              </a:xfrm>
              <a:prstGeom prst="rect">
                <a:avLst/>
              </a:prstGeom>
              <a:blipFill>
                <a:blip r:embed="rId4"/>
                <a:stretch>
                  <a:fillRect l="-1290" t="-1852"/>
                </a:stretch>
              </a:blipFill>
            </p:spPr>
            <p:txBody>
              <a:bodyPr/>
              <a:lstStyle/>
              <a:p>
                <a:r>
                  <a:rPr lang="en-US">
                    <a:noFill/>
                  </a:rPr>
                  <a:t> </a:t>
                </a:r>
              </a:p>
            </p:txBody>
          </p:sp>
        </mc:Fallback>
      </mc:AlternateContent>
    </p:spTree>
    <p:extLst>
      <p:ext uri="{BB962C8B-B14F-4D97-AF65-F5344CB8AC3E}">
        <p14:creationId xmlns:p14="http://schemas.microsoft.com/office/powerpoint/2010/main" val="290870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FB28-C3BA-2C40-A11E-0EB00FC465BF}"/>
              </a:ext>
            </a:extLst>
          </p:cNvPr>
          <p:cNvSpPr>
            <a:spLocks noGrp="1"/>
          </p:cNvSpPr>
          <p:nvPr>
            <p:ph type="title"/>
          </p:nvPr>
        </p:nvSpPr>
        <p:spPr/>
        <p:txBody>
          <a:bodyPr/>
          <a:lstStyle/>
          <a:p>
            <a:r>
              <a:rPr lang="en-US" dirty="0"/>
              <a:t>Methods Tackling Over-smoothing</a:t>
            </a:r>
          </a:p>
        </p:txBody>
      </p:sp>
      <p:sp>
        <p:nvSpPr>
          <p:cNvPr id="3" name="Content Placeholder 2">
            <a:extLst>
              <a:ext uri="{FF2B5EF4-FFF2-40B4-BE49-F238E27FC236}">
                <a16:creationId xmlns:a16="http://schemas.microsoft.com/office/drawing/2014/main" id="{AD27CA8D-FDD3-EB44-B30E-7FD67D9E08B4}"/>
              </a:ext>
            </a:extLst>
          </p:cNvPr>
          <p:cNvSpPr>
            <a:spLocks noGrp="1"/>
          </p:cNvSpPr>
          <p:nvPr>
            <p:ph idx="1"/>
          </p:nvPr>
        </p:nvSpPr>
        <p:spPr/>
        <p:txBody>
          <a:bodyPr/>
          <a:lstStyle/>
          <a:p>
            <a:pPr marL="457200" indent="-457200">
              <a:buFont typeface="Arial" panose="020B0604020202020204" pitchFamily="34" charset="0"/>
              <a:buChar char="•"/>
            </a:pPr>
            <a:r>
              <a:rPr lang="en-US" dirty="0"/>
              <a:t>Normalization</a:t>
            </a:r>
          </a:p>
          <a:p>
            <a:pPr marL="1143000" lvl="1" indent="-457200"/>
            <a:r>
              <a:rPr lang="en-US" dirty="0"/>
              <a:t>Normalize hidden representations</a:t>
            </a:r>
          </a:p>
          <a:p>
            <a:pPr marL="457200" indent="-457200">
              <a:buFont typeface="Arial" panose="020B0604020202020204" pitchFamily="34" charset="0"/>
              <a:buChar char="•"/>
            </a:pPr>
            <a:r>
              <a:rPr lang="en-US" dirty="0"/>
              <a:t>Graph </a:t>
            </a:r>
            <a:r>
              <a:rPr lang="en-US" dirty="0" err="1"/>
              <a:t>Sparsification</a:t>
            </a:r>
            <a:endParaRPr lang="en-US" dirty="0"/>
          </a:p>
          <a:p>
            <a:pPr marL="1143000" lvl="1" indent="-457200"/>
            <a:r>
              <a:rPr lang="en-US" dirty="0"/>
              <a:t>Make graph more sparse</a:t>
            </a:r>
          </a:p>
          <a:p>
            <a:pPr marL="457200" indent="-457200">
              <a:buFont typeface="Arial" panose="020B0604020202020204" pitchFamily="34" charset="0"/>
              <a:buChar char="•"/>
            </a:pPr>
            <a:r>
              <a:rPr lang="en-US" dirty="0"/>
              <a:t>Residual Connection</a:t>
            </a:r>
          </a:p>
          <a:p>
            <a:pPr marL="1143000" lvl="1" indent="-457200"/>
            <a:r>
              <a:rPr lang="en-US" dirty="0"/>
              <a:t>Add residual connection</a:t>
            </a:r>
          </a:p>
          <a:p>
            <a:pPr marL="457200" indent="-457200">
              <a:buFont typeface="Arial" panose="020B0604020202020204" pitchFamily="34" charset="0"/>
              <a:buChar char="•"/>
            </a:pPr>
            <a:r>
              <a:rPr lang="en-US" dirty="0"/>
              <a:t>Decoupled GNN</a:t>
            </a:r>
          </a:p>
          <a:p>
            <a:pPr marL="1143000" lvl="1" indent="-457200"/>
            <a:r>
              <a:rPr lang="en-US" dirty="0"/>
              <a:t>Decouple transformation and propagation</a:t>
            </a:r>
          </a:p>
          <a:p>
            <a:endParaRPr lang="en-US" dirty="0"/>
          </a:p>
        </p:txBody>
      </p:sp>
      <p:sp>
        <p:nvSpPr>
          <p:cNvPr id="4" name="Slide Number Placeholder 3">
            <a:extLst>
              <a:ext uri="{FF2B5EF4-FFF2-40B4-BE49-F238E27FC236}">
                <a16:creationId xmlns:a16="http://schemas.microsoft.com/office/drawing/2014/main" id="{8BB3229A-C0AF-364C-971A-EF54CEB1734A}"/>
              </a:ext>
            </a:extLst>
          </p:cNvPr>
          <p:cNvSpPr>
            <a:spLocks noGrp="1"/>
          </p:cNvSpPr>
          <p:nvPr>
            <p:ph type="sldNum" sz="quarter" idx="12"/>
          </p:nvPr>
        </p:nvSpPr>
        <p:spPr/>
        <p:txBody>
          <a:bodyPr/>
          <a:lstStyle/>
          <a:p>
            <a:fld id="{4C15419E-54D6-8648-ABFB-BEF58E3E877E}" type="slidenum">
              <a:rPr lang="en-US" smtClean="0"/>
              <a:t>184</a:t>
            </a:fld>
            <a:endParaRPr lang="en-US"/>
          </a:p>
        </p:txBody>
      </p:sp>
    </p:spTree>
    <p:extLst>
      <p:ext uri="{BB962C8B-B14F-4D97-AF65-F5344CB8AC3E}">
        <p14:creationId xmlns:p14="http://schemas.microsoft.com/office/powerpoint/2010/main" val="36916881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FB28-C3BA-2C40-A11E-0EB00FC465BF}"/>
              </a:ext>
            </a:extLst>
          </p:cNvPr>
          <p:cNvSpPr>
            <a:spLocks noGrp="1"/>
          </p:cNvSpPr>
          <p:nvPr>
            <p:ph type="title"/>
          </p:nvPr>
        </p:nvSpPr>
        <p:spPr/>
        <p:txBody>
          <a:bodyPr/>
          <a:lstStyle/>
          <a:p>
            <a:r>
              <a:rPr lang="en-US" dirty="0"/>
              <a:t>Normalization: </a:t>
            </a:r>
            <a:r>
              <a:rPr lang="en-US" dirty="0" err="1"/>
              <a:t>PairNorm</a:t>
            </a:r>
            <a:endParaRPr lang="en-US" dirty="0"/>
          </a:p>
        </p:txBody>
      </p:sp>
      <p:sp>
        <p:nvSpPr>
          <p:cNvPr id="3" name="Content Placeholder 2">
            <a:extLst>
              <a:ext uri="{FF2B5EF4-FFF2-40B4-BE49-F238E27FC236}">
                <a16:creationId xmlns:a16="http://schemas.microsoft.com/office/drawing/2014/main" id="{AD27CA8D-FDD3-EB44-B30E-7FD67D9E08B4}"/>
              </a:ext>
            </a:extLst>
          </p:cNvPr>
          <p:cNvSpPr>
            <a:spLocks noGrp="1"/>
          </p:cNvSpPr>
          <p:nvPr>
            <p:ph idx="1"/>
          </p:nvPr>
        </p:nvSpPr>
        <p:spPr/>
        <p:txBody>
          <a:bodyPr/>
          <a:lstStyle/>
          <a:p>
            <a:r>
              <a:rPr lang="en-US" dirty="0"/>
              <a:t>Add normalization to maintain the distance between node pairs</a:t>
            </a:r>
          </a:p>
          <a:p>
            <a:r>
              <a:rPr lang="en-US" dirty="0">
                <a:solidFill>
                  <a:schemeClr val="tx1"/>
                </a:solidFill>
              </a:rPr>
              <a:t>Keep the total pairwise distance (TPD) as a constant</a:t>
            </a:r>
          </a:p>
          <a:p>
            <a:endParaRPr lang="en-US" dirty="0"/>
          </a:p>
        </p:txBody>
      </p:sp>
      <p:sp>
        <p:nvSpPr>
          <p:cNvPr id="4" name="Slide Number Placeholder 3">
            <a:extLst>
              <a:ext uri="{FF2B5EF4-FFF2-40B4-BE49-F238E27FC236}">
                <a16:creationId xmlns:a16="http://schemas.microsoft.com/office/drawing/2014/main" id="{8BB3229A-C0AF-364C-971A-EF54CEB1734A}"/>
              </a:ext>
            </a:extLst>
          </p:cNvPr>
          <p:cNvSpPr>
            <a:spLocks noGrp="1"/>
          </p:cNvSpPr>
          <p:nvPr>
            <p:ph type="sldNum" sz="quarter" idx="12"/>
          </p:nvPr>
        </p:nvSpPr>
        <p:spPr/>
        <p:txBody>
          <a:bodyPr/>
          <a:lstStyle/>
          <a:p>
            <a:fld id="{4C15419E-54D6-8648-ABFB-BEF58E3E877E}" type="slidenum">
              <a:rPr lang="en-US" smtClean="0"/>
              <a:t>185</a:t>
            </a:fld>
            <a:endParaRPr lang="en-US"/>
          </a:p>
        </p:txBody>
      </p:sp>
      <p:sp>
        <p:nvSpPr>
          <p:cNvPr id="6" name="Rectangle 5">
            <a:extLst>
              <a:ext uri="{FF2B5EF4-FFF2-40B4-BE49-F238E27FC236}">
                <a16:creationId xmlns:a16="http://schemas.microsoft.com/office/drawing/2014/main" id="{F612A876-0AF0-8344-9A00-9360DD2B4422}"/>
              </a:ext>
            </a:extLst>
          </p:cNvPr>
          <p:cNvSpPr/>
          <p:nvPr/>
        </p:nvSpPr>
        <p:spPr>
          <a:xfrm>
            <a:off x="838199" y="6413698"/>
            <a:ext cx="8155329" cy="307777"/>
          </a:xfrm>
          <a:prstGeom prst="rect">
            <a:avLst/>
          </a:prstGeom>
        </p:spPr>
        <p:txBody>
          <a:bodyPr wrap="square">
            <a:spAutoFit/>
          </a:bodyPr>
          <a:lstStyle/>
          <a:p>
            <a:r>
              <a:rPr lang="en-US" sz="1400" b="1" dirty="0" err="1">
                <a:solidFill>
                  <a:srgbClr val="24292E"/>
                </a:solidFill>
                <a:latin typeface="-apple-system"/>
              </a:rPr>
              <a:t>PairNorm</a:t>
            </a:r>
            <a:r>
              <a:rPr lang="en-US" sz="1400" b="1" dirty="0">
                <a:solidFill>
                  <a:srgbClr val="24292E"/>
                </a:solidFill>
                <a:latin typeface="-apple-system"/>
              </a:rPr>
              <a:t>: Tackling </a:t>
            </a:r>
            <a:r>
              <a:rPr lang="en-US" sz="1400" b="1" dirty="0" err="1">
                <a:solidFill>
                  <a:srgbClr val="24292E"/>
                </a:solidFill>
                <a:latin typeface="-apple-system"/>
              </a:rPr>
              <a:t>Oversmoothing</a:t>
            </a:r>
            <a:r>
              <a:rPr lang="en-US" sz="1400" b="1" dirty="0">
                <a:solidFill>
                  <a:srgbClr val="24292E"/>
                </a:solidFill>
                <a:latin typeface="-apple-system"/>
              </a:rPr>
              <a:t> in GNNs</a:t>
            </a:r>
            <a:r>
              <a:rPr kumimoji="0" lang="en-US" sz="1400" b="1" i="0" u="none" strike="noStrike" kern="1200" cap="none" spc="0" normalizeH="0" baseline="0" noProof="0" dirty="0">
                <a:ln>
                  <a:noFill/>
                </a:ln>
                <a:solidFill>
                  <a:srgbClr val="24292E"/>
                </a:solidFill>
                <a:effectLst/>
                <a:uLnTx/>
                <a:uFillTx/>
                <a:latin typeface="-apple-system"/>
                <a:ea typeface="+mn-ea"/>
                <a:cs typeface="+mn-cs"/>
              </a:rPr>
              <a:t>. </a:t>
            </a:r>
            <a:r>
              <a:rPr lang="en-US" sz="1400" dirty="0">
                <a:solidFill>
                  <a:srgbClr val="24292E"/>
                </a:solidFill>
                <a:latin typeface="-apple-system"/>
              </a:rPr>
              <a:t>ICLR</a:t>
            </a:r>
            <a:r>
              <a:rPr kumimoji="0" lang="en-US" sz="1400" b="0" i="0" u="none" strike="noStrike" kern="1200" cap="none" spc="0" normalizeH="0" baseline="0" noProof="0" dirty="0">
                <a:ln>
                  <a:noFill/>
                </a:ln>
                <a:solidFill>
                  <a:srgbClr val="24292E"/>
                </a:solidFill>
                <a:effectLst/>
                <a:uLnTx/>
                <a:uFillTx/>
                <a:latin typeface="-apple-system"/>
                <a:ea typeface="+mn-ea"/>
                <a:cs typeface="+mn-cs"/>
              </a:rPr>
              <a:t> 2020</a:t>
            </a:r>
          </a:p>
        </p:txBody>
      </p:sp>
      <p:pic>
        <p:nvPicPr>
          <p:cNvPr id="7" name="Picture 6">
            <a:extLst>
              <a:ext uri="{FF2B5EF4-FFF2-40B4-BE49-F238E27FC236}">
                <a16:creationId xmlns:a16="http://schemas.microsoft.com/office/drawing/2014/main" id="{439438DB-4F0E-A241-8D9A-DC9E5544D39F}"/>
              </a:ext>
            </a:extLst>
          </p:cNvPr>
          <p:cNvPicPr>
            <a:picLocks noChangeAspect="1"/>
          </p:cNvPicPr>
          <p:nvPr/>
        </p:nvPicPr>
        <p:blipFill rotWithShape="1">
          <a:blip r:embed="rId3"/>
          <a:srcRect b="7008"/>
          <a:stretch/>
        </p:blipFill>
        <p:spPr>
          <a:xfrm>
            <a:off x="1134319" y="3248401"/>
            <a:ext cx="9144000" cy="974067"/>
          </a:xfrm>
          <a:prstGeom prst="rect">
            <a:avLst/>
          </a:prstGeom>
        </p:spPr>
      </p:pic>
      <p:cxnSp>
        <p:nvCxnSpPr>
          <p:cNvPr id="12" name="Straight Connector 11">
            <a:extLst>
              <a:ext uri="{FF2B5EF4-FFF2-40B4-BE49-F238E27FC236}">
                <a16:creationId xmlns:a16="http://schemas.microsoft.com/office/drawing/2014/main" id="{843F5D9F-A2A3-4E42-87FE-EB97CE5EEC65}"/>
              </a:ext>
            </a:extLst>
          </p:cNvPr>
          <p:cNvCxnSpPr>
            <a:cxnSpLocks/>
          </p:cNvCxnSpPr>
          <p:nvPr/>
        </p:nvCxnSpPr>
        <p:spPr>
          <a:xfrm flipV="1">
            <a:off x="6524263" y="4222468"/>
            <a:ext cx="1578015" cy="52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D3F674-B626-8041-9BAE-D830A2B363D5}"/>
              </a:ext>
            </a:extLst>
          </p:cNvPr>
          <p:cNvCxnSpPr>
            <a:cxnSpLocks/>
          </p:cNvCxnSpPr>
          <p:nvPr/>
        </p:nvCxnSpPr>
        <p:spPr>
          <a:xfrm flipV="1">
            <a:off x="8449037" y="4217181"/>
            <a:ext cx="1578015" cy="52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ight Arrow 94">
            <a:extLst>
              <a:ext uri="{FF2B5EF4-FFF2-40B4-BE49-F238E27FC236}">
                <a16:creationId xmlns:a16="http://schemas.microsoft.com/office/drawing/2014/main" id="{3BB577A5-39B8-7F44-8657-98300B830EBE}"/>
              </a:ext>
            </a:extLst>
          </p:cNvPr>
          <p:cNvSpPr/>
          <p:nvPr/>
        </p:nvSpPr>
        <p:spPr>
          <a:xfrm rot="5400000">
            <a:off x="8938205" y="4535047"/>
            <a:ext cx="599677" cy="2443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94">
            <a:extLst>
              <a:ext uri="{FF2B5EF4-FFF2-40B4-BE49-F238E27FC236}">
                <a16:creationId xmlns:a16="http://schemas.microsoft.com/office/drawing/2014/main" id="{C9C86B19-7EB8-9641-9D72-A09ED7B68850}"/>
              </a:ext>
            </a:extLst>
          </p:cNvPr>
          <p:cNvSpPr/>
          <p:nvPr/>
        </p:nvSpPr>
        <p:spPr>
          <a:xfrm rot="5400000">
            <a:off x="6916275" y="4527061"/>
            <a:ext cx="599677" cy="2443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BA6DA50-D4AC-B94D-A69E-85470C38C242}"/>
              </a:ext>
            </a:extLst>
          </p:cNvPr>
          <p:cNvSpPr txBox="1"/>
          <p:nvPr/>
        </p:nvSpPr>
        <p:spPr>
          <a:xfrm>
            <a:off x="6906085" y="5125609"/>
            <a:ext cx="2807607" cy="461665"/>
          </a:xfrm>
          <a:prstGeom prst="rect">
            <a:avLst/>
          </a:prstGeom>
          <a:noFill/>
        </p:spPr>
        <p:txBody>
          <a:bodyPr wrap="square" rtlCol="0">
            <a:spAutoFit/>
          </a:bodyPr>
          <a:lstStyle/>
          <a:p>
            <a:r>
              <a:rPr lang="en-US" sz="2400" dirty="0"/>
              <a:t>make them constant</a:t>
            </a:r>
          </a:p>
        </p:txBody>
      </p:sp>
    </p:spTree>
    <p:extLst>
      <p:ext uri="{BB962C8B-B14F-4D97-AF65-F5344CB8AC3E}">
        <p14:creationId xmlns:p14="http://schemas.microsoft.com/office/powerpoint/2010/main" val="38737843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FB28-C3BA-2C40-A11E-0EB00FC465BF}"/>
              </a:ext>
            </a:extLst>
          </p:cNvPr>
          <p:cNvSpPr>
            <a:spLocks noGrp="1"/>
          </p:cNvSpPr>
          <p:nvPr>
            <p:ph type="title"/>
          </p:nvPr>
        </p:nvSpPr>
        <p:spPr/>
        <p:txBody>
          <a:bodyPr/>
          <a:lstStyle/>
          <a:p>
            <a:r>
              <a:rPr lang="en-US" dirty="0"/>
              <a:t>Normalization: </a:t>
            </a:r>
            <a:r>
              <a:rPr lang="en-US" dirty="0" err="1"/>
              <a:t>PairNorm</a:t>
            </a:r>
            <a:endParaRPr lang="en-US" dirty="0"/>
          </a:p>
        </p:txBody>
      </p:sp>
      <p:sp>
        <p:nvSpPr>
          <p:cNvPr id="3" name="Content Placeholder 2">
            <a:extLst>
              <a:ext uri="{FF2B5EF4-FFF2-40B4-BE49-F238E27FC236}">
                <a16:creationId xmlns:a16="http://schemas.microsoft.com/office/drawing/2014/main" id="{AD27CA8D-FDD3-EB44-B30E-7FD67D9E08B4}"/>
              </a:ext>
            </a:extLst>
          </p:cNvPr>
          <p:cNvSpPr>
            <a:spLocks noGrp="1"/>
          </p:cNvSpPr>
          <p:nvPr>
            <p:ph idx="1"/>
          </p:nvPr>
        </p:nvSpPr>
        <p:spPr/>
        <p:txBody>
          <a:bodyPr/>
          <a:lstStyle/>
          <a:p>
            <a:r>
              <a:rPr lang="en-US" dirty="0"/>
              <a:t>Add normalization to maintain the distance between node pairs</a:t>
            </a:r>
          </a:p>
          <a:p>
            <a:r>
              <a:rPr lang="en-US" dirty="0">
                <a:solidFill>
                  <a:schemeClr val="tx1"/>
                </a:solidFill>
              </a:rPr>
              <a:t>Keep the total pairwise distance (TPD) as a constant</a:t>
            </a:r>
          </a:p>
          <a:p>
            <a:endParaRPr lang="en-US" dirty="0"/>
          </a:p>
        </p:txBody>
      </p:sp>
      <p:sp>
        <p:nvSpPr>
          <p:cNvPr id="4" name="Slide Number Placeholder 3">
            <a:extLst>
              <a:ext uri="{FF2B5EF4-FFF2-40B4-BE49-F238E27FC236}">
                <a16:creationId xmlns:a16="http://schemas.microsoft.com/office/drawing/2014/main" id="{8BB3229A-C0AF-364C-971A-EF54CEB1734A}"/>
              </a:ext>
            </a:extLst>
          </p:cNvPr>
          <p:cNvSpPr>
            <a:spLocks noGrp="1"/>
          </p:cNvSpPr>
          <p:nvPr>
            <p:ph type="sldNum" sz="quarter" idx="12"/>
          </p:nvPr>
        </p:nvSpPr>
        <p:spPr/>
        <p:txBody>
          <a:bodyPr/>
          <a:lstStyle/>
          <a:p>
            <a:fld id="{4C15419E-54D6-8648-ABFB-BEF58E3E877E}" type="slidenum">
              <a:rPr lang="en-US" smtClean="0"/>
              <a:t>186</a:t>
            </a:fld>
            <a:endParaRPr lang="en-US"/>
          </a:p>
        </p:txBody>
      </p:sp>
      <p:sp>
        <p:nvSpPr>
          <p:cNvPr id="6" name="Rectangle 5">
            <a:extLst>
              <a:ext uri="{FF2B5EF4-FFF2-40B4-BE49-F238E27FC236}">
                <a16:creationId xmlns:a16="http://schemas.microsoft.com/office/drawing/2014/main" id="{F612A876-0AF0-8344-9A00-9360DD2B4422}"/>
              </a:ext>
            </a:extLst>
          </p:cNvPr>
          <p:cNvSpPr/>
          <p:nvPr/>
        </p:nvSpPr>
        <p:spPr>
          <a:xfrm>
            <a:off x="838199" y="6413698"/>
            <a:ext cx="8155329" cy="307777"/>
          </a:xfrm>
          <a:prstGeom prst="rect">
            <a:avLst/>
          </a:prstGeom>
        </p:spPr>
        <p:txBody>
          <a:bodyPr wrap="square">
            <a:spAutoFit/>
          </a:bodyPr>
          <a:lstStyle/>
          <a:p>
            <a:r>
              <a:rPr lang="en-US" sz="1400" b="1" dirty="0" err="1">
                <a:solidFill>
                  <a:srgbClr val="24292E"/>
                </a:solidFill>
                <a:latin typeface="-apple-system"/>
              </a:rPr>
              <a:t>PairNorm</a:t>
            </a:r>
            <a:r>
              <a:rPr lang="en-US" sz="1400" b="1" dirty="0">
                <a:solidFill>
                  <a:srgbClr val="24292E"/>
                </a:solidFill>
                <a:latin typeface="-apple-system"/>
              </a:rPr>
              <a:t>: Tackling </a:t>
            </a:r>
            <a:r>
              <a:rPr lang="en-US" sz="1400" b="1" dirty="0" err="1">
                <a:solidFill>
                  <a:srgbClr val="24292E"/>
                </a:solidFill>
                <a:latin typeface="-apple-system"/>
              </a:rPr>
              <a:t>Oversmoothing</a:t>
            </a:r>
            <a:r>
              <a:rPr lang="en-US" sz="1400" b="1" dirty="0">
                <a:solidFill>
                  <a:srgbClr val="24292E"/>
                </a:solidFill>
                <a:latin typeface="-apple-system"/>
              </a:rPr>
              <a:t> in GNNs</a:t>
            </a:r>
            <a:r>
              <a:rPr kumimoji="0" lang="en-US" sz="1400" b="1" i="0" u="none" strike="noStrike" kern="1200" cap="none" spc="0" normalizeH="0" baseline="0" noProof="0" dirty="0">
                <a:ln>
                  <a:noFill/>
                </a:ln>
                <a:solidFill>
                  <a:srgbClr val="24292E"/>
                </a:solidFill>
                <a:effectLst/>
                <a:uLnTx/>
                <a:uFillTx/>
                <a:latin typeface="-apple-system"/>
                <a:ea typeface="+mn-ea"/>
                <a:cs typeface="+mn-cs"/>
              </a:rPr>
              <a:t>. </a:t>
            </a:r>
            <a:r>
              <a:rPr lang="en-US" sz="1400" dirty="0">
                <a:solidFill>
                  <a:srgbClr val="24292E"/>
                </a:solidFill>
                <a:latin typeface="-apple-system"/>
              </a:rPr>
              <a:t>ICLR</a:t>
            </a:r>
            <a:r>
              <a:rPr kumimoji="0" lang="en-US" sz="1400" b="0" i="0" u="none" strike="noStrike" kern="1200" cap="none" spc="0" normalizeH="0" baseline="0" noProof="0" dirty="0">
                <a:ln>
                  <a:noFill/>
                </a:ln>
                <a:solidFill>
                  <a:srgbClr val="24292E"/>
                </a:solidFill>
                <a:effectLst/>
                <a:uLnTx/>
                <a:uFillTx/>
                <a:latin typeface="-apple-system"/>
                <a:ea typeface="+mn-ea"/>
                <a:cs typeface="+mn-cs"/>
              </a:rPr>
              <a:t> 2020</a:t>
            </a:r>
          </a:p>
        </p:txBody>
      </p:sp>
      <p:pic>
        <p:nvPicPr>
          <p:cNvPr id="8" name="Picture 7">
            <a:extLst>
              <a:ext uri="{FF2B5EF4-FFF2-40B4-BE49-F238E27FC236}">
                <a16:creationId xmlns:a16="http://schemas.microsoft.com/office/drawing/2014/main" id="{40504945-FD69-0C40-BB84-4ED640935FC8}"/>
              </a:ext>
            </a:extLst>
          </p:cNvPr>
          <p:cNvPicPr>
            <a:picLocks noChangeAspect="1"/>
          </p:cNvPicPr>
          <p:nvPr/>
        </p:nvPicPr>
        <p:blipFill>
          <a:blip r:embed="rId3"/>
          <a:stretch>
            <a:fillRect/>
          </a:stretch>
        </p:blipFill>
        <p:spPr>
          <a:xfrm>
            <a:off x="1524000" y="3309082"/>
            <a:ext cx="9144000" cy="2029408"/>
          </a:xfrm>
          <a:prstGeom prst="rect">
            <a:avLst/>
          </a:prstGeom>
        </p:spPr>
      </p:pic>
    </p:spTree>
    <p:extLst>
      <p:ext uri="{BB962C8B-B14F-4D97-AF65-F5344CB8AC3E}">
        <p14:creationId xmlns:p14="http://schemas.microsoft.com/office/powerpoint/2010/main" val="27670031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A62-72DF-DE4D-BCB3-9ACD9CE29629}"/>
              </a:ext>
            </a:extLst>
          </p:cNvPr>
          <p:cNvSpPr>
            <a:spLocks noGrp="1"/>
          </p:cNvSpPr>
          <p:nvPr>
            <p:ph type="title"/>
          </p:nvPr>
        </p:nvSpPr>
        <p:spPr/>
        <p:txBody>
          <a:bodyPr/>
          <a:lstStyle/>
          <a:p>
            <a:r>
              <a:rPr lang="en-US" dirty="0"/>
              <a:t>Graph </a:t>
            </a:r>
            <a:r>
              <a:rPr lang="en-US" dirty="0" err="1"/>
              <a:t>Sparsification</a:t>
            </a:r>
            <a:r>
              <a:rPr lang="en-US" dirty="0"/>
              <a:t>: </a:t>
            </a:r>
            <a:r>
              <a:rPr lang="en-US" dirty="0" err="1"/>
              <a:t>DropEdge</a:t>
            </a:r>
            <a:endParaRPr lang="en-US" dirty="0"/>
          </a:p>
        </p:txBody>
      </p:sp>
      <p:sp>
        <p:nvSpPr>
          <p:cNvPr id="3" name="Content Placeholder 2">
            <a:extLst>
              <a:ext uri="{FF2B5EF4-FFF2-40B4-BE49-F238E27FC236}">
                <a16:creationId xmlns:a16="http://schemas.microsoft.com/office/drawing/2014/main" id="{398D2C6C-3E49-CC40-9510-8E3B344E2C4D}"/>
              </a:ext>
            </a:extLst>
          </p:cNvPr>
          <p:cNvSpPr>
            <a:spLocks noGrp="1"/>
          </p:cNvSpPr>
          <p:nvPr>
            <p:ph idx="1"/>
          </p:nvPr>
        </p:nvSpPr>
        <p:spPr/>
        <p:txBody>
          <a:bodyPr/>
          <a:lstStyle/>
          <a:p>
            <a:r>
              <a:rPr lang="en-US" dirty="0"/>
              <a:t>Randomly drop a certain of edges at each training epoch</a:t>
            </a:r>
          </a:p>
          <a:p>
            <a:pPr marL="457200" indent="-457200">
              <a:buFont typeface="Arial" panose="020B0604020202020204" pitchFamily="34" charset="0"/>
              <a:buChar char="•"/>
            </a:pPr>
            <a:r>
              <a:rPr lang="en-US" dirty="0">
                <a:solidFill>
                  <a:schemeClr val="tx1"/>
                </a:solidFill>
              </a:rPr>
              <a:t>Dropping connections between nodes</a:t>
            </a:r>
          </a:p>
          <a:p>
            <a:r>
              <a:rPr lang="en-US" dirty="0">
                <a:solidFill>
                  <a:schemeClr val="tx1"/>
                </a:solidFill>
              </a:rPr>
              <a:t>      </a:t>
            </a:r>
            <a:r>
              <a:rPr lang="en-US" dirty="0">
                <a:solidFill>
                  <a:schemeClr val="tx1"/>
                </a:solidFill>
                <a:sym typeface="Wingdings" pitchFamily="2" charset="2"/>
              </a:rPr>
              <a:t> </a:t>
            </a:r>
            <a:r>
              <a:rPr lang="en-US" dirty="0">
                <a:solidFill>
                  <a:schemeClr val="tx1"/>
                </a:solidFill>
              </a:rPr>
              <a:t>Alleviate over-smoothing</a:t>
            </a:r>
          </a:p>
          <a:p>
            <a:pPr marL="457200" indent="-457200">
              <a:buFont typeface="Arial" panose="020B0604020202020204" pitchFamily="34" charset="0"/>
              <a:buChar char="•"/>
            </a:pPr>
            <a:r>
              <a:rPr lang="en-US" dirty="0">
                <a:solidFill>
                  <a:schemeClr val="tx1"/>
                </a:solidFill>
              </a:rPr>
              <a:t>Data Augmentation</a:t>
            </a:r>
          </a:p>
          <a:p>
            <a:r>
              <a:rPr lang="en-US" dirty="0">
                <a:solidFill>
                  <a:schemeClr val="tx1"/>
                </a:solidFill>
              </a:rPr>
              <a:t>      </a:t>
            </a:r>
            <a:r>
              <a:rPr lang="en-US" dirty="0">
                <a:solidFill>
                  <a:schemeClr val="tx1"/>
                </a:solidFill>
                <a:sym typeface="Wingdings" pitchFamily="2" charset="2"/>
              </a:rPr>
              <a:t> </a:t>
            </a:r>
            <a:r>
              <a:rPr lang="en-US" dirty="0">
                <a:solidFill>
                  <a:schemeClr val="tx1"/>
                </a:solidFill>
              </a:rPr>
              <a:t>Alleviate over-fitting</a:t>
            </a:r>
          </a:p>
          <a:p>
            <a:endParaRPr lang="en-US"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AECE0B19-322E-B543-B6AC-6CCF10457421}"/>
              </a:ext>
            </a:extLst>
          </p:cNvPr>
          <p:cNvSpPr>
            <a:spLocks noGrp="1"/>
          </p:cNvSpPr>
          <p:nvPr>
            <p:ph type="sldNum" sz="quarter" idx="12"/>
          </p:nvPr>
        </p:nvSpPr>
        <p:spPr/>
        <p:txBody>
          <a:bodyPr/>
          <a:lstStyle/>
          <a:p>
            <a:fld id="{4C15419E-54D6-8648-ABFB-BEF58E3E877E}" type="slidenum">
              <a:rPr lang="en-US" smtClean="0"/>
              <a:t>187</a:t>
            </a:fld>
            <a:endParaRPr lang="en-US"/>
          </a:p>
        </p:txBody>
      </p:sp>
      <p:sp>
        <p:nvSpPr>
          <p:cNvPr id="5" name="Rectangle 4">
            <a:extLst>
              <a:ext uri="{FF2B5EF4-FFF2-40B4-BE49-F238E27FC236}">
                <a16:creationId xmlns:a16="http://schemas.microsoft.com/office/drawing/2014/main" id="{412685DA-40E4-1444-B464-6379E266A788}"/>
              </a:ext>
            </a:extLst>
          </p:cNvPr>
          <p:cNvSpPr/>
          <p:nvPr/>
        </p:nvSpPr>
        <p:spPr>
          <a:xfrm>
            <a:off x="838199" y="6413698"/>
            <a:ext cx="8155329" cy="307777"/>
          </a:xfrm>
          <a:prstGeom prst="rect">
            <a:avLst/>
          </a:prstGeom>
        </p:spPr>
        <p:txBody>
          <a:bodyPr wrap="square">
            <a:spAutoFit/>
          </a:bodyPr>
          <a:lstStyle/>
          <a:p>
            <a:r>
              <a:rPr kumimoji="0" lang="en-US" sz="1400" b="1" i="0" u="none" strike="noStrike" kern="1200" cap="none" spc="0" normalizeH="0" baseline="0" noProof="0" dirty="0">
                <a:ln>
                  <a:noFill/>
                </a:ln>
                <a:solidFill>
                  <a:srgbClr val="24292E"/>
                </a:solidFill>
                <a:effectLst/>
                <a:uLnTx/>
                <a:uFillTx/>
                <a:latin typeface="-apple-system"/>
                <a:ea typeface="+mn-ea"/>
                <a:cs typeface="+mn-cs"/>
              </a:rPr>
              <a:t>﻿</a:t>
            </a:r>
            <a:r>
              <a:rPr lang="en-US" sz="1400" b="1" dirty="0" err="1">
                <a:solidFill>
                  <a:srgbClr val="24292E"/>
                </a:solidFill>
                <a:latin typeface="-apple-system"/>
              </a:rPr>
              <a:t>DropEdge</a:t>
            </a:r>
            <a:r>
              <a:rPr lang="en-US" sz="1400" b="1" dirty="0">
                <a:solidFill>
                  <a:srgbClr val="24292E"/>
                </a:solidFill>
                <a:latin typeface="-apple-system"/>
              </a:rPr>
              <a:t>: Towards Deep Graph Convolutional Networks on Node Classification</a:t>
            </a:r>
            <a:r>
              <a:rPr kumimoji="0" lang="en-US" sz="1400" b="1" i="0" u="none" strike="noStrike" kern="1200" cap="none" spc="0" normalizeH="0" baseline="0" noProof="0" dirty="0">
                <a:ln>
                  <a:noFill/>
                </a:ln>
                <a:solidFill>
                  <a:srgbClr val="24292E"/>
                </a:solidFill>
                <a:effectLst/>
                <a:uLnTx/>
                <a:uFillTx/>
                <a:latin typeface="-apple-system"/>
                <a:ea typeface="+mn-ea"/>
                <a:cs typeface="+mn-cs"/>
              </a:rPr>
              <a:t>. </a:t>
            </a:r>
            <a:r>
              <a:rPr kumimoji="0" lang="en-US" sz="1400" b="0" i="0" u="none" strike="noStrike" kern="1200" cap="none" spc="0" normalizeH="0" baseline="0" noProof="0" dirty="0">
                <a:ln>
                  <a:noFill/>
                </a:ln>
                <a:solidFill>
                  <a:srgbClr val="24292E"/>
                </a:solidFill>
                <a:effectLst/>
                <a:uLnTx/>
                <a:uFillTx/>
                <a:latin typeface="-apple-system"/>
                <a:ea typeface="+mn-ea"/>
                <a:cs typeface="+mn-cs"/>
              </a:rPr>
              <a:t>ICLR 2020</a:t>
            </a:r>
          </a:p>
        </p:txBody>
      </p:sp>
    </p:spTree>
    <p:extLst>
      <p:ext uri="{BB962C8B-B14F-4D97-AF65-F5344CB8AC3E}">
        <p14:creationId xmlns:p14="http://schemas.microsoft.com/office/powerpoint/2010/main" val="19229328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2F32-BFC4-004E-873A-DF04C5F3675A}"/>
              </a:ext>
            </a:extLst>
          </p:cNvPr>
          <p:cNvSpPr>
            <a:spLocks noGrp="1"/>
          </p:cNvSpPr>
          <p:nvPr>
            <p:ph type="title"/>
          </p:nvPr>
        </p:nvSpPr>
        <p:spPr/>
        <p:txBody>
          <a:bodyPr/>
          <a:lstStyle/>
          <a:p>
            <a:r>
              <a:rPr lang="en-US" dirty="0"/>
              <a:t>Residual Connection: GCNII</a:t>
            </a:r>
          </a:p>
        </p:txBody>
      </p:sp>
      <p:sp>
        <p:nvSpPr>
          <p:cNvPr id="3" name="Content Placeholder 2">
            <a:extLst>
              <a:ext uri="{FF2B5EF4-FFF2-40B4-BE49-F238E27FC236}">
                <a16:creationId xmlns:a16="http://schemas.microsoft.com/office/drawing/2014/main" id="{03D19B1F-8207-3E4D-8027-04F2AB8F9493}"/>
              </a:ext>
            </a:extLst>
          </p:cNvPr>
          <p:cNvSpPr>
            <a:spLocks noGrp="1"/>
          </p:cNvSpPr>
          <p:nvPr>
            <p:ph idx="1"/>
          </p:nvPr>
        </p:nvSpPr>
        <p:spPr/>
        <p:txBody>
          <a:bodyPr/>
          <a:lstStyle/>
          <a:p>
            <a:r>
              <a:rPr lang="en-US" dirty="0"/>
              <a:t>GCNII, extending vanilla GCN model with two techniques: initial residual and identity mapping.</a:t>
            </a:r>
          </a:p>
          <a:p>
            <a:endParaRPr lang="en-US" dirty="0"/>
          </a:p>
          <a:p>
            <a:r>
              <a:rPr lang="en-US" b="1" dirty="0">
                <a:solidFill>
                  <a:schemeClr val="tx1"/>
                </a:solidFill>
              </a:rPr>
              <a:t>Vanilla GCN</a:t>
            </a:r>
          </a:p>
          <a:p>
            <a:endParaRPr lang="en-US" dirty="0"/>
          </a:p>
          <a:p>
            <a:r>
              <a:rPr lang="en-US" b="1" dirty="0">
                <a:solidFill>
                  <a:schemeClr val="tx1"/>
                </a:solidFill>
              </a:rPr>
              <a:t>GCNII</a:t>
            </a:r>
          </a:p>
        </p:txBody>
      </p:sp>
      <p:sp>
        <p:nvSpPr>
          <p:cNvPr id="4" name="Slide Number Placeholder 3">
            <a:extLst>
              <a:ext uri="{FF2B5EF4-FFF2-40B4-BE49-F238E27FC236}">
                <a16:creationId xmlns:a16="http://schemas.microsoft.com/office/drawing/2014/main" id="{A4925CBF-2148-1448-8437-11B66BAB79DC}"/>
              </a:ext>
            </a:extLst>
          </p:cNvPr>
          <p:cNvSpPr>
            <a:spLocks noGrp="1"/>
          </p:cNvSpPr>
          <p:nvPr>
            <p:ph type="sldNum" sz="quarter" idx="12"/>
          </p:nvPr>
        </p:nvSpPr>
        <p:spPr/>
        <p:txBody>
          <a:bodyPr/>
          <a:lstStyle/>
          <a:p>
            <a:fld id="{4C15419E-54D6-8648-ABFB-BEF58E3E877E}" type="slidenum">
              <a:rPr lang="en-US" smtClean="0"/>
              <a:t>188</a:t>
            </a:fld>
            <a:endParaRPr lang="en-US"/>
          </a:p>
        </p:txBody>
      </p:sp>
      <p:sp>
        <p:nvSpPr>
          <p:cNvPr id="6" name="Rectangle 5">
            <a:extLst>
              <a:ext uri="{FF2B5EF4-FFF2-40B4-BE49-F238E27FC236}">
                <a16:creationId xmlns:a16="http://schemas.microsoft.com/office/drawing/2014/main" id="{C5DB874E-D6E6-B64E-A6FA-C57CEC486349}"/>
              </a:ext>
            </a:extLst>
          </p:cNvPr>
          <p:cNvSpPr/>
          <p:nvPr/>
        </p:nvSpPr>
        <p:spPr>
          <a:xfrm>
            <a:off x="838199" y="6413698"/>
            <a:ext cx="8155329" cy="307777"/>
          </a:xfrm>
          <a:prstGeom prst="rect">
            <a:avLst/>
          </a:prstGeom>
        </p:spPr>
        <p:txBody>
          <a:bodyPr wrap="square">
            <a:spAutoFit/>
          </a:bodyPr>
          <a:lstStyle/>
          <a:p>
            <a:pPr lvl="0"/>
            <a:r>
              <a:rPr lang="en-US" sz="1400" b="1" dirty="0">
                <a:solidFill>
                  <a:srgbClr val="24292E"/>
                </a:solidFill>
                <a:latin typeface="-apple-system"/>
              </a:rPr>
              <a:t>﻿Simple and Deep Graph Convolutional Networks. </a:t>
            </a:r>
            <a:r>
              <a:rPr kumimoji="0" lang="en-US" sz="1400" b="0" i="0" u="none" strike="noStrike" kern="1200" cap="none" spc="0" normalizeH="0" baseline="0" noProof="0" dirty="0">
                <a:ln>
                  <a:noFill/>
                </a:ln>
                <a:solidFill>
                  <a:srgbClr val="24292E"/>
                </a:solidFill>
                <a:effectLst/>
                <a:uLnTx/>
                <a:uFillTx/>
                <a:latin typeface="-apple-system"/>
                <a:ea typeface="+mn-ea"/>
                <a:cs typeface="+mn-cs"/>
              </a:rPr>
              <a:t>ICML 2020</a:t>
            </a:r>
          </a:p>
        </p:txBody>
      </p:sp>
      <p:pic>
        <p:nvPicPr>
          <p:cNvPr id="12" name="Picture 11">
            <a:extLst>
              <a:ext uri="{FF2B5EF4-FFF2-40B4-BE49-F238E27FC236}">
                <a16:creationId xmlns:a16="http://schemas.microsoft.com/office/drawing/2014/main" id="{FB35912F-6B12-E043-99E4-B8C2692BAB23}"/>
              </a:ext>
            </a:extLst>
          </p:cNvPr>
          <p:cNvPicPr>
            <a:picLocks noChangeAspect="1"/>
          </p:cNvPicPr>
          <p:nvPr/>
        </p:nvPicPr>
        <p:blipFill>
          <a:blip r:embed="rId2"/>
          <a:stretch>
            <a:fillRect/>
          </a:stretch>
        </p:blipFill>
        <p:spPr>
          <a:xfrm>
            <a:off x="2676576" y="3081934"/>
            <a:ext cx="4195873" cy="910946"/>
          </a:xfrm>
          <a:prstGeom prst="rect">
            <a:avLst/>
          </a:prstGeom>
        </p:spPr>
      </p:pic>
      <p:grpSp>
        <p:nvGrpSpPr>
          <p:cNvPr id="19" name="Group 18">
            <a:extLst>
              <a:ext uri="{FF2B5EF4-FFF2-40B4-BE49-F238E27FC236}">
                <a16:creationId xmlns:a16="http://schemas.microsoft.com/office/drawing/2014/main" id="{1C6AB6F6-C4BE-BF48-81A3-151649DAE182}"/>
              </a:ext>
            </a:extLst>
          </p:cNvPr>
          <p:cNvGrpSpPr/>
          <p:nvPr/>
        </p:nvGrpSpPr>
        <p:grpSpPr>
          <a:xfrm>
            <a:off x="2439970" y="3230255"/>
            <a:ext cx="8775593" cy="2784163"/>
            <a:chOff x="2500930" y="3154055"/>
            <a:chExt cx="8775593" cy="2784163"/>
          </a:xfrm>
        </p:grpSpPr>
        <p:pic>
          <p:nvPicPr>
            <p:cNvPr id="7" name="Picture 6">
              <a:extLst>
                <a:ext uri="{FF2B5EF4-FFF2-40B4-BE49-F238E27FC236}">
                  <a16:creationId xmlns:a16="http://schemas.microsoft.com/office/drawing/2014/main" id="{061473A7-325C-B74B-87C4-FE4546D3DD58}"/>
                </a:ext>
              </a:extLst>
            </p:cNvPr>
            <p:cNvPicPr>
              <a:picLocks noChangeAspect="1"/>
            </p:cNvPicPr>
            <p:nvPr/>
          </p:nvPicPr>
          <p:blipFill>
            <a:blip r:embed="rId3"/>
            <a:stretch>
              <a:fillRect/>
            </a:stretch>
          </p:blipFill>
          <p:spPr>
            <a:xfrm>
              <a:off x="2500930" y="3784734"/>
              <a:ext cx="8775593" cy="1053735"/>
            </a:xfrm>
            <a:prstGeom prst="rect">
              <a:avLst/>
            </a:prstGeom>
          </p:spPr>
        </p:pic>
        <p:sp>
          <p:nvSpPr>
            <p:cNvPr id="9" name="TextBox 8">
              <a:extLst>
                <a:ext uri="{FF2B5EF4-FFF2-40B4-BE49-F238E27FC236}">
                  <a16:creationId xmlns:a16="http://schemas.microsoft.com/office/drawing/2014/main" id="{9CA8E431-F364-7A4A-BCEE-916A79B62964}"/>
                </a:ext>
              </a:extLst>
            </p:cNvPr>
            <p:cNvSpPr txBox="1"/>
            <p:nvPr/>
          </p:nvSpPr>
          <p:spPr>
            <a:xfrm>
              <a:off x="5507598" y="5476553"/>
              <a:ext cx="3796279" cy="461665"/>
            </a:xfrm>
            <a:prstGeom prst="rect">
              <a:avLst/>
            </a:prstGeom>
            <a:noFill/>
          </p:spPr>
          <p:txBody>
            <a:bodyPr wrap="square" rtlCol="0">
              <a:spAutoFit/>
            </a:bodyPr>
            <a:lstStyle/>
            <a:p>
              <a:r>
                <a:rPr lang="en-US" sz="2400" dirty="0"/>
                <a:t>Initial Residual Connection</a:t>
              </a:r>
            </a:p>
          </p:txBody>
        </p:sp>
        <p:sp>
          <p:nvSpPr>
            <p:cNvPr id="10" name="Rectangle 9">
              <a:extLst>
                <a:ext uri="{FF2B5EF4-FFF2-40B4-BE49-F238E27FC236}">
                  <a16:creationId xmlns:a16="http://schemas.microsoft.com/office/drawing/2014/main" id="{FD9011B0-EB72-5140-AED5-71D15753B372}"/>
                </a:ext>
              </a:extLst>
            </p:cNvPr>
            <p:cNvSpPr/>
            <p:nvPr/>
          </p:nvSpPr>
          <p:spPr>
            <a:xfrm>
              <a:off x="8430672" y="3154055"/>
              <a:ext cx="2331407" cy="461665"/>
            </a:xfrm>
            <a:prstGeom prst="rect">
              <a:avLst/>
            </a:prstGeom>
          </p:spPr>
          <p:txBody>
            <a:bodyPr wrap="none">
              <a:spAutoFit/>
            </a:bodyPr>
            <a:lstStyle/>
            <a:p>
              <a:r>
                <a:rPr lang="en-US" sz="2400" dirty="0"/>
                <a:t>﻿Identity Mapping</a:t>
              </a:r>
            </a:p>
          </p:txBody>
        </p:sp>
        <p:sp>
          <p:nvSpPr>
            <p:cNvPr id="13" name="Right Arrow 94">
              <a:extLst>
                <a:ext uri="{FF2B5EF4-FFF2-40B4-BE49-F238E27FC236}">
                  <a16:creationId xmlns:a16="http://schemas.microsoft.com/office/drawing/2014/main" id="{8CBEE6FB-CBE6-E347-B4F2-294B7686CF08}"/>
                </a:ext>
              </a:extLst>
            </p:cNvPr>
            <p:cNvSpPr/>
            <p:nvPr/>
          </p:nvSpPr>
          <p:spPr>
            <a:xfrm rot="5400000">
              <a:off x="7089476" y="5025843"/>
              <a:ext cx="599677" cy="2443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ight Arrow 94">
              <a:extLst>
                <a:ext uri="{FF2B5EF4-FFF2-40B4-BE49-F238E27FC236}">
                  <a16:creationId xmlns:a16="http://schemas.microsoft.com/office/drawing/2014/main" id="{04838570-B841-9941-A323-F1F1945EF18C}"/>
                </a:ext>
              </a:extLst>
            </p:cNvPr>
            <p:cNvSpPr/>
            <p:nvPr/>
          </p:nvSpPr>
          <p:spPr>
            <a:xfrm rot="16200000">
              <a:off x="8810161" y="3756720"/>
              <a:ext cx="599677" cy="2443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F3E2DF8-1858-CD46-86EF-466028920425}"/>
                </a:ext>
              </a:extLst>
            </p:cNvPr>
            <p:cNvCxnSpPr/>
            <p:nvPr/>
          </p:nvCxnSpPr>
          <p:spPr>
            <a:xfrm>
              <a:off x="7093220" y="4750694"/>
              <a:ext cx="62503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220825-9DB4-7949-9DDF-A3E4D0B04A18}"/>
                </a:ext>
              </a:extLst>
            </p:cNvPr>
            <p:cNvCxnSpPr>
              <a:cxnSpLocks/>
            </p:cNvCxnSpPr>
            <p:nvPr/>
          </p:nvCxnSpPr>
          <p:spPr>
            <a:xfrm>
              <a:off x="8390679" y="4804222"/>
              <a:ext cx="1205697"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84906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2F32-BFC4-004E-873A-DF04C5F3675A}"/>
              </a:ext>
            </a:extLst>
          </p:cNvPr>
          <p:cNvSpPr>
            <a:spLocks noGrp="1"/>
          </p:cNvSpPr>
          <p:nvPr>
            <p:ph type="title"/>
          </p:nvPr>
        </p:nvSpPr>
        <p:spPr/>
        <p:txBody>
          <a:bodyPr/>
          <a:lstStyle/>
          <a:p>
            <a:r>
              <a:rPr lang="en-US" dirty="0"/>
              <a:t>Residual Connection: GCNII</a:t>
            </a:r>
          </a:p>
        </p:txBody>
      </p:sp>
      <p:sp>
        <p:nvSpPr>
          <p:cNvPr id="3" name="Content Placeholder 2">
            <a:extLst>
              <a:ext uri="{FF2B5EF4-FFF2-40B4-BE49-F238E27FC236}">
                <a16:creationId xmlns:a16="http://schemas.microsoft.com/office/drawing/2014/main" id="{03D19B1F-8207-3E4D-8027-04F2AB8F9493}"/>
              </a:ext>
            </a:extLst>
          </p:cNvPr>
          <p:cNvSpPr>
            <a:spLocks noGrp="1"/>
          </p:cNvSpPr>
          <p:nvPr>
            <p:ph idx="1"/>
          </p:nvPr>
        </p:nvSpPr>
        <p:spPr/>
        <p:txBody>
          <a:bodyPr/>
          <a:lstStyle/>
          <a:p>
            <a:r>
              <a:rPr lang="en-US" dirty="0"/>
              <a:t>GCNII, extending vanilla GCN model with two techniques: initial residual and identity mapping.</a:t>
            </a:r>
          </a:p>
          <a:p>
            <a:endParaRPr lang="en-US" dirty="0"/>
          </a:p>
          <a:p>
            <a:r>
              <a:rPr lang="en-US" b="1" dirty="0">
                <a:solidFill>
                  <a:schemeClr val="tx1"/>
                </a:solidFill>
              </a:rPr>
              <a:t>Initial residual connection:  </a:t>
            </a:r>
            <a:r>
              <a:rPr lang="en-US" dirty="0">
                <a:solidFill>
                  <a:schemeClr val="tx1"/>
                </a:solidFill>
              </a:rPr>
              <a:t>maintain a portion of information from input</a:t>
            </a:r>
          </a:p>
          <a:p>
            <a:endParaRPr lang="en-US" b="1" dirty="0">
              <a:solidFill>
                <a:schemeClr val="tx1"/>
              </a:solidFill>
            </a:endParaRPr>
          </a:p>
          <a:p>
            <a:r>
              <a:rPr lang="en-US" b="1" dirty="0">
                <a:solidFill>
                  <a:schemeClr val="tx1"/>
                </a:solidFill>
              </a:rPr>
              <a:t>Identity Mapping: </a:t>
            </a:r>
            <a:r>
              <a:rPr lang="en-US" dirty="0">
                <a:solidFill>
                  <a:schemeClr val="tx1"/>
                </a:solidFill>
              </a:rPr>
              <a:t>the weights are shown to have small norms</a:t>
            </a:r>
            <a:endParaRPr lang="en-US" b="1" dirty="0">
              <a:solidFill>
                <a:schemeClr val="tx1"/>
              </a:solidFill>
            </a:endParaRPr>
          </a:p>
          <a:p>
            <a:endParaRPr lang="en-US" b="1"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A4925CBF-2148-1448-8437-11B66BAB79DC}"/>
              </a:ext>
            </a:extLst>
          </p:cNvPr>
          <p:cNvSpPr>
            <a:spLocks noGrp="1"/>
          </p:cNvSpPr>
          <p:nvPr>
            <p:ph type="sldNum" sz="quarter" idx="12"/>
          </p:nvPr>
        </p:nvSpPr>
        <p:spPr/>
        <p:txBody>
          <a:bodyPr/>
          <a:lstStyle/>
          <a:p>
            <a:fld id="{4C15419E-54D6-8648-ABFB-BEF58E3E877E}" type="slidenum">
              <a:rPr lang="en-US" smtClean="0"/>
              <a:t>189</a:t>
            </a:fld>
            <a:endParaRPr lang="en-US"/>
          </a:p>
        </p:txBody>
      </p:sp>
      <p:sp>
        <p:nvSpPr>
          <p:cNvPr id="6" name="Rectangle 5">
            <a:extLst>
              <a:ext uri="{FF2B5EF4-FFF2-40B4-BE49-F238E27FC236}">
                <a16:creationId xmlns:a16="http://schemas.microsoft.com/office/drawing/2014/main" id="{C5DB874E-D6E6-B64E-A6FA-C57CEC486349}"/>
              </a:ext>
            </a:extLst>
          </p:cNvPr>
          <p:cNvSpPr/>
          <p:nvPr/>
        </p:nvSpPr>
        <p:spPr>
          <a:xfrm>
            <a:off x="838199" y="6413698"/>
            <a:ext cx="8155329" cy="307777"/>
          </a:xfrm>
          <a:prstGeom prst="rect">
            <a:avLst/>
          </a:prstGeom>
        </p:spPr>
        <p:txBody>
          <a:bodyPr wrap="square">
            <a:spAutoFit/>
          </a:bodyPr>
          <a:lstStyle/>
          <a:p>
            <a:pPr lvl="0"/>
            <a:r>
              <a:rPr lang="en-US" sz="1400" b="1" dirty="0">
                <a:solidFill>
                  <a:srgbClr val="24292E"/>
                </a:solidFill>
                <a:latin typeface="-apple-system"/>
              </a:rPr>
              <a:t>﻿Simple and Deep Graph Convolutional Networks. </a:t>
            </a:r>
            <a:r>
              <a:rPr kumimoji="0" lang="en-US" sz="1400" b="0" i="0" u="none" strike="noStrike" kern="1200" cap="none" spc="0" normalizeH="0" baseline="0" noProof="0" dirty="0">
                <a:ln>
                  <a:noFill/>
                </a:ln>
                <a:solidFill>
                  <a:srgbClr val="24292E"/>
                </a:solidFill>
                <a:effectLst/>
                <a:uLnTx/>
                <a:uFillTx/>
                <a:latin typeface="-apple-system"/>
                <a:ea typeface="+mn-ea"/>
                <a:cs typeface="+mn-cs"/>
              </a:rPr>
              <a:t>ICML 2020</a:t>
            </a:r>
          </a:p>
        </p:txBody>
      </p:sp>
    </p:spTree>
    <p:extLst>
      <p:ext uri="{BB962C8B-B14F-4D97-AF65-F5344CB8AC3E}">
        <p14:creationId xmlns:p14="http://schemas.microsoft.com/office/powerpoint/2010/main" val="2632907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19</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2510ED9-E82B-CA4A-A0F1-B12892F384E3}"/>
              </a:ext>
            </a:extLst>
          </p:cNvPr>
          <p:cNvPicPr>
            <a:picLocks noChangeAspect="1"/>
          </p:cNvPicPr>
          <p:nvPr/>
        </p:nvPicPr>
        <p:blipFill>
          <a:blip r:embed="rId10"/>
          <a:stretch>
            <a:fillRect/>
          </a:stretch>
        </p:blipFill>
        <p:spPr>
          <a:xfrm>
            <a:off x="4261700" y="4216533"/>
            <a:ext cx="2063984" cy="1625741"/>
          </a:xfrm>
          <a:prstGeom prst="rect">
            <a:avLst/>
          </a:prstGeom>
        </p:spPr>
      </p:pic>
      <p:pic>
        <p:nvPicPr>
          <p:cNvPr id="31" name="Picture 30">
            <a:extLst>
              <a:ext uri="{FF2B5EF4-FFF2-40B4-BE49-F238E27FC236}">
                <a16:creationId xmlns:a16="http://schemas.microsoft.com/office/drawing/2014/main" id="{977986D0-3043-F248-8CB6-B2DCBAF05996}"/>
              </a:ext>
            </a:extLst>
          </p:cNvPr>
          <p:cNvPicPr>
            <a:picLocks noChangeAspect="1"/>
          </p:cNvPicPr>
          <p:nvPr/>
        </p:nvPicPr>
        <p:blipFill>
          <a:blip r:embed="rId11"/>
          <a:stretch>
            <a:fillRect/>
          </a:stretch>
        </p:blipFill>
        <p:spPr>
          <a:xfrm>
            <a:off x="1319618" y="4216533"/>
            <a:ext cx="2063984" cy="1625741"/>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E75DE-214E-A246-9E8A-BA91654EAFC3}"/>
                  </a:ext>
                </a:extLst>
              </p:cNvPr>
              <p:cNvSpPr txBox="1"/>
              <p:nvPr/>
            </p:nvSpPr>
            <p:spPr>
              <a:xfrm>
                <a:off x="5088508"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2" name="TextBox 31">
                <a:extLst>
                  <a:ext uri="{FF2B5EF4-FFF2-40B4-BE49-F238E27FC236}">
                    <a16:creationId xmlns:a16="http://schemas.microsoft.com/office/drawing/2014/main" id="{36DE75DE-214E-A246-9E8A-BA91654EAFC3}"/>
                  </a:ext>
                </a:extLst>
              </p:cNvPr>
              <p:cNvSpPr txBox="1">
                <a:spLocks noRot="1" noChangeAspect="1" noMove="1" noResize="1" noEditPoints="1" noAdjustHandles="1" noChangeArrowheads="1" noChangeShapeType="1" noTextEdit="1"/>
              </p:cNvSpPr>
              <p:nvPr/>
            </p:nvSpPr>
            <p:spPr>
              <a:xfrm>
                <a:off x="5088508" y="5957328"/>
                <a:ext cx="205184" cy="276999"/>
              </a:xfrm>
              <a:prstGeom prst="rect">
                <a:avLst/>
              </a:prstGeom>
              <a:blipFill>
                <a:blip r:embed="rId13"/>
                <a:stretch>
                  <a:fillRect l="-23529" r="-1764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076BBC-271D-5E47-8683-B9943E316425}"/>
                  </a:ext>
                </a:extLst>
              </p:cNvPr>
              <p:cNvSpPr txBox="1"/>
              <p:nvPr/>
            </p:nvSpPr>
            <p:spPr>
              <a:xfrm>
                <a:off x="2263475" y="5957328"/>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𝑫</m:t>
                      </m:r>
                    </m:oMath>
                  </m:oMathPara>
                </a14:m>
                <a:endParaRPr lang="en-US" b="1" dirty="0"/>
              </a:p>
            </p:txBody>
          </p:sp>
        </mc:Choice>
        <mc:Fallback xmlns="">
          <p:sp>
            <p:nvSpPr>
              <p:cNvPr id="36" name="TextBox 35">
                <a:extLst>
                  <a:ext uri="{FF2B5EF4-FFF2-40B4-BE49-F238E27FC236}">
                    <a16:creationId xmlns:a16="http://schemas.microsoft.com/office/drawing/2014/main" id="{C3076BBC-271D-5E47-8683-B9943E316425}"/>
                  </a:ext>
                </a:extLst>
              </p:cNvPr>
              <p:cNvSpPr txBox="1">
                <a:spLocks noRot="1" noChangeAspect="1" noMove="1" noResize="1" noEditPoints="1" noAdjustHandles="1" noChangeArrowheads="1" noChangeShapeType="1" noTextEdit="1"/>
              </p:cNvSpPr>
              <p:nvPr/>
            </p:nvSpPr>
            <p:spPr>
              <a:xfrm>
                <a:off x="2263475" y="5957328"/>
                <a:ext cx="226023" cy="276999"/>
              </a:xfrm>
              <a:prstGeom prst="rect">
                <a:avLst/>
              </a:prstGeom>
              <a:blipFill>
                <a:blip r:embed="rId14"/>
                <a:stretch>
                  <a:fillRect l="-15789" r="-2105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4FD239-12D6-E446-B9DA-B858ADF820B0}"/>
                  </a:ext>
                </a:extLst>
              </p:cNvPr>
              <p:cNvSpPr txBox="1"/>
              <p:nvPr/>
            </p:nvSpPr>
            <p:spPr>
              <a:xfrm>
                <a:off x="3706392" y="4890903"/>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40" name="TextBox 39">
                <a:extLst>
                  <a:ext uri="{FF2B5EF4-FFF2-40B4-BE49-F238E27FC236}">
                    <a16:creationId xmlns:a16="http://schemas.microsoft.com/office/drawing/2014/main" id="{6D4FD239-12D6-E446-B9DA-B858ADF820B0}"/>
                  </a:ext>
                </a:extLst>
              </p:cNvPr>
              <p:cNvSpPr txBox="1">
                <a:spLocks noRot="1" noChangeAspect="1" noMove="1" noResize="1" noEditPoints="1" noAdjustHandles="1" noChangeArrowheads="1" noChangeShapeType="1" noTextEdit="1"/>
              </p:cNvSpPr>
              <p:nvPr/>
            </p:nvSpPr>
            <p:spPr>
              <a:xfrm>
                <a:off x="3706392" y="4890903"/>
                <a:ext cx="226023" cy="276999"/>
              </a:xfrm>
              <a:prstGeom prst="rect">
                <a:avLst/>
              </a:prstGeom>
              <a:blipFill>
                <a:blip r:embed="rId16"/>
                <a:stretch>
                  <a:fillRect l="-526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3C2622F2-9DBC-4740-A335-54C08C7459CF}"/>
              </a:ext>
            </a:extLst>
          </p:cNvPr>
          <p:cNvSpPr txBox="1"/>
          <p:nvPr/>
        </p:nvSpPr>
        <p:spPr>
          <a:xfrm>
            <a:off x="4410794" y="3778314"/>
            <a:ext cx="2241727" cy="369332"/>
          </a:xfrm>
          <a:prstGeom prst="rect">
            <a:avLst/>
          </a:prstGeom>
          <a:noFill/>
        </p:spPr>
        <p:txBody>
          <a:bodyPr wrap="square" rtlCol="0">
            <a:spAutoFit/>
          </a:bodyPr>
          <a:lstStyle/>
          <a:p>
            <a:r>
              <a:rPr lang="en-US" dirty="0"/>
              <a:t>Adjacency Matrix</a:t>
            </a:r>
          </a:p>
        </p:txBody>
      </p:sp>
      <p:sp>
        <p:nvSpPr>
          <p:cNvPr id="47" name="TextBox 46">
            <a:extLst>
              <a:ext uri="{FF2B5EF4-FFF2-40B4-BE49-F238E27FC236}">
                <a16:creationId xmlns:a16="http://schemas.microsoft.com/office/drawing/2014/main" id="{70F3E6A8-E7BD-E042-B786-52CD3247841B}"/>
              </a:ext>
            </a:extLst>
          </p:cNvPr>
          <p:cNvSpPr txBox="1"/>
          <p:nvPr/>
        </p:nvSpPr>
        <p:spPr>
          <a:xfrm>
            <a:off x="1464665" y="3762646"/>
            <a:ext cx="2241727" cy="369332"/>
          </a:xfrm>
          <a:prstGeom prst="rect">
            <a:avLst/>
          </a:prstGeom>
          <a:noFill/>
        </p:spPr>
        <p:txBody>
          <a:bodyPr wrap="square" rtlCol="0">
            <a:spAutoFit/>
          </a:bodyPr>
          <a:lstStyle/>
          <a:p>
            <a:r>
              <a:rPr lang="en-US" dirty="0"/>
              <a:t>Degree Matrix</a:t>
            </a:r>
          </a:p>
        </p:txBody>
      </p:sp>
      <p:sp>
        <p:nvSpPr>
          <p:cNvPr id="43" name="TextBox 42">
            <a:extLst>
              <a:ext uri="{FF2B5EF4-FFF2-40B4-BE49-F238E27FC236}">
                <a16:creationId xmlns:a16="http://schemas.microsoft.com/office/drawing/2014/main" id="{B5C13BFD-A9BF-BA4C-8D1D-AB67EBDD6A4B}"/>
              </a:ext>
            </a:extLst>
          </p:cNvPr>
          <p:cNvSpPr txBox="1"/>
          <p:nvPr/>
        </p:nvSpPr>
        <p:spPr>
          <a:xfrm>
            <a:off x="5817106" y="2784673"/>
            <a:ext cx="1851512" cy="400110"/>
          </a:xfrm>
          <a:prstGeom prst="rect">
            <a:avLst/>
          </a:prstGeom>
          <a:noFill/>
        </p:spPr>
        <p:txBody>
          <a:bodyPr wrap="square" rtlCol="0">
            <a:spAutoFit/>
          </a:bodyPr>
          <a:lstStyle/>
          <a:p>
            <a:r>
              <a:rPr lang="en-US" sz="2000" dirty="0"/>
              <a:t>Degree Matrix: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4E2E8F-85CA-4C47-A695-139811EA96CC}"/>
                  </a:ext>
                </a:extLst>
              </p:cNvPr>
              <p:cNvSpPr txBox="1"/>
              <p:nvPr/>
            </p:nvSpPr>
            <p:spPr>
              <a:xfrm>
                <a:off x="5834151" y="1951954"/>
                <a:ext cx="5938029" cy="732573"/>
              </a:xfrm>
              <a:prstGeom prst="rect">
                <a:avLst/>
              </a:prstGeom>
              <a:noFill/>
            </p:spPr>
            <p:txBody>
              <a:bodyPr wrap="square" rtlCol="0">
                <a:spAutoFit/>
              </a:bodyPr>
              <a:lstStyle/>
              <a:p>
                <a:r>
                  <a:rPr lang="en-US" sz="2000" dirty="0"/>
                  <a:t>Adjacency Matrix: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 is adjacent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oMath>
                </a14:m>
                <a:endParaRPr lang="en-US" sz="2000" dirty="0"/>
              </a:p>
              <a:p>
                <a:r>
                  <a:rPr lang="en-US" sz="2000" dirty="0"/>
                  <a:t>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otherwise</a:t>
                </a:r>
              </a:p>
            </p:txBody>
          </p:sp>
        </mc:Choice>
        <mc:Fallback xmlns="">
          <p:sp>
            <p:nvSpPr>
              <p:cNvPr id="44" name="TextBox 43">
                <a:extLst>
                  <a:ext uri="{FF2B5EF4-FFF2-40B4-BE49-F238E27FC236}">
                    <a16:creationId xmlns:a16="http://schemas.microsoft.com/office/drawing/2014/main" id="{D64E2E8F-85CA-4C47-A695-139811EA96CC}"/>
                  </a:ext>
                </a:extLst>
              </p:cNvPr>
              <p:cNvSpPr txBox="1">
                <a:spLocks noRot="1" noChangeAspect="1" noMove="1" noResize="1" noEditPoints="1" noAdjustHandles="1" noChangeArrowheads="1" noChangeShapeType="1" noTextEdit="1"/>
              </p:cNvSpPr>
              <p:nvPr/>
            </p:nvSpPr>
            <p:spPr>
              <a:xfrm>
                <a:off x="5834151" y="1951954"/>
                <a:ext cx="5938029" cy="732573"/>
              </a:xfrm>
              <a:prstGeom prst="rect">
                <a:avLst/>
              </a:prstGeom>
              <a:blipFill>
                <a:blip r:embed="rId18"/>
                <a:stretch>
                  <a:fillRect l="-853" t="-3448" b="-1379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818D5C4B-69EF-6041-93FB-52862195334B}"/>
              </a:ext>
            </a:extLst>
          </p:cNvPr>
          <p:cNvPicPr>
            <a:picLocks noChangeAspect="1"/>
          </p:cNvPicPr>
          <p:nvPr/>
        </p:nvPicPr>
        <p:blipFill>
          <a:blip r:embed="rId19"/>
          <a:stretch>
            <a:fillRect/>
          </a:stretch>
        </p:blipFill>
        <p:spPr>
          <a:xfrm>
            <a:off x="7536869" y="2895149"/>
            <a:ext cx="4060319" cy="254199"/>
          </a:xfrm>
          <a:prstGeom prst="rect">
            <a:avLst/>
          </a:prstGeom>
        </p:spPr>
      </p:pic>
      <p:sp>
        <p:nvSpPr>
          <p:cNvPr id="45" name="TextBox 44">
            <a:extLst>
              <a:ext uri="{FF2B5EF4-FFF2-40B4-BE49-F238E27FC236}">
                <a16:creationId xmlns:a16="http://schemas.microsoft.com/office/drawing/2014/main" id="{B41915E0-17A5-2D42-AEA5-E9F5936C736B}"/>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9156354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2F32-BFC4-004E-873A-DF04C5F3675A}"/>
              </a:ext>
            </a:extLst>
          </p:cNvPr>
          <p:cNvSpPr>
            <a:spLocks noGrp="1"/>
          </p:cNvSpPr>
          <p:nvPr>
            <p:ph type="title"/>
          </p:nvPr>
        </p:nvSpPr>
        <p:spPr/>
        <p:txBody>
          <a:bodyPr/>
          <a:lstStyle/>
          <a:p>
            <a:r>
              <a:rPr lang="en-US" dirty="0"/>
              <a:t>Residual Connection: GCNII</a:t>
            </a:r>
          </a:p>
        </p:txBody>
      </p:sp>
      <p:sp>
        <p:nvSpPr>
          <p:cNvPr id="3" name="Content Placeholder 2">
            <a:extLst>
              <a:ext uri="{FF2B5EF4-FFF2-40B4-BE49-F238E27FC236}">
                <a16:creationId xmlns:a16="http://schemas.microsoft.com/office/drawing/2014/main" id="{03D19B1F-8207-3E4D-8027-04F2AB8F9493}"/>
              </a:ext>
            </a:extLst>
          </p:cNvPr>
          <p:cNvSpPr>
            <a:spLocks noGrp="1"/>
          </p:cNvSpPr>
          <p:nvPr>
            <p:ph idx="1"/>
          </p:nvPr>
        </p:nvSpPr>
        <p:spPr/>
        <p:txBody>
          <a:bodyPr/>
          <a:lstStyle/>
          <a:p>
            <a:r>
              <a:rPr lang="en-US" dirty="0"/>
              <a:t>GCNII works well on benchmark datasets</a:t>
            </a:r>
            <a:endParaRPr lang="en-US" b="1"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A4925CBF-2148-1448-8437-11B66BAB79DC}"/>
              </a:ext>
            </a:extLst>
          </p:cNvPr>
          <p:cNvSpPr>
            <a:spLocks noGrp="1"/>
          </p:cNvSpPr>
          <p:nvPr>
            <p:ph type="sldNum" sz="quarter" idx="12"/>
          </p:nvPr>
        </p:nvSpPr>
        <p:spPr/>
        <p:txBody>
          <a:bodyPr/>
          <a:lstStyle/>
          <a:p>
            <a:fld id="{4C15419E-54D6-8648-ABFB-BEF58E3E877E}" type="slidenum">
              <a:rPr lang="en-US" smtClean="0"/>
              <a:t>190</a:t>
            </a:fld>
            <a:endParaRPr lang="en-US"/>
          </a:p>
        </p:txBody>
      </p:sp>
      <p:sp>
        <p:nvSpPr>
          <p:cNvPr id="6" name="Rectangle 5">
            <a:extLst>
              <a:ext uri="{FF2B5EF4-FFF2-40B4-BE49-F238E27FC236}">
                <a16:creationId xmlns:a16="http://schemas.microsoft.com/office/drawing/2014/main" id="{C5DB874E-D6E6-B64E-A6FA-C57CEC486349}"/>
              </a:ext>
            </a:extLst>
          </p:cNvPr>
          <p:cNvSpPr/>
          <p:nvPr/>
        </p:nvSpPr>
        <p:spPr>
          <a:xfrm>
            <a:off x="838199" y="6413698"/>
            <a:ext cx="8155329" cy="307777"/>
          </a:xfrm>
          <a:prstGeom prst="rect">
            <a:avLst/>
          </a:prstGeom>
        </p:spPr>
        <p:txBody>
          <a:bodyPr wrap="square">
            <a:spAutoFit/>
          </a:bodyPr>
          <a:lstStyle/>
          <a:p>
            <a:pPr lvl="0"/>
            <a:r>
              <a:rPr lang="en-US" sz="1400" b="1" dirty="0">
                <a:solidFill>
                  <a:srgbClr val="24292E"/>
                </a:solidFill>
                <a:latin typeface="-apple-system"/>
              </a:rPr>
              <a:t>﻿Simple and Deep Graph Convolutional Networks. </a:t>
            </a:r>
            <a:r>
              <a:rPr kumimoji="0" lang="en-US" sz="1400" b="0" i="0" u="none" strike="noStrike" kern="1200" cap="none" spc="0" normalizeH="0" baseline="0" noProof="0" dirty="0">
                <a:ln>
                  <a:noFill/>
                </a:ln>
                <a:solidFill>
                  <a:srgbClr val="24292E"/>
                </a:solidFill>
                <a:effectLst/>
                <a:uLnTx/>
                <a:uFillTx/>
                <a:latin typeface="-apple-system"/>
                <a:ea typeface="+mn-ea"/>
                <a:cs typeface="+mn-cs"/>
              </a:rPr>
              <a:t>ICML 2020</a:t>
            </a:r>
          </a:p>
        </p:txBody>
      </p:sp>
      <p:pic>
        <p:nvPicPr>
          <p:cNvPr id="7" name="Picture 6">
            <a:extLst>
              <a:ext uri="{FF2B5EF4-FFF2-40B4-BE49-F238E27FC236}">
                <a16:creationId xmlns:a16="http://schemas.microsoft.com/office/drawing/2014/main" id="{744ECDFD-3294-D643-908A-63C0219733B6}"/>
              </a:ext>
            </a:extLst>
          </p:cNvPr>
          <p:cNvPicPr>
            <a:picLocks noChangeAspect="1"/>
          </p:cNvPicPr>
          <p:nvPr/>
        </p:nvPicPr>
        <p:blipFill>
          <a:blip r:embed="rId3"/>
          <a:stretch>
            <a:fillRect/>
          </a:stretch>
        </p:blipFill>
        <p:spPr>
          <a:xfrm>
            <a:off x="2018336" y="2352392"/>
            <a:ext cx="7801526" cy="3881919"/>
          </a:xfrm>
          <a:prstGeom prst="rect">
            <a:avLst/>
          </a:prstGeom>
        </p:spPr>
      </p:pic>
    </p:spTree>
    <p:extLst>
      <p:ext uri="{BB962C8B-B14F-4D97-AF65-F5344CB8AC3E}">
        <p14:creationId xmlns:p14="http://schemas.microsoft.com/office/powerpoint/2010/main" val="11286087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C66D-CAAE-6842-A026-9B0AEAB0DF20}"/>
              </a:ext>
            </a:extLst>
          </p:cNvPr>
          <p:cNvSpPr>
            <a:spLocks noGrp="1"/>
          </p:cNvSpPr>
          <p:nvPr>
            <p:ph type="title"/>
          </p:nvPr>
        </p:nvSpPr>
        <p:spPr/>
        <p:txBody>
          <a:bodyPr/>
          <a:lstStyle/>
          <a:p>
            <a:r>
              <a:rPr lang="en-US" dirty="0"/>
              <a:t>﻿Decoupled GNN: DAGNN</a:t>
            </a:r>
          </a:p>
        </p:txBody>
      </p:sp>
      <p:sp>
        <p:nvSpPr>
          <p:cNvPr id="3" name="Content Placeholder 2">
            <a:extLst>
              <a:ext uri="{FF2B5EF4-FFF2-40B4-BE49-F238E27FC236}">
                <a16:creationId xmlns:a16="http://schemas.microsoft.com/office/drawing/2014/main" id="{1AEF5524-C57F-8C43-80CF-1B33B78CD14B}"/>
              </a:ext>
            </a:extLst>
          </p:cNvPr>
          <p:cNvSpPr>
            <a:spLocks noGrp="1"/>
          </p:cNvSpPr>
          <p:nvPr>
            <p:ph idx="1"/>
          </p:nvPr>
        </p:nvSpPr>
        <p:spPr/>
        <p:txBody>
          <a:bodyPr/>
          <a:lstStyle/>
          <a:p>
            <a:r>
              <a:rPr lang="en-US" dirty="0"/>
              <a:t>Decouple the propagation and transformation:</a:t>
            </a:r>
          </a:p>
          <a:p>
            <a:endParaRPr lang="en-US" dirty="0"/>
          </a:p>
          <a:p>
            <a:endParaRPr lang="en-US" dirty="0"/>
          </a:p>
        </p:txBody>
      </p:sp>
      <p:sp>
        <p:nvSpPr>
          <p:cNvPr id="4" name="Slide Number Placeholder 3">
            <a:extLst>
              <a:ext uri="{FF2B5EF4-FFF2-40B4-BE49-F238E27FC236}">
                <a16:creationId xmlns:a16="http://schemas.microsoft.com/office/drawing/2014/main" id="{70B3E24A-ABF0-3440-9519-F6FA8EE52FFE}"/>
              </a:ext>
            </a:extLst>
          </p:cNvPr>
          <p:cNvSpPr>
            <a:spLocks noGrp="1"/>
          </p:cNvSpPr>
          <p:nvPr>
            <p:ph type="sldNum" sz="quarter" idx="12"/>
          </p:nvPr>
        </p:nvSpPr>
        <p:spPr/>
        <p:txBody>
          <a:bodyPr/>
          <a:lstStyle/>
          <a:p>
            <a:fld id="{4C15419E-54D6-8648-ABFB-BEF58E3E877E}" type="slidenum">
              <a:rPr lang="en-US" smtClean="0"/>
              <a:t>191</a:t>
            </a:fld>
            <a:endParaRPr lang="en-US"/>
          </a:p>
        </p:txBody>
      </p:sp>
      <p:sp>
        <p:nvSpPr>
          <p:cNvPr id="5" name="Content Placeholder 2">
            <a:extLst>
              <a:ext uri="{FF2B5EF4-FFF2-40B4-BE49-F238E27FC236}">
                <a16:creationId xmlns:a16="http://schemas.microsoft.com/office/drawing/2014/main" id="{3D3CF434-A35F-FE43-9891-6EDBAB05A999}"/>
              </a:ext>
            </a:extLst>
          </p:cNvPr>
          <p:cNvSpPr txBox="1">
            <a:spLocks/>
          </p:cNvSpPr>
          <p:nvPr/>
        </p:nvSpPr>
        <p:spPr>
          <a:xfrm>
            <a:off x="1435261" y="2034555"/>
            <a:ext cx="9144000" cy="56723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solidFill>
                <a:prstClr val="black">
                  <a:lumMod val="75000"/>
                  <a:lumOff val="25000"/>
                </a:prstClr>
              </a:solidFill>
            </a:endParaRPr>
          </a:p>
        </p:txBody>
      </p:sp>
      <p:pic>
        <p:nvPicPr>
          <p:cNvPr id="6" name="Picture 5">
            <a:extLst>
              <a:ext uri="{FF2B5EF4-FFF2-40B4-BE49-F238E27FC236}">
                <a16:creationId xmlns:a16="http://schemas.microsoft.com/office/drawing/2014/main" id="{8DB18A64-14CA-3847-AA50-077D9F13B620}"/>
              </a:ext>
            </a:extLst>
          </p:cNvPr>
          <p:cNvPicPr>
            <a:picLocks noChangeAspect="1"/>
          </p:cNvPicPr>
          <p:nvPr/>
        </p:nvPicPr>
        <p:blipFill rotWithShape="1">
          <a:blip r:embed="rId2"/>
          <a:srcRect b="22682"/>
          <a:stretch/>
        </p:blipFill>
        <p:spPr>
          <a:xfrm>
            <a:off x="174947" y="2251143"/>
            <a:ext cx="6562725" cy="3696992"/>
          </a:xfrm>
          <a:prstGeom prst="rect">
            <a:avLst/>
          </a:prstGeom>
        </p:spPr>
      </p:pic>
      <p:pic>
        <p:nvPicPr>
          <p:cNvPr id="7" name="Picture 6">
            <a:extLst>
              <a:ext uri="{FF2B5EF4-FFF2-40B4-BE49-F238E27FC236}">
                <a16:creationId xmlns:a16="http://schemas.microsoft.com/office/drawing/2014/main" id="{902EA278-A919-9044-895A-AEB17F9F87F9}"/>
              </a:ext>
            </a:extLst>
          </p:cNvPr>
          <p:cNvPicPr>
            <a:picLocks noChangeAspect="1"/>
          </p:cNvPicPr>
          <p:nvPr/>
        </p:nvPicPr>
        <p:blipFill rotWithShape="1">
          <a:blip r:embed="rId3"/>
          <a:srcRect r="12496" b="3097"/>
          <a:stretch/>
        </p:blipFill>
        <p:spPr>
          <a:xfrm>
            <a:off x="6737671" y="2863018"/>
            <a:ext cx="3841589" cy="1082310"/>
          </a:xfrm>
          <a:prstGeom prst="rect">
            <a:avLst/>
          </a:prstGeom>
        </p:spPr>
      </p:pic>
      <p:sp>
        <p:nvSpPr>
          <p:cNvPr id="8" name="Rectangle 7">
            <a:extLst>
              <a:ext uri="{FF2B5EF4-FFF2-40B4-BE49-F238E27FC236}">
                <a16:creationId xmlns:a16="http://schemas.microsoft.com/office/drawing/2014/main" id="{BED39C26-B638-3746-92B6-F9E6DABA0CC2}"/>
              </a:ext>
            </a:extLst>
          </p:cNvPr>
          <p:cNvSpPr/>
          <p:nvPr/>
        </p:nvSpPr>
        <p:spPr>
          <a:xfrm>
            <a:off x="6446019" y="4228357"/>
            <a:ext cx="4730303" cy="923330"/>
          </a:xfrm>
          <a:prstGeom prst="rect">
            <a:avLst/>
          </a:prstGeom>
        </p:spPr>
        <p:txBody>
          <a:bodyPr wrap="square">
            <a:spAutoFit/>
          </a:bodyPr>
          <a:lstStyle/>
          <a:p>
            <a:r>
              <a:rPr lang="en-US" altLang="zh-CN" dirty="0"/>
              <a:t>We can </a:t>
            </a:r>
            <a:r>
              <a:rPr lang="zh-CN" altLang="en-US" dirty="0"/>
              <a:t>observe that the over-smoothing issue starts compromising the performance </a:t>
            </a:r>
            <a:r>
              <a:rPr lang="zh-CN" altLang="en-US" b="1" dirty="0"/>
              <a:t>at an extremely large receptive field</a:t>
            </a:r>
            <a:r>
              <a:rPr lang="zh-CN" altLang="en-US" dirty="0"/>
              <a:t>, such as 75-hop</a:t>
            </a:r>
          </a:p>
        </p:txBody>
      </p:sp>
      <p:sp>
        <p:nvSpPr>
          <p:cNvPr id="9" name="Rectangle 8">
            <a:extLst>
              <a:ext uri="{FF2B5EF4-FFF2-40B4-BE49-F238E27FC236}">
                <a16:creationId xmlns:a16="http://schemas.microsoft.com/office/drawing/2014/main" id="{A0861C07-575B-E242-9D96-7C626157F54C}"/>
              </a:ext>
            </a:extLst>
          </p:cNvPr>
          <p:cNvSpPr/>
          <p:nvPr/>
        </p:nvSpPr>
        <p:spPr>
          <a:xfrm>
            <a:off x="838199" y="6413698"/>
            <a:ext cx="8155329" cy="307777"/>
          </a:xfrm>
          <a:prstGeom prst="rect">
            <a:avLst/>
          </a:prstGeom>
        </p:spPr>
        <p:txBody>
          <a:bodyPr wrap="square">
            <a:spAutoFit/>
          </a:bodyPr>
          <a:lstStyle/>
          <a:p>
            <a:pPr lvl="0"/>
            <a:r>
              <a:rPr lang="en-US" sz="1400" b="1" dirty="0">
                <a:solidFill>
                  <a:srgbClr val="24292E"/>
                </a:solidFill>
                <a:latin typeface="-apple-system"/>
              </a:rPr>
              <a:t>﻿Towards Deeper Graph Neural Networks. </a:t>
            </a:r>
            <a:r>
              <a:rPr kumimoji="0" lang="en-US" sz="1400" b="0" i="0" u="none" strike="noStrike" kern="1200" cap="none" spc="0" normalizeH="0" baseline="0" noProof="0" dirty="0">
                <a:ln>
                  <a:noFill/>
                </a:ln>
                <a:solidFill>
                  <a:srgbClr val="24292E"/>
                </a:solidFill>
                <a:effectLst/>
                <a:uLnTx/>
                <a:uFillTx/>
                <a:latin typeface="-apple-system"/>
                <a:ea typeface="+mn-ea"/>
                <a:cs typeface="+mn-cs"/>
              </a:rPr>
              <a:t>KDD’2020</a:t>
            </a:r>
          </a:p>
        </p:txBody>
      </p:sp>
    </p:spTree>
    <p:extLst>
      <p:ext uri="{BB962C8B-B14F-4D97-AF65-F5344CB8AC3E}">
        <p14:creationId xmlns:p14="http://schemas.microsoft.com/office/powerpoint/2010/main" val="21059743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B615-5A93-0043-80E6-D644E4405784}"/>
              </a:ext>
            </a:extLst>
          </p:cNvPr>
          <p:cNvSpPr>
            <a:spLocks noGrp="1"/>
          </p:cNvSpPr>
          <p:nvPr>
            <p:ph type="title"/>
          </p:nvPr>
        </p:nvSpPr>
        <p:spPr/>
        <p:txBody>
          <a:bodyPr/>
          <a:lstStyle/>
          <a:p>
            <a:r>
              <a:rPr lang="en-US" dirty="0"/>
              <a:t>Decoupled GNN: DAGNN</a:t>
            </a:r>
          </a:p>
        </p:txBody>
      </p:sp>
      <p:sp>
        <p:nvSpPr>
          <p:cNvPr id="3" name="Content Placeholder 2">
            <a:extLst>
              <a:ext uri="{FF2B5EF4-FFF2-40B4-BE49-F238E27FC236}">
                <a16:creationId xmlns:a16="http://schemas.microsoft.com/office/drawing/2014/main" id="{C9D711F2-7464-754C-BFDA-538C7B5FD012}"/>
              </a:ext>
            </a:extLst>
          </p:cNvPr>
          <p:cNvSpPr>
            <a:spLocks noGrp="1"/>
          </p:cNvSpPr>
          <p:nvPr>
            <p:ph idx="1"/>
          </p:nvPr>
        </p:nvSpPr>
        <p:spPr/>
        <p:txBody>
          <a:bodyPr/>
          <a:lstStyle/>
          <a:p>
            <a:r>
              <a:rPr lang="en-US" dirty="0"/>
              <a:t>Framework</a:t>
            </a:r>
          </a:p>
        </p:txBody>
      </p:sp>
      <p:sp>
        <p:nvSpPr>
          <p:cNvPr id="4" name="Slide Number Placeholder 3">
            <a:extLst>
              <a:ext uri="{FF2B5EF4-FFF2-40B4-BE49-F238E27FC236}">
                <a16:creationId xmlns:a16="http://schemas.microsoft.com/office/drawing/2014/main" id="{6269FAC4-23CE-6245-8FF5-D39254F6AA67}"/>
              </a:ext>
            </a:extLst>
          </p:cNvPr>
          <p:cNvSpPr>
            <a:spLocks noGrp="1"/>
          </p:cNvSpPr>
          <p:nvPr>
            <p:ph type="sldNum" sz="quarter" idx="12"/>
          </p:nvPr>
        </p:nvSpPr>
        <p:spPr/>
        <p:txBody>
          <a:bodyPr/>
          <a:lstStyle/>
          <a:p>
            <a:fld id="{4C15419E-54D6-8648-ABFB-BEF58E3E877E}" type="slidenum">
              <a:rPr lang="en-US" smtClean="0"/>
              <a:t>192</a:t>
            </a:fld>
            <a:endParaRPr lang="en-US" dirty="0"/>
          </a:p>
        </p:txBody>
      </p:sp>
      <p:sp>
        <p:nvSpPr>
          <p:cNvPr id="5" name="Rectangle 4">
            <a:extLst>
              <a:ext uri="{FF2B5EF4-FFF2-40B4-BE49-F238E27FC236}">
                <a16:creationId xmlns:a16="http://schemas.microsoft.com/office/drawing/2014/main" id="{ECA87DD5-FCE8-BD4B-ABFA-9164520BB479}"/>
              </a:ext>
            </a:extLst>
          </p:cNvPr>
          <p:cNvSpPr/>
          <p:nvPr/>
        </p:nvSpPr>
        <p:spPr>
          <a:xfrm>
            <a:off x="838199" y="6413698"/>
            <a:ext cx="8155329" cy="307777"/>
          </a:xfrm>
          <a:prstGeom prst="rect">
            <a:avLst/>
          </a:prstGeom>
        </p:spPr>
        <p:txBody>
          <a:bodyPr wrap="square">
            <a:spAutoFit/>
          </a:bodyPr>
          <a:lstStyle/>
          <a:p>
            <a:pPr lvl="0"/>
            <a:r>
              <a:rPr lang="en-US" sz="1400" b="1" dirty="0">
                <a:solidFill>
                  <a:srgbClr val="24292E"/>
                </a:solidFill>
                <a:latin typeface="-apple-system"/>
              </a:rPr>
              <a:t>﻿Towards Deeper Graph Neural Networks. </a:t>
            </a:r>
            <a:r>
              <a:rPr kumimoji="0" lang="en-US" sz="1400" b="0" i="0" u="none" strike="noStrike" kern="1200" cap="none" spc="0" normalizeH="0" baseline="0" noProof="0" dirty="0">
                <a:ln>
                  <a:noFill/>
                </a:ln>
                <a:solidFill>
                  <a:srgbClr val="24292E"/>
                </a:solidFill>
                <a:effectLst/>
                <a:uLnTx/>
                <a:uFillTx/>
                <a:latin typeface="-apple-system"/>
                <a:ea typeface="+mn-ea"/>
                <a:cs typeface="+mn-cs"/>
              </a:rPr>
              <a:t>KDD’2020</a:t>
            </a:r>
          </a:p>
        </p:txBody>
      </p:sp>
      <p:pic>
        <p:nvPicPr>
          <p:cNvPr id="7" name="Picture 6">
            <a:extLst>
              <a:ext uri="{FF2B5EF4-FFF2-40B4-BE49-F238E27FC236}">
                <a16:creationId xmlns:a16="http://schemas.microsoft.com/office/drawing/2014/main" id="{254A4568-092B-BF4C-8075-2ED176E73964}"/>
              </a:ext>
            </a:extLst>
          </p:cNvPr>
          <p:cNvPicPr>
            <a:picLocks noChangeAspect="1"/>
          </p:cNvPicPr>
          <p:nvPr/>
        </p:nvPicPr>
        <p:blipFill>
          <a:blip r:embed="rId3"/>
          <a:stretch>
            <a:fillRect/>
          </a:stretch>
        </p:blipFill>
        <p:spPr>
          <a:xfrm>
            <a:off x="173012" y="2209970"/>
            <a:ext cx="11845976" cy="3684447"/>
          </a:xfrm>
          <a:prstGeom prst="rect">
            <a:avLst/>
          </a:prstGeom>
        </p:spPr>
      </p:pic>
    </p:spTree>
    <p:extLst>
      <p:ext uri="{BB962C8B-B14F-4D97-AF65-F5344CB8AC3E}">
        <p14:creationId xmlns:p14="http://schemas.microsoft.com/office/powerpoint/2010/main" val="23374188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5D1C-A89F-384E-BD2B-E49ED11BD784}"/>
              </a:ext>
            </a:extLst>
          </p:cNvPr>
          <p:cNvSpPr>
            <a:spLocks noGrp="1"/>
          </p:cNvSpPr>
          <p:nvPr>
            <p:ph type="ctrTitle"/>
          </p:nvPr>
        </p:nvSpPr>
        <p:spPr>
          <a:xfrm>
            <a:off x="1313793" y="586335"/>
            <a:ext cx="9564414" cy="2387600"/>
          </a:xfrm>
        </p:spPr>
        <p:txBody>
          <a:bodyPr>
            <a:normAutofit/>
          </a:bodyPr>
          <a:lstStyle/>
          <a:p>
            <a:r>
              <a:rPr lang="en-US" sz="4400" dirty="0"/>
              <a:t>Scalable Graph Neural Networks</a:t>
            </a:r>
          </a:p>
        </p:txBody>
      </p:sp>
      <p:sp>
        <p:nvSpPr>
          <p:cNvPr id="3" name="Subtitle 2">
            <a:extLst>
              <a:ext uri="{FF2B5EF4-FFF2-40B4-BE49-F238E27FC236}">
                <a16:creationId xmlns:a16="http://schemas.microsoft.com/office/drawing/2014/main" id="{9B0B8FF8-34E0-FE4C-B066-FE138EDCB596}"/>
              </a:ext>
            </a:extLst>
          </p:cNvPr>
          <p:cNvSpPr>
            <a:spLocks noGrp="1"/>
          </p:cNvSpPr>
          <p:nvPr>
            <p:ph type="subTitle" idx="1"/>
          </p:nvPr>
        </p:nvSpPr>
        <p:spPr>
          <a:xfrm>
            <a:off x="1524000" y="2973935"/>
            <a:ext cx="9144000" cy="3510948"/>
          </a:xfrm>
        </p:spPr>
        <p:txBody>
          <a:bodyPr>
            <a:normAutofit/>
          </a:bodyPr>
          <a:lstStyle/>
          <a:p>
            <a:endParaRPr lang="en-US" dirty="0"/>
          </a:p>
          <a:p>
            <a:endParaRPr lang="en-US" sz="3600" dirty="0">
              <a:latin typeface="Times" pitchFamily="2" charset="0"/>
            </a:endParaRPr>
          </a:p>
        </p:txBody>
      </p:sp>
      <p:sp>
        <p:nvSpPr>
          <p:cNvPr id="4" name="Slide Number Placeholder 3">
            <a:extLst>
              <a:ext uri="{FF2B5EF4-FFF2-40B4-BE49-F238E27FC236}">
                <a16:creationId xmlns:a16="http://schemas.microsoft.com/office/drawing/2014/main" id="{A4DE106F-30CC-7844-B982-E74555E2E2DC}"/>
              </a:ext>
            </a:extLst>
          </p:cNvPr>
          <p:cNvSpPr>
            <a:spLocks noGrp="1"/>
          </p:cNvSpPr>
          <p:nvPr>
            <p:ph type="sldNum" sz="quarter" idx="12"/>
          </p:nvPr>
        </p:nvSpPr>
        <p:spPr/>
        <p:txBody>
          <a:bodyPr/>
          <a:lstStyle/>
          <a:p>
            <a:fld id="{4C15419E-54D6-8648-ABFB-BEF58E3E877E}" type="slidenum">
              <a:rPr lang="en-US" smtClean="0"/>
              <a:t>193</a:t>
            </a:fld>
            <a:endParaRPr lang="en-US"/>
          </a:p>
        </p:txBody>
      </p:sp>
    </p:spTree>
    <p:extLst>
      <p:ext uri="{BB962C8B-B14F-4D97-AF65-F5344CB8AC3E}">
        <p14:creationId xmlns:p14="http://schemas.microsoft.com/office/powerpoint/2010/main" val="2247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0D1C-226B-4E44-BC91-FFD11910A16C}"/>
              </a:ext>
            </a:extLst>
          </p:cNvPr>
          <p:cNvSpPr>
            <a:spLocks noGrp="1"/>
          </p:cNvSpPr>
          <p:nvPr>
            <p:ph type="title"/>
          </p:nvPr>
        </p:nvSpPr>
        <p:spPr>
          <a:xfrm>
            <a:off x="792480" y="365125"/>
            <a:ext cx="10515600" cy="1325563"/>
          </a:xfrm>
        </p:spPr>
        <p:txBody>
          <a:bodyPr/>
          <a:lstStyle/>
          <a:p>
            <a:r>
              <a:rPr lang="en-US" dirty="0"/>
              <a:t>Motivation for Scalability</a:t>
            </a:r>
          </a:p>
        </p:txBody>
      </p:sp>
      <p:sp>
        <p:nvSpPr>
          <p:cNvPr id="4" name="Slide Number Placeholder 3">
            <a:extLst>
              <a:ext uri="{FF2B5EF4-FFF2-40B4-BE49-F238E27FC236}">
                <a16:creationId xmlns:a16="http://schemas.microsoft.com/office/drawing/2014/main" id="{CC877BD8-9C3D-944F-B9CA-25FD89D74291}"/>
              </a:ext>
            </a:extLst>
          </p:cNvPr>
          <p:cNvSpPr>
            <a:spLocks noGrp="1"/>
          </p:cNvSpPr>
          <p:nvPr>
            <p:ph type="sldNum" sz="quarter" idx="12"/>
          </p:nvPr>
        </p:nvSpPr>
        <p:spPr/>
        <p:txBody>
          <a:bodyPr/>
          <a:lstStyle/>
          <a:p>
            <a:fld id="{4C15419E-54D6-8648-ABFB-BEF58E3E877E}" type="slidenum">
              <a:rPr lang="en-US" smtClean="0"/>
              <a:t>194</a:t>
            </a:fld>
            <a:endParaRPr lang="en-US"/>
          </a:p>
        </p:txBody>
      </p:sp>
      <p:pic>
        <p:nvPicPr>
          <p:cNvPr id="5" name="Picture 4">
            <a:extLst>
              <a:ext uri="{FF2B5EF4-FFF2-40B4-BE49-F238E27FC236}">
                <a16:creationId xmlns:a16="http://schemas.microsoft.com/office/drawing/2014/main" id="{4C09CF66-2EC1-574F-BD9D-EDADD158A352}"/>
              </a:ext>
            </a:extLst>
          </p:cNvPr>
          <p:cNvPicPr>
            <a:picLocks noChangeAspect="1"/>
          </p:cNvPicPr>
          <p:nvPr/>
        </p:nvPicPr>
        <p:blipFill>
          <a:blip r:embed="rId2"/>
          <a:stretch>
            <a:fillRect/>
          </a:stretch>
        </p:blipFill>
        <p:spPr>
          <a:xfrm>
            <a:off x="1746128" y="1576713"/>
            <a:ext cx="3616721" cy="1726162"/>
          </a:xfrm>
          <a:prstGeom prst="rect">
            <a:avLst/>
          </a:prstGeom>
        </p:spPr>
      </p:pic>
      <p:pic>
        <p:nvPicPr>
          <p:cNvPr id="1026" name="Picture 2" descr="The Most Popular Social Networking Sites In 2020 - BroadbandSearch">
            <a:extLst>
              <a:ext uri="{FF2B5EF4-FFF2-40B4-BE49-F238E27FC236}">
                <a16:creationId xmlns:a16="http://schemas.microsoft.com/office/drawing/2014/main" id="{A52AFBF3-0DC9-AA4F-8DF4-9E5C3A511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153" y="1121827"/>
            <a:ext cx="5212080" cy="55996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60460F-CEE6-9443-B924-7EAEC741D684}"/>
              </a:ext>
            </a:extLst>
          </p:cNvPr>
          <p:cNvPicPr>
            <a:picLocks noChangeAspect="1"/>
          </p:cNvPicPr>
          <p:nvPr/>
        </p:nvPicPr>
        <p:blipFill>
          <a:blip r:embed="rId4"/>
          <a:stretch>
            <a:fillRect/>
          </a:stretch>
        </p:blipFill>
        <p:spPr>
          <a:xfrm>
            <a:off x="1924908" y="3867917"/>
            <a:ext cx="3259159" cy="2327806"/>
          </a:xfrm>
          <a:prstGeom prst="rect">
            <a:avLst/>
          </a:prstGeom>
        </p:spPr>
      </p:pic>
      <p:pic>
        <p:nvPicPr>
          <p:cNvPr id="11" name="Picture 10">
            <a:extLst>
              <a:ext uri="{FF2B5EF4-FFF2-40B4-BE49-F238E27FC236}">
                <a16:creationId xmlns:a16="http://schemas.microsoft.com/office/drawing/2014/main" id="{A4B9D4B0-4945-EC4F-BFBF-341FD9D2AE5E}"/>
              </a:ext>
            </a:extLst>
          </p:cNvPr>
          <p:cNvPicPr>
            <a:picLocks noChangeAspect="1"/>
          </p:cNvPicPr>
          <p:nvPr/>
        </p:nvPicPr>
        <p:blipFill>
          <a:blip r:embed="rId5"/>
          <a:stretch>
            <a:fillRect/>
          </a:stretch>
        </p:blipFill>
        <p:spPr>
          <a:xfrm>
            <a:off x="2205362" y="5234366"/>
            <a:ext cx="671450" cy="681925"/>
          </a:xfrm>
          <a:prstGeom prst="rect">
            <a:avLst/>
          </a:prstGeom>
        </p:spPr>
      </p:pic>
    </p:spTree>
    <p:extLst>
      <p:ext uri="{BB962C8B-B14F-4D97-AF65-F5344CB8AC3E}">
        <p14:creationId xmlns:p14="http://schemas.microsoft.com/office/powerpoint/2010/main" val="141922862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56563D-29C1-CA4F-84C1-EF4462CA8C42}"/>
              </a:ext>
            </a:extLst>
          </p:cNvPr>
          <p:cNvPicPr>
            <a:picLocks noChangeAspect="1"/>
          </p:cNvPicPr>
          <p:nvPr/>
        </p:nvPicPr>
        <p:blipFill>
          <a:blip r:embed="rId2"/>
          <a:stretch>
            <a:fillRect/>
          </a:stretch>
        </p:blipFill>
        <p:spPr>
          <a:xfrm>
            <a:off x="6531759" y="972946"/>
            <a:ext cx="5257801" cy="1973382"/>
          </a:xfrm>
          <a:prstGeom prst="rect">
            <a:avLst/>
          </a:prstGeom>
        </p:spPr>
      </p:pic>
      <p:sp>
        <p:nvSpPr>
          <p:cNvPr id="2" name="Title 1">
            <a:extLst>
              <a:ext uri="{FF2B5EF4-FFF2-40B4-BE49-F238E27FC236}">
                <a16:creationId xmlns:a16="http://schemas.microsoft.com/office/drawing/2014/main" id="{78E23763-8D82-2E4B-B18E-295A47036379}"/>
              </a:ext>
            </a:extLst>
          </p:cNvPr>
          <p:cNvSpPr>
            <a:spLocks noGrp="1"/>
          </p:cNvSpPr>
          <p:nvPr>
            <p:ph type="title"/>
          </p:nvPr>
        </p:nvSpPr>
        <p:spPr/>
        <p:txBody>
          <a:bodyPr/>
          <a:lstStyle/>
          <a:p>
            <a:r>
              <a:rPr lang="en-US" dirty="0"/>
              <a:t>GNN Scalability Challenges</a:t>
            </a:r>
          </a:p>
        </p:txBody>
      </p:sp>
      <p:sp>
        <p:nvSpPr>
          <p:cNvPr id="3" name="Content Placeholder 2">
            <a:extLst>
              <a:ext uri="{FF2B5EF4-FFF2-40B4-BE49-F238E27FC236}">
                <a16:creationId xmlns:a16="http://schemas.microsoft.com/office/drawing/2014/main" id="{657B287A-34E1-144C-A33D-98B5F65125D5}"/>
              </a:ext>
            </a:extLst>
          </p:cNvPr>
          <p:cNvSpPr>
            <a:spLocks noGrp="1"/>
          </p:cNvSpPr>
          <p:nvPr>
            <p:ph idx="1"/>
          </p:nvPr>
        </p:nvSpPr>
        <p:spPr>
          <a:xfrm>
            <a:off x="838200" y="1825625"/>
            <a:ext cx="5257800" cy="4351338"/>
          </a:xfrm>
        </p:spPr>
        <p:txBody>
          <a:bodyPr>
            <a:normAutofit/>
          </a:bodyPr>
          <a:lstStyle/>
          <a:p>
            <a:pPr marL="457200" indent="-457200">
              <a:buFont typeface="Arial" panose="020B0604020202020204" pitchFamily="34" charset="0"/>
              <a:buChar char="•"/>
            </a:pPr>
            <a:r>
              <a:rPr lang="en-US" dirty="0"/>
              <a:t>Exponential expansion through multiple layer aggregation</a:t>
            </a:r>
          </a:p>
          <a:p>
            <a:endParaRPr lang="en-US" dirty="0"/>
          </a:p>
          <a:p>
            <a:pPr marL="457200" indent="-457200">
              <a:buFont typeface="Arial" panose="020B0604020202020204" pitchFamily="34" charset="0"/>
              <a:buChar char="•"/>
            </a:pPr>
            <a:r>
              <a:rPr lang="en-US" dirty="0"/>
              <a:t>GPU memory constraints</a:t>
            </a:r>
          </a:p>
          <a:p>
            <a:endParaRPr lang="en-US" dirty="0"/>
          </a:p>
          <a:p>
            <a:pPr marL="457200" indent="-457200">
              <a:buFont typeface="Arial" panose="020B0604020202020204" pitchFamily="34" charset="0"/>
              <a:buChar char="•"/>
            </a:pPr>
            <a:r>
              <a:rPr lang="en-US" dirty="0"/>
              <a:t>Time per epoch</a:t>
            </a:r>
          </a:p>
          <a:p>
            <a:pPr marL="457200" indent="-45720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46A4533A-A88E-724B-AD82-68686C31AAC0}"/>
              </a:ext>
            </a:extLst>
          </p:cNvPr>
          <p:cNvSpPr>
            <a:spLocks noGrp="1"/>
          </p:cNvSpPr>
          <p:nvPr>
            <p:ph type="sldNum" sz="quarter" idx="12"/>
          </p:nvPr>
        </p:nvSpPr>
        <p:spPr/>
        <p:txBody>
          <a:bodyPr/>
          <a:lstStyle/>
          <a:p>
            <a:fld id="{4C15419E-54D6-8648-ABFB-BEF58E3E877E}" type="slidenum">
              <a:rPr lang="en-US" smtClean="0"/>
              <a:t>195</a:t>
            </a:fld>
            <a:endParaRPr lang="en-US"/>
          </a:p>
        </p:txBody>
      </p:sp>
      <p:pic>
        <p:nvPicPr>
          <p:cNvPr id="5" name="Picture 4">
            <a:extLst>
              <a:ext uri="{FF2B5EF4-FFF2-40B4-BE49-F238E27FC236}">
                <a16:creationId xmlns:a16="http://schemas.microsoft.com/office/drawing/2014/main" id="{7064A101-D741-634C-8028-64BEC9E14F9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3182" l="10000" r="90000">
                        <a14:foregroundMark x1="26480" y1="72424" x2="28000" y2="81970"/>
                        <a14:foregroundMark x1="28000" y1="81970" x2="32640" y2="75455"/>
                        <a14:foregroundMark x1="32640" y1="75455" x2="34960" y2="86364"/>
                        <a14:foregroundMark x1="34960" y1="86364" x2="38720" y2="93333"/>
                        <a14:foregroundMark x1="38720" y1="93333" x2="39200" y2="87576"/>
                        <a14:foregroundMark x1="18400" y1="67121" x2="18720" y2="68333"/>
                        <a14:foregroundMark x1="64640" y1="10000" x2="63680" y2="9091"/>
                        <a14:backgroundMark x1="28080" y1="83333" x2="27280" y2="81212"/>
                        <a14:backgroundMark x1="27280" y1="80606" x2="27120" y2="80606"/>
                      </a14:backgroundRemoval>
                    </a14:imgEffect>
                  </a14:imgLayer>
                </a14:imgProps>
              </a:ext>
            </a:extLst>
          </a:blip>
          <a:stretch>
            <a:fillRect/>
          </a:stretch>
        </p:blipFill>
        <p:spPr>
          <a:xfrm>
            <a:off x="5126182" y="2985241"/>
            <a:ext cx="2592582" cy="1368883"/>
          </a:xfrm>
          <a:prstGeom prst="rect">
            <a:avLst/>
          </a:prstGeom>
        </p:spPr>
      </p:pic>
      <p:pic>
        <p:nvPicPr>
          <p:cNvPr id="7" name="Picture 6">
            <a:extLst>
              <a:ext uri="{FF2B5EF4-FFF2-40B4-BE49-F238E27FC236}">
                <a16:creationId xmlns:a16="http://schemas.microsoft.com/office/drawing/2014/main" id="{6C71FA9C-4DCC-F040-865B-E38A43E354D3}"/>
              </a:ext>
            </a:extLst>
          </p:cNvPr>
          <p:cNvPicPr>
            <a:picLocks noChangeAspect="1"/>
          </p:cNvPicPr>
          <p:nvPr/>
        </p:nvPicPr>
        <p:blipFill>
          <a:blip r:embed="rId5"/>
          <a:stretch>
            <a:fillRect/>
          </a:stretch>
        </p:blipFill>
        <p:spPr>
          <a:xfrm>
            <a:off x="3581401" y="4677795"/>
            <a:ext cx="4134928" cy="2053557"/>
          </a:xfrm>
          <a:prstGeom prst="rect">
            <a:avLst/>
          </a:prstGeom>
        </p:spPr>
      </p:pic>
      <p:sp>
        <p:nvSpPr>
          <p:cNvPr id="8" name="Rectangle 7">
            <a:extLst>
              <a:ext uri="{FF2B5EF4-FFF2-40B4-BE49-F238E27FC236}">
                <a16:creationId xmlns:a16="http://schemas.microsoft.com/office/drawing/2014/main" id="{BC818FC7-C87D-6A4B-BBC2-9FF81F608C67}"/>
              </a:ext>
            </a:extLst>
          </p:cNvPr>
          <p:cNvSpPr/>
          <p:nvPr/>
        </p:nvSpPr>
        <p:spPr>
          <a:xfrm>
            <a:off x="5126182" y="4900086"/>
            <a:ext cx="969818" cy="613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5976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4EF40655-2CFA-2744-B027-A17BBC6B3DF0}"/>
              </a:ext>
            </a:extLst>
          </p:cNvPr>
          <p:cNvSpPr txBox="1">
            <a:spLocks/>
          </p:cNvSpPr>
          <p:nvPr/>
        </p:nvSpPr>
        <p:spPr>
          <a:xfrm>
            <a:off x="1588787" y="1403033"/>
            <a:ext cx="4143889" cy="31052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Stochastic gradient descent</a:t>
            </a:r>
          </a:p>
          <a:p>
            <a:pPr algn="ctr"/>
            <a:r>
              <a:rPr lang="en-US" dirty="0"/>
              <a:t>Mini-batch</a:t>
            </a:r>
          </a:p>
        </p:txBody>
      </p:sp>
      <p:sp>
        <p:nvSpPr>
          <p:cNvPr id="2" name="Title 1">
            <a:extLst>
              <a:ext uri="{FF2B5EF4-FFF2-40B4-BE49-F238E27FC236}">
                <a16:creationId xmlns:a16="http://schemas.microsoft.com/office/drawing/2014/main" id="{081E285A-3344-9A48-A07A-73CE264C8F98}"/>
              </a:ext>
            </a:extLst>
          </p:cNvPr>
          <p:cNvSpPr>
            <a:spLocks noGrp="1"/>
          </p:cNvSpPr>
          <p:nvPr>
            <p:ph type="title"/>
          </p:nvPr>
        </p:nvSpPr>
        <p:spPr/>
        <p:txBody>
          <a:bodyPr/>
          <a:lstStyle/>
          <a:p>
            <a:r>
              <a:rPr lang="en-US" dirty="0"/>
              <a:t>Initial GNN Scalability Solution</a:t>
            </a:r>
          </a:p>
        </p:txBody>
      </p:sp>
      <p:sp>
        <p:nvSpPr>
          <p:cNvPr id="3" name="Content Placeholder 2">
            <a:extLst>
              <a:ext uri="{FF2B5EF4-FFF2-40B4-BE49-F238E27FC236}">
                <a16:creationId xmlns:a16="http://schemas.microsoft.com/office/drawing/2014/main" id="{D84951DD-90AD-FE48-B2AD-D976DB60720F}"/>
              </a:ext>
            </a:extLst>
          </p:cNvPr>
          <p:cNvSpPr>
            <a:spLocks noGrp="1"/>
          </p:cNvSpPr>
          <p:nvPr>
            <p:ph idx="1"/>
          </p:nvPr>
        </p:nvSpPr>
        <p:spPr>
          <a:xfrm>
            <a:off x="8336627" y="1340320"/>
            <a:ext cx="1780309" cy="745837"/>
          </a:xfrm>
        </p:spPr>
        <p:txBody>
          <a:bodyPr/>
          <a:lstStyle/>
          <a:p>
            <a:r>
              <a:rPr lang="en-US" dirty="0"/>
              <a:t>Full-batch</a:t>
            </a:r>
          </a:p>
        </p:txBody>
      </p:sp>
      <p:sp>
        <p:nvSpPr>
          <p:cNvPr id="4" name="Slide Number Placeholder 3">
            <a:extLst>
              <a:ext uri="{FF2B5EF4-FFF2-40B4-BE49-F238E27FC236}">
                <a16:creationId xmlns:a16="http://schemas.microsoft.com/office/drawing/2014/main" id="{B4661F5C-269A-C244-AB72-47544F42B5ED}"/>
              </a:ext>
            </a:extLst>
          </p:cNvPr>
          <p:cNvSpPr>
            <a:spLocks noGrp="1"/>
          </p:cNvSpPr>
          <p:nvPr>
            <p:ph type="sldNum" sz="quarter" idx="12"/>
          </p:nvPr>
        </p:nvSpPr>
        <p:spPr/>
        <p:txBody>
          <a:bodyPr/>
          <a:lstStyle/>
          <a:p>
            <a:fld id="{4C15419E-54D6-8648-ABFB-BEF58E3E877E}" type="slidenum">
              <a:rPr lang="en-US" smtClean="0"/>
              <a:t>196</a:t>
            </a:fld>
            <a:endParaRPr lang="en-US"/>
          </a:p>
        </p:txBody>
      </p:sp>
      <p:pic>
        <p:nvPicPr>
          <p:cNvPr id="5" name="Picture 4">
            <a:extLst>
              <a:ext uri="{FF2B5EF4-FFF2-40B4-BE49-F238E27FC236}">
                <a16:creationId xmlns:a16="http://schemas.microsoft.com/office/drawing/2014/main" id="{E8898C0B-FAD3-884C-B990-43CA698F9B87}"/>
              </a:ext>
            </a:extLst>
          </p:cNvPr>
          <p:cNvPicPr>
            <a:picLocks noChangeAspect="1"/>
          </p:cNvPicPr>
          <p:nvPr/>
        </p:nvPicPr>
        <p:blipFill>
          <a:blip r:embed="rId2"/>
          <a:stretch>
            <a:fillRect/>
          </a:stretch>
        </p:blipFill>
        <p:spPr>
          <a:xfrm>
            <a:off x="2251031" y="2406418"/>
            <a:ext cx="2817998" cy="1498935"/>
          </a:xfrm>
          <a:prstGeom prst="rect">
            <a:avLst/>
          </a:prstGeom>
        </p:spPr>
      </p:pic>
      <p:pic>
        <p:nvPicPr>
          <p:cNvPr id="6" name="Picture 5">
            <a:extLst>
              <a:ext uri="{FF2B5EF4-FFF2-40B4-BE49-F238E27FC236}">
                <a16:creationId xmlns:a16="http://schemas.microsoft.com/office/drawing/2014/main" id="{5DD5587E-E39A-884D-BE02-590EF5C7455B}"/>
              </a:ext>
            </a:extLst>
          </p:cNvPr>
          <p:cNvPicPr>
            <a:picLocks noChangeAspect="1"/>
          </p:cNvPicPr>
          <p:nvPr/>
        </p:nvPicPr>
        <p:blipFill>
          <a:blip r:embed="rId3"/>
          <a:stretch>
            <a:fillRect/>
          </a:stretch>
        </p:blipFill>
        <p:spPr>
          <a:xfrm>
            <a:off x="7476438" y="1872940"/>
            <a:ext cx="3673553" cy="1905000"/>
          </a:xfrm>
          <a:prstGeom prst="rect">
            <a:avLst/>
          </a:prstGeom>
        </p:spPr>
      </p:pic>
      <p:sp>
        <p:nvSpPr>
          <p:cNvPr id="7" name="&quot;No&quot; Symbol 6">
            <a:extLst>
              <a:ext uri="{FF2B5EF4-FFF2-40B4-BE49-F238E27FC236}">
                <a16:creationId xmlns:a16="http://schemas.microsoft.com/office/drawing/2014/main" id="{3C9B305A-5371-F04E-AC04-D575D1FEC1F8}"/>
              </a:ext>
            </a:extLst>
          </p:cNvPr>
          <p:cNvSpPr/>
          <p:nvPr/>
        </p:nvSpPr>
        <p:spPr>
          <a:xfrm>
            <a:off x="8030936" y="1759246"/>
            <a:ext cx="2391692" cy="2146107"/>
          </a:xfrm>
          <a:prstGeom prst="noSmoking">
            <a:avLst>
              <a:gd name="adj" fmla="val 8570"/>
            </a:avLst>
          </a:prstGeom>
          <a:gradFill>
            <a:gsLst>
              <a:gs pos="0">
                <a:srgbClr val="FF0000"/>
              </a:gs>
              <a:gs pos="0">
                <a:srgbClr val="FF0000">
                  <a:alpha val="44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6A72273C-3DA4-5B47-BD23-D18701112551}"/>
              </a:ext>
            </a:extLst>
          </p:cNvPr>
          <p:cNvPicPr>
            <a:picLocks noChangeAspect="1"/>
          </p:cNvPicPr>
          <p:nvPr/>
        </p:nvPicPr>
        <p:blipFill>
          <a:blip r:embed="rId4"/>
          <a:stretch>
            <a:fillRect/>
          </a:stretch>
        </p:blipFill>
        <p:spPr>
          <a:xfrm>
            <a:off x="363464" y="4387230"/>
            <a:ext cx="5149930" cy="1932896"/>
          </a:xfrm>
          <a:prstGeom prst="rect">
            <a:avLst/>
          </a:prstGeom>
        </p:spPr>
      </p:pic>
      <p:sp>
        <p:nvSpPr>
          <p:cNvPr id="9" name="Content Placeholder 2">
            <a:extLst>
              <a:ext uri="{FF2B5EF4-FFF2-40B4-BE49-F238E27FC236}">
                <a16:creationId xmlns:a16="http://schemas.microsoft.com/office/drawing/2014/main" id="{36B164A2-7951-174B-9708-9D20F2DEF503}"/>
              </a:ext>
            </a:extLst>
          </p:cNvPr>
          <p:cNvSpPr txBox="1">
            <a:spLocks/>
          </p:cNvSpPr>
          <p:nvPr/>
        </p:nvSpPr>
        <p:spPr>
          <a:xfrm>
            <a:off x="5383850" y="4731240"/>
            <a:ext cx="5294171" cy="17432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Problems with vanilla SGD:</a:t>
            </a:r>
          </a:p>
          <a:p>
            <a:pPr marL="1143000" lvl="1" indent="-457200"/>
            <a:r>
              <a:rPr lang="en-US" dirty="0"/>
              <a:t>Time complexity is exponential to the number of layers</a:t>
            </a:r>
          </a:p>
          <a:p>
            <a:pPr marL="1143000" lvl="1" indent="-457200"/>
            <a:r>
              <a:rPr lang="en-US" dirty="0"/>
              <a:t>Redundant calculations</a:t>
            </a:r>
          </a:p>
        </p:txBody>
      </p:sp>
    </p:spTree>
    <p:extLst>
      <p:ext uri="{BB962C8B-B14F-4D97-AF65-F5344CB8AC3E}">
        <p14:creationId xmlns:p14="http://schemas.microsoft.com/office/powerpoint/2010/main" val="4475459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DE84-331A-744B-85DB-AC04A18AA2C5}"/>
              </a:ext>
            </a:extLst>
          </p:cNvPr>
          <p:cNvSpPr>
            <a:spLocks noGrp="1"/>
          </p:cNvSpPr>
          <p:nvPr>
            <p:ph type="title"/>
          </p:nvPr>
        </p:nvSpPr>
        <p:spPr/>
        <p:txBody>
          <a:bodyPr/>
          <a:lstStyle/>
          <a:p>
            <a:r>
              <a:rPr lang="en-US" dirty="0"/>
              <a:t>GNN Scalability Solutions</a:t>
            </a:r>
          </a:p>
        </p:txBody>
      </p:sp>
      <p:sp>
        <p:nvSpPr>
          <p:cNvPr id="4" name="Slide Number Placeholder 3">
            <a:extLst>
              <a:ext uri="{FF2B5EF4-FFF2-40B4-BE49-F238E27FC236}">
                <a16:creationId xmlns:a16="http://schemas.microsoft.com/office/drawing/2014/main" id="{7371F943-3B58-7A47-B783-356A5427C847}"/>
              </a:ext>
            </a:extLst>
          </p:cNvPr>
          <p:cNvSpPr>
            <a:spLocks noGrp="1"/>
          </p:cNvSpPr>
          <p:nvPr>
            <p:ph type="sldNum" sz="quarter" idx="12"/>
          </p:nvPr>
        </p:nvSpPr>
        <p:spPr>
          <a:xfrm>
            <a:off x="2572872" y="7430558"/>
            <a:ext cx="3507665" cy="365125"/>
          </a:xfrm>
        </p:spPr>
        <p:txBody>
          <a:bodyPr/>
          <a:lstStyle/>
          <a:p>
            <a:fld id="{4C15419E-54D6-8648-ABFB-BEF58E3E877E}" type="slidenum">
              <a:rPr lang="en-US" smtClean="0"/>
              <a:t>197</a:t>
            </a:fld>
            <a:endParaRPr lang="en-US"/>
          </a:p>
        </p:txBody>
      </p:sp>
      <p:graphicFrame>
        <p:nvGraphicFramePr>
          <p:cNvPr id="5" name="Diagram 4">
            <a:extLst>
              <a:ext uri="{FF2B5EF4-FFF2-40B4-BE49-F238E27FC236}">
                <a16:creationId xmlns:a16="http://schemas.microsoft.com/office/drawing/2014/main" id="{041B998F-0BDA-304E-87BF-722B572155A6}"/>
              </a:ext>
            </a:extLst>
          </p:cNvPr>
          <p:cNvGraphicFramePr/>
          <p:nvPr/>
        </p:nvGraphicFramePr>
        <p:xfrm>
          <a:off x="1480673" y="1372098"/>
          <a:ext cx="103930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70438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DE84-331A-744B-85DB-AC04A18AA2C5}"/>
              </a:ext>
            </a:extLst>
          </p:cNvPr>
          <p:cNvSpPr>
            <a:spLocks noGrp="1"/>
          </p:cNvSpPr>
          <p:nvPr>
            <p:ph type="title"/>
          </p:nvPr>
        </p:nvSpPr>
        <p:spPr/>
        <p:txBody>
          <a:bodyPr/>
          <a:lstStyle/>
          <a:p>
            <a:r>
              <a:rPr lang="en-US" dirty="0"/>
              <a:t>GNN Scalability Solutions</a:t>
            </a:r>
          </a:p>
        </p:txBody>
      </p:sp>
      <p:sp>
        <p:nvSpPr>
          <p:cNvPr id="4" name="Slide Number Placeholder 3">
            <a:extLst>
              <a:ext uri="{FF2B5EF4-FFF2-40B4-BE49-F238E27FC236}">
                <a16:creationId xmlns:a16="http://schemas.microsoft.com/office/drawing/2014/main" id="{7371F943-3B58-7A47-B783-356A5427C847}"/>
              </a:ext>
            </a:extLst>
          </p:cNvPr>
          <p:cNvSpPr>
            <a:spLocks noGrp="1"/>
          </p:cNvSpPr>
          <p:nvPr>
            <p:ph type="sldNum" sz="quarter" idx="12"/>
          </p:nvPr>
        </p:nvSpPr>
        <p:spPr>
          <a:xfrm>
            <a:off x="2572872" y="7430558"/>
            <a:ext cx="3507665" cy="365125"/>
          </a:xfrm>
        </p:spPr>
        <p:txBody>
          <a:bodyPr/>
          <a:lstStyle/>
          <a:p>
            <a:fld id="{4C15419E-54D6-8648-ABFB-BEF58E3E877E}" type="slidenum">
              <a:rPr lang="en-US" smtClean="0"/>
              <a:t>198</a:t>
            </a:fld>
            <a:endParaRPr lang="en-US"/>
          </a:p>
        </p:txBody>
      </p:sp>
      <p:graphicFrame>
        <p:nvGraphicFramePr>
          <p:cNvPr id="5" name="Diagram 4">
            <a:extLst>
              <a:ext uri="{FF2B5EF4-FFF2-40B4-BE49-F238E27FC236}">
                <a16:creationId xmlns:a16="http://schemas.microsoft.com/office/drawing/2014/main" id="{041B998F-0BDA-304E-87BF-722B572155A6}"/>
              </a:ext>
            </a:extLst>
          </p:cNvPr>
          <p:cNvGraphicFramePr/>
          <p:nvPr/>
        </p:nvGraphicFramePr>
        <p:xfrm>
          <a:off x="1480673" y="1372098"/>
          <a:ext cx="103930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9862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B88D-2553-E344-A846-342432A007B8}"/>
              </a:ext>
            </a:extLst>
          </p:cNvPr>
          <p:cNvSpPr>
            <a:spLocks noGrp="1"/>
          </p:cNvSpPr>
          <p:nvPr>
            <p:ph type="title"/>
          </p:nvPr>
        </p:nvSpPr>
        <p:spPr/>
        <p:txBody>
          <a:bodyPr/>
          <a:lstStyle/>
          <a:p>
            <a:r>
              <a:rPr lang="en-US" dirty="0"/>
              <a:t>Node-wise Local Neighbor Sampling</a:t>
            </a:r>
          </a:p>
        </p:txBody>
      </p:sp>
      <p:sp>
        <p:nvSpPr>
          <p:cNvPr id="3" name="Content Placeholder 2">
            <a:extLst>
              <a:ext uri="{FF2B5EF4-FFF2-40B4-BE49-F238E27FC236}">
                <a16:creationId xmlns:a16="http://schemas.microsoft.com/office/drawing/2014/main" id="{846EE3D8-9845-2C47-8951-4B67EBCC09DB}"/>
              </a:ext>
            </a:extLst>
          </p:cNvPr>
          <p:cNvSpPr>
            <a:spLocks noGrp="1"/>
          </p:cNvSpPr>
          <p:nvPr>
            <p:ph idx="1"/>
          </p:nvPr>
        </p:nvSpPr>
        <p:spPr>
          <a:xfrm>
            <a:off x="838200" y="1825625"/>
            <a:ext cx="10515600" cy="4895850"/>
          </a:xfrm>
        </p:spPr>
        <p:txBody>
          <a:bodyPr>
            <a:normAutofit fontScale="92500" lnSpcReduction="10000"/>
          </a:bodyPr>
          <a:lstStyle/>
          <a:p>
            <a:r>
              <a:rPr lang="en-US" dirty="0"/>
              <a:t>For each node at each layer</a:t>
            </a:r>
          </a:p>
          <a:p>
            <a:pPr marL="1143000" lvl="1" indent="-457200"/>
            <a:r>
              <a:rPr lang="en-US" dirty="0"/>
              <a:t>Sample a set of neighbors instead of using entire local neighborhood</a:t>
            </a:r>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457200" indent="-457200"/>
            <a:r>
              <a:rPr lang="en-US" dirty="0">
                <a:solidFill>
                  <a:schemeClr val="bg1"/>
                </a:solidFill>
              </a:rPr>
              <a:t>Representative works:</a:t>
            </a:r>
          </a:p>
          <a:p>
            <a:pPr marL="1143000" lvl="1" indent="-457200"/>
            <a:r>
              <a:rPr lang="en-US" dirty="0">
                <a:solidFill>
                  <a:schemeClr val="bg1"/>
                </a:solidFill>
              </a:rPr>
              <a:t>Inductive Representation learning on Large Graphs (NIPS’17)</a:t>
            </a:r>
          </a:p>
        </p:txBody>
      </p:sp>
      <p:sp>
        <p:nvSpPr>
          <p:cNvPr id="4" name="Slide Number Placeholder 3">
            <a:extLst>
              <a:ext uri="{FF2B5EF4-FFF2-40B4-BE49-F238E27FC236}">
                <a16:creationId xmlns:a16="http://schemas.microsoft.com/office/drawing/2014/main" id="{AAFA529A-6779-644B-A26D-52FA5EC4051C}"/>
              </a:ext>
            </a:extLst>
          </p:cNvPr>
          <p:cNvSpPr>
            <a:spLocks noGrp="1"/>
          </p:cNvSpPr>
          <p:nvPr>
            <p:ph type="sldNum" sz="quarter" idx="12"/>
          </p:nvPr>
        </p:nvSpPr>
        <p:spPr/>
        <p:txBody>
          <a:bodyPr/>
          <a:lstStyle/>
          <a:p>
            <a:fld id="{4C15419E-54D6-8648-ABFB-BEF58E3E877E}" type="slidenum">
              <a:rPr lang="en-US" smtClean="0"/>
              <a:t>199</a:t>
            </a:fld>
            <a:endParaRPr lang="en-US"/>
          </a:p>
        </p:txBody>
      </p:sp>
      <p:pic>
        <p:nvPicPr>
          <p:cNvPr id="11" name="Picture 10">
            <a:extLst>
              <a:ext uri="{FF2B5EF4-FFF2-40B4-BE49-F238E27FC236}">
                <a16:creationId xmlns:a16="http://schemas.microsoft.com/office/drawing/2014/main" id="{D5D53E11-A278-8048-83EF-6A58942EF9A9}"/>
              </a:ext>
            </a:extLst>
          </p:cNvPr>
          <p:cNvPicPr>
            <a:picLocks noChangeAspect="1"/>
          </p:cNvPicPr>
          <p:nvPr/>
        </p:nvPicPr>
        <p:blipFill>
          <a:blip r:embed="rId2"/>
          <a:stretch>
            <a:fillRect/>
          </a:stretch>
        </p:blipFill>
        <p:spPr>
          <a:xfrm>
            <a:off x="2667594" y="2814941"/>
            <a:ext cx="6461165" cy="2425035"/>
          </a:xfrm>
          <a:prstGeom prst="rect">
            <a:avLst/>
          </a:prstGeom>
        </p:spPr>
      </p:pic>
    </p:spTree>
    <p:extLst>
      <p:ext uri="{BB962C8B-B14F-4D97-AF65-F5344CB8AC3E}">
        <p14:creationId xmlns:p14="http://schemas.microsoft.com/office/powerpoint/2010/main" val="233501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406B-7ED2-764D-B079-B9F8BC2C8F39}"/>
              </a:ext>
            </a:extLst>
          </p:cNvPr>
          <p:cNvSpPr>
            <a:spLocks noGrp="1"/>
          </p:cNvSpPr>
          <p:nvPr>
            <p:ph type="title"/>
          </p:nvPr>
        </p:nvSpPr>
        <p:spPr>
          <a:xfrm>
            <a:off x="18278" y="-66632"/>
            <a:ext cx="10515600" cy="1325563"/>
          </a:xfrm>
        </p:spPr>
        <p:txBody>
          <a:bodyPr/>
          <a:lstStyle/>
          <a:p>
            <a:r>
              <a:rPr lang="en-US" dirty="0"/>
              <a:t>Data as Graphs - Explicit</a:t>
            </a:r>
          </a:p>
        </p:txBody>
      </p:sp>
      <p:sp>
        <p:nvSpPr>
          <p:cNvPr id="3" name="Slide Number Placeholder 2">
            <a:extLst>
              <a:ext uri="{FF2B5EF4-FFF2-40B4-BE49-F238E27FC236}">
                <a16:creationId xmlns:a16="http://schemas.microsoft.com/office/drawing/2014/main" id="{E154B72A-35E0-DA45-A5B5-5F4C6B2815BD}"/>
              </a:ext>
            </a:extLst>
          </p:cNvPr>
          <p:cNvSpPr>
            <a:spLocks noGrp="1"/>
          </p:cNvSpPr>
          <p:nvPr>
            <p:ph type="sldNum" sz="quarter" idx="12"/>
          </p:nvPr>
        </p:nvSpPr>
        <p:spPr/>
        <p:txBody>
          <a:bodyPr/>
          <a:lstStyle/>
          <a:p>
            <a:fld id="{4C15419E-54D6-8648-ABFB-BEF58E3E877E}" type="slidenum">
              <a:rPr lang="en-US" smtClean="0"/>
              <a:t>2</a:t>
            </a:fld>
            <a:endParaRPr lang="en-US" dirty="0"/>
          </a:p>
        </p:txBody>
      </p:sp>
      <p:pic>
        <p:nvPicPr>
          <p:cNvPr id="4" name="Picture 3">
            <a:extLst>
              <a:ext uri="{FF2B5EF4-FFF2-40B4-BE49-F238E27FC236}">
                <a16:creationId xmlns:a16="http://schemas.microsoft.com/office/drawing/2014/main" id="{64CBE5DF-DEB0-114E-8566-2E085366B86E}"/>
              </a:ext>
            </a:extLst>
          </p:cNvPr>
          <p:cNvPicPr>
            <a:picLocks noChangeAspect="1"/>
          </p:cNvPicPr>
          <p:nvPr/>
        </p:nvPicPr>
        <p:blipFill>
          <a:blip r:embed="rId2">
            <a:clrChange>
              <a:clrFrom>
                <a:srgbClr val="FFFFFD"/>
              </a:clrFrom>
              <a:clrTo>
                <a:srgbClr val="FFFFFD">
                  <a:alpha val="0"/>
                </a:srgbClr>
              </a:clrTo>
            </a:clrChange>
          </a:blip>
          <a:stretch>
            <a:fillRect/>
          </a:stretch>
        </p:blipFill>
        <p:spPr>
          <a:xfrm>
            <a:off x="1466187" y="1814243"/>
            <a:ext cx="2070201" cy="1657536"/>
          </a:xfrm>
          <a:prstGeom prst="rect">
            <a:avLst/>
          </a:prstGeom>
        </p:spPr>
      </p:pic>
      <p:pic>
        <p:nvPicPr>
          <p:cNvPr id="5" name="Picture 4">
            <a:extLst>
              <a:ext uri="{FF2B5EF4-FFF2-40B4-BE49-F238E27FC236}">
                <a16:creationId xmlns:a16="http://schemas.microsoft.com/office/drawing/2014/main" id="{A752B976-6755-5A45-8A36-A066E035F7C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50605" y="1961249"/>
            <a:ext cx="2210048" cy="1657536"/>
          </a:xfrm>
          <a:prstGeom prst="rect">
            <a:avLst/>
          </a:prstGeom>
        </p:spPr>
      </p:pic>
      <p:pic>
        <p:nvPicPr>
          <p:cNvPr id="6" name="Picture 5">
            <a:extLst>
              <a:ext uri="{FF2B5EF4-FFF2-40B4-BE49-F238E27FC236}">
                <a16:creationId xmlns:a16="http://schemas.microsoft.com/office/drawing/2014/main" id="{68FE368E-CEF8-AB40-81AE-E980A591CE1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452321" y="1906360"/>
            <a:ext cx="1911555" cy="1657536"/>
          </a:xfrm>
          <a:prstGeom prst="rect">
            <a:avLst/>
          </a:prstGeom>
        </p:spPr>
      </p:pic>
      <p:pic>
        <p:nvPicPr>
          <p:cNvPr id="7" name="Picture 6">
            <a:extLst>
              <a:ext uri="{FF2B5EF4-FFF2-40B4-BE49-F238E27FC236}">
                <a16:creationId xmlns:a16="http://schemas.microsoft.com/office/drawing/2014/main" id="{8FBC9D23-A4FE-8B47-80AA-98D13FAAEC1F}"/>
              </a:ext>
            </a:extLst>
          </p:cNvPr>
          <p:cNvPicPr>
            <a:picLocks noChangeAspect="1"/>
          </p:cNvPicPr>
          <p:nvPr/>
        </p:nvPicPr>
        <p:blipFill>
          <a:blip r:embed="rId5">
            <a:clrChange>
              <a:clrFrom>
                <a:srgbClr val="EBEBEB"/>
              </a:clrFrom>
              <a:clrTo>
                <a:srgbClr val="EBEBEB">
                  <a:alpha val="0"/>
                </a:srgbClr>
              </a:clrTo>
            </a:clrChange>
          </a:blip>
          <a:stretch>
            <a:fillRect/>
          </a:stretch>
        </p:blipFill>
        <p:spPr>
          <a:xfrm>
            <a:off x="1398480" y="4344400"/>
            <a:ext cx="2070200" cy="1380133"/>
          </a:xfrm>
          <a:prstGeom prst="rect">
            <a:avLst/>
          </a:prstGeom>
        </p:spPr>
      </p:pic>
      <p:pic>
        <p:nvPicPr>
          <p:cNvPr id="8" name="Picture 7">
            <a:extLst>
              <a:ext uri="{FF2B5EF4-FFF2-40B4-BE49-F238E27FC236}">
                <a16:creationId xmlns:a16="http://schemas.microsoft.com/office/drawing/2014/main" id="{C679FA10-CB72-2E40-8A03-A1F6FCA4EE4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452321" y="4067190"/>
            <a:ext cx="2279965" cy="1785866"/>
          </a:xfrm>
          <a:prstGeom prst="rect">
            <a:avLst/>
          </a:prstGeom>
        </p:spPr>
      </p:pic>
      <p:pic>
        <p:nvPicPr>
          <p:cNvPr id="9" name="Picture 2" descr="mage result for molecular">
            <a:extLst>
              <a:ext uri="{FF2B5EF4-FFF2-40B4-BE49-F238E27FC236}">
                <a16:creationId xmlns:a16="http://schemas.microsoft.com/office/drawing/2014/main" id="{3BCF07E7-8DEC-C742-90DD-DDB8A97FDD6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605" y="4165787"/>
            <a:ext cx="1907993" cy="17373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3941A7-42E0-BE40-8E17-0A5D163AC830}"/>
              </a:ext>
            </a:extLst>
          </p:cNvPr>
          <p:cNvSpPr txBox="1"/>
          <p:nvPr/>
        </p:nvSpPr>
        <p:spPr>
          <a:xfrm>
            <a:off x="1711234" y="3620448"/>
            <a:ext cx="1444691" cy="369332"/>
          </a:xfrm>
          <a:prstGeom prst="rect">
            <a:avLst/>
          </a:prstGeom>
          <a:noFill/>
        </p:spPr>
        <p:txBody>
          <a:bodyPr wrap="none" rtlCol="0">
            <a:spAutoFit/>
          </a:bodyPr>
          <a:lstStyle/>
          <a:p>
            <a:r>
              <a:rPr lang="en-US" dirty="0">
                <a:solidFill>
                  <a:schemeClr val="accent5">
                    <a:lumMod val="75000"/>
                  </a:schemeClr>
                </a:solidFill>
              </a:rPr>
              <a:t>Social Graphs</a:t>
            </a:r>
          </a:p>
        </p:txBody>
      </p:sp>
      <p:sp>
        <p:nvSpPr>
          <p:cNvPr id="11" name="TextBox 10">
            <a:extLst>
              <a:ext uri="{FF2B5EF4-FFF2-40B4-BE49-F238E27FC236}">
                <a16:creationId xmlns:a16="http://schemas.microsoft.com/office/drawing/2014/main" id="{62B1E7DD-1579-3342-B019-E2AEC1C419E9}"/>
              </a:ext>
            </a:extLst>
          </p:cNvPr>
          <p:cNvSpPr txBox="1"/>
          <p:nvPr/>
        </p:nvSpPr>
        <p:spPr>
          <a:xfrm>
            <a:off x="4793171" y="3620448"/>
            <a:ext cx="2278316" cy="369332"/>
          </a:xfrm>
          <a:prstGeom prst="rect">
            <a:avLst/>
          </a:prstGeom>
          <a:noFill/>
        </p:spPr>
        <p:txBody>
          <a:bodyPr wrap="none" rtlCol="0">
            <a:spAutoFit/>
          </a:bodyPr>
          <a:lstStyle/>
          <a:p>
            <a:r>
              <a:rPr lang="en-US" dirty="0">
                <a:solidFill>
                  <a:schemeClr val="accent5">
                    <a:lumMod val="75000"/>
                  </a:schemeClr>
                </a:solidFill>
              </a:rPr>
              <a:t>Transportation Graphs</a:t>
            </a:r>
          </a:p>
        </p:txBody>
      </p:sp>
      <p:sp>
        <p:nvSpPr>
          <p:cNvPr id="12" name="TextBox 11">
            <a:extLst>
              <a:ext uri="{FF2B5EF4-FFF2-40B4-BE49-F238E27FC236}">
                <a16:creationId xmlns:a16="http://schemas.microsoft.com/office/drawing/2014/main" id="{C7E86484-1FEE-BA43-8AAE-9712A918FA21}"/>
              </a:ext>
            </a:extLst>
          </p:cNvPr>
          <p:cNvSpPr txBox="1"/>
          <p:nvPr/>
        </p:nvSpPr>
        <p:spPr>
          <a:xfrm>
            <a:off x="8783300" y="3618785"/>
            <a:ext cx="1388650" cy="369332"/>
          </a:xfrm>
          <a:prstGeom prst="rect">
            <a:avLst/>
          </a:prstGeom>
          <a:noFill/>
        </p:spPr>
        <p:txBody>
          <a:bodyPr wrap="none" rtlCol="0">
            <a:spAutoFit/>
          </a:bodyPr>
          <a:lstStyle/>
          <a:p>
            <a:r>
              <a:rPr lang="en-US" dirty="0">
                <a:solidFill>
                  <a:schemeClr val="accent5">
                    <a:lumMod val="75000"/>
                  </a:schemeClr>
                </a:solidFill>
              </a:rPr>
              <a:t>Brain Graphs</a:t>
            </a:r>
          </a:p>
        </p:txBody>
      </p:sp>
      <p:sp>
        <p:nvSpPr>
          <p:cNvPr id="13" name="TextBox 12">
            <a:extLst>
              <a:ext uri="{FF2B5EF4-FFF2-40B4-BE49-F238E27FC236}">
                <a16:creationId xmlns:a16="http://schemas.microsoft.com/office/drawing/2014/main" id="{71FC7F0F-B59D-FF4B-B5FF-E88B410E3C52}"/>
              </a:ext>
            </a:extLst>
          </p:cNvPr>
          <p:cNvSpPr txBox="1"/>
          <p:nvPr/>
        </p:nvSpPr>
        <p:spPr>
          <a:xfrm>
            <a:off x="1711234" y="5853056"/>
            <a:ext cx="1336841" cy="369332"/>
          </a:xfrm>
          <a:prstGeom prst="rect">
            <a:avLst/>
          </a:prstGeom>
          <a:noFill/>
        </p:spPr>
        <p:txBody>
          <a:bodyPr wrap="none" rtlCol="0">
            <a:spAutoFit/>
          </a:bodyPr>
          <a:lstStyle/>
          <a:p>
            <a:r>
              <a:rPr lang="en-US" dirty="0">
                <a:solidFill>
                  <a:schemeClr val="accent5">
                    <a:lumMod val="75000"/>
                  </a:schemeClr>
                </a:solidFill>
              </a:rPr>
              <a:t>Web Graphs</a:t>
            </a:r>
          </a:p>
        </p:txBody>
      </p:sp>
      <p:sp>
        <p:nvSpPr>
          <p:cNvPr id="14" name="TextBox 13">
            <a:extLst>
              <a:ext uri="{FF2B5EF4-FFF2-40B4-BE49-F238E27FC236}">
                <a16:creationId xmlns:a16="http://schemas.microsoft.com/office/drawing/2014/main" id="{80527C81-286C-F744-BA40-459CACE9110B}"/>
              </a:ext>
            </a:extLst>
          </p:cNvPr>
          <p:cNvSpPr txBox="1"/>
          <p:nvPr/>
        </p:nvSpPr>
        <p:spPr>
          <a:xfrm>
            <a:off x="4914728" y="5853056"/>
            <a:ext cx="1853456" cy="369332"/>
          </a:xfrm>
          <a:prstGeom prst="rect">
            <a:avLst/>
          </a:prstGeom>
          <a:noFill/>
        </p:spPr>
        <p:txBody>
          <a:bodyPr wrap="none" rtlCol="0">
            <a:spAutoFit/>
          </a:bodyPr>
          <a:lstStyle/>
          <a:p>
            <a:r>
              <a:rPr lang="en-US" dirty="0">
                <a:solidFill>
                  <a:schemeClr val="accent5">
                    <a:lumMod val="75000"/>
                  </a:schemeClr>
                </a:solidFill>
              </a:rPr>
              <a:t>Molecular Graphs</a:t>
            </a:r>
          </a:p>
        </p:txBody>
      </p:sp>
      <p:sp>
        <p:nvSpPr>
          <p:cNvPr id="15" name="TextBox 14">
            <a:extLst>
              <a:ext uri="{FF2B5EF4-FFF2-40B4-BE49-F238E27FC236}">
                <a16:creationId xmlns:a16="http://schemas.microsoft.com/office/drawing/2014/main" id="{A808B537-CAA3-D24F-A9E9-CD41051F2E1E}"/>
              </a:ext>
            </a:extLst>
          </p:cNvPr>
          <p:cNvSpPr txBox="1"/>
          <p:nvPr/>
        </p:nvSpPr>
        <p:spPr>
          <a:xfrm>
            <a:off x="8923882" y="5853056"/>
            <a:ext cx="1401409" cy="369332"/>
          </a:xfrm>
          <a:prstGeom prst="rect">
            <a:avLst/>
          </a:prstGeom>
          <a:noFill/>
        </p:spPr>
        <p:txBody>
          <a:bodyPr wrap="none" rtlCol="0">
            <a:spAutoFit/>
          </a:bodyPr>
          <a:lstStyle/>
          <a:p>
            <a:r>
              <a:rPr lang="en-US" dirty="0">
                <a:solidFill>
                  <a:schemeClr val="accent5">
                    <a:lumMod val="75000"/>
                  </a:schemeClr>
                </a:solidFill>
              </a:rPr>
              <a:t>Gene Graphs</a:t>
            </a:r>
          </a:p>
        </p:txBody>
      </p:sp>
    </p:spTree>
    <p:extLst>
      <p:ext uri="{BB962C8B-B14F-4D97-AF65-F5344CB8AC3E}">
        <p14:creationId xmlns:p14="http://schemas.microsoft.com/office/powerpoint/2010/main" val="4181511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20</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2510ED9-E82B-CA4A-A0F1-B12892F384E3}"/>
              </a:ext>
            </a:extLst>
          </p:cNvPr>
          <p:cNvPicPr>
            <a:picLocks noChangeAspect="1"/>
          </p:cNvPicPr>
          <p:nvPr/>
        </p:nvPicPr>
        <p:blipFill>
          <a:blip r:embed="rId10"/>
          <a:stretch>
            <a:fillRect/>
          </a:stretch>
        </p:blipFill>
        <p:spPr>
          <a:xfrm>
            <a:off x="4261700" y="4216533"/>
            <a:ext cx="2063984" cy="1625741"/>
          </a:xfrm>
          <a:prstGeom prst="rect">
            <a:avLst/>
          </a:prstGeom>
        </p:spPr>
      </p:pic>
      <p:pic>
        <p:nvPicPr>
          <p:cNvPr id="30" name="Picture 29">
            <a:extLst>
              <a:ext uri="{FF2B5EF4-FFF2-40B4-BE49-F238E27FC236}">
                <a16:creationId xmlns:a16="http://schemas.microsoft.com/office/drawing/2014/main" id="{436ED79A-8575-D545-91DF-49AFCDF6C59E}"/>
              </a:ext>
            </a:extLst>
          </p:cNvPr>
          <p:cNvPicPr>
            <a:picLocks noChangeAspect="1"/>
          </p:cNvPicPr>
          <p:nvPr/>
        </p:nvPicPr>
        <p:blipFill>
          <a:blip r:embed="rId11"/>
          <a:stretch>
            <a:fillRect/>
          </a:stretch>
        </p:blipFill>
        <p:spPr>
          <a:xfrm>
            <a:off x="7203782" y="4216533"/>
            <a:ext cx="3114824" cy="1625741"/>
          </a:xfrm>
          <a:prstGeom prst="rect">
            <a:avLst/>
          </a:prstGeom>
        </p:spPr>
      </p:pic>
      <p:pic>
        <p:nvPicPr>
          <p:cNvPr id="31" name="Picture 30">
            <a:extLst>
              <a:ext uri="{FF2B5EF4-FFF2-40B4-BE49-F238E27FC236}">
                <a16:creationId xmlns:a16="http://schemas.microsoft.com/office/drawing/2014/main" id="{977986D0-3043-F248-8CB6-B2DCBAF05996}"/>
              </a:ext>
            </a:extLst>
          </p:cNvPr>
          <p:cNvPicPr>
            <a:picLocks noChangeAspect="1"/>
          </p:cNvPicPr>
          <p:nvPr/>
        </p:nvPicPr>
        <p:blipFill>
          <a:blip r:embed="rId12"/>
          <a:stretch>
            <a:fillRect/>
          </a:stretch>
        </p:blipFill>
        <p:spPr>
          <a:xfrm>
            <a:off x="1319618" y="4216533"/>
            <a:ext cx="2063984" cy="1625741"/>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E75DE-214E-A246-9E8A-BA91654EAFC3}"/>
                  </a:ext>
                </a:extLst>
              </p:cNvPr>
              <p:cNvSpPr txBox="1"/>
              <p:nvPr/>
            </p:nvSpPr>
            <p:spPr>
              <a:xfrm>
                <a:off x="5088508"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2" name="TextBox 31">
                <a:extLst>
                  <a:ext uri="{FF2B5EF4-FFF2-40B4-BE49-F238E27FC236}">
                    <a16:creationId xmlns:a16="http://schemas.microsoft.com/office/drawing/2014/main" id="{36DE75DE-214E-A246-9E8A-BA91654EAFC3}"/>
                  </a:ext>
                </a:extLst>
              </p:cNvPr>
              <p:cNvSpPr txBox="1">
                <a:spLocks noRot="1" noChangeAspect="1" noMove="1" noResize="1" noEditPoints="1" noAdjustHandles="1" noChangeArrowheads="1" noChangeShapeType="1" noTextEdit="1"/>
              </p:cNvSpPr>
              <p:nvPr/>
            </p:nvSpPr>
            <p:spPr>
              <a:xfrm>
                <a:off x="5088508" y="5957328"/>
                <a:ext cx="205184" cy="276999"/>
              </a:xfrm>
              <a:prstGeom prst="rect">
                <a:avLst/>
              </a:prstGeom>
              <a:blipFill>
                <a:blip r:embed="rId13"/>
                <a:stretch>
                  <a:fillRect l="-23529" r="-1764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076BBC-271D-5E47-8683-B9943E316425}"/>
                  </a:ext>
                </a:extLst>
              </p:cNvPr>
              <p:cNvSpPr txBox="1"/>
              <p:nvPr/>
            </p:nvSpPr>
            <p:spPr>
              <a:xfrm>
                <a:off x="2263475" y="5957328"/>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𝑫</m:t>
                      </m:r>
                    </m:oMath>
                  </m:oMathPara>
                </a14:m>
                <a:endParaRPr lang="en-US" b="1" dirty="0"/>
              </a:p>
            </p:txBody>
          </p:sp>
        </mc:Choice>
        <mc:Fallback xmlns="">
          <p:sp>
            <p:nvSpPr>
              <p:cNvPr id="36" name="TextBox 35">
                <a:extLst>
                  <a:ext uri="{FF2B5EF4-FFF2-40B4-BE49-F238E27FC236}">
                    <a16:creationId xmlns:a16="http://schemas.microsoft.com/office/drawing/2014/main" id="{C3076BBC-271D-5E47-8683-B9943E316425}"/>
                  </a:ext>
                </a:extLst>
              </p:cNvPr>
              <p:cNvSpPr txBox="1">
                <a:spLocks noRot="1" noChangeAspect="1" noMove="1" noResize="1" noEditPoints="1" noAdjustHandles="1" noChangeArrowheads="1" noChangeShapeType="1" noTextEdit="1"/>
              </p:cNvSpPr>
              <p:nvPr/>
            </p:nvSpPr>
            <p:spPr>
              <a:xfrm>
                <a:off x="2263475" y="5957328"/>
                <a:ext cx="226023" cy="276999"/>
              </a:xfrm>
              <a:prstGeom prst="rect">
                <a:avLst/>
              </a:prstGeom>
              <a:blipFill>
                <a:blip r:embed="rId14"/>
                <a:stretch>
                  <a:fillRect l="-15789" r="-2105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98F10E-9433-344F-B3BF-17224B18CF6E}"/>
                  </a:ext>
                </a:extLst>
              </p:cNvPr>
              <p:cNvSpPr txBox="1"/>
              <p:nvPr/>
            </p:nvSpPr>
            <p:spPr>
              <a:xfrm>
                <a:off x="8658602" y="5952777"/>
                <a:ext cx="182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m:t>
                      </m:r>
                    </m:oMath>
                  </m:oMathPara>
                </a14:m>
                <a:endParaRPr lang="en-US" b="1" dirty="0"/>
              </a:p>
            </p:txBody>
          </p:sp>
        </mc:Choice>
        <mc:Fallback xmlns="">
          <p:sp>
            <p:nvSpPr>
              <p:cNvPr id="39" name="TextBox 38">
                <a:extLst>
                  <a:ext uri="{FF2B5EF4-FFF2-40B4-BE49-F238E27FC236}">
                    <a16:creationId xmlns:a16="http://schemas.microsoft.com/office/drawing/2014/main" id="{6898F10E-9433-344F-B3BF-17224B18CF6E}"/>
                  </a:ext>
                </a:extLst>
              </p:cNvPr>
              <p:cNvSpPr txBox="1">
                <a:spLocks noRot="1" noChangeAspect="1" noMove="1" noResize="1" noEditPoints="1" noAdjustHandles="1" noChangeArrowheads="1" noChangeShapeType="1" noTextEdit="1"/>
              </p:cNvSpPr>
              <p:nvPr/>
            </p:nvSpPr>
            <p:spPr>
              <a:xfrm>
                <a:off x="8658602" y="5952777"/>
                <a:ext cx="182742" cy="276999"/>
              </a:xfrm>
              <a:prstGeom prst="rect">
                <a:avLst/>
              </a:prstGeom>
              <a:blipFill>
                <a:blip r:embed="rId15"/>
                <a:stretch>
                  <a:fillRect l="-26667" r="-2666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4FD239-12D6-E446-B9DA-B858ADF820B0}"/>
                  </a:ext>
                </a:extLst>
              </p:cNvPr>
              <p:cNvSpPr txBox="1"/>
              <p:nvPr/>
            </p:nvSpPr>
            <p:spPr>
              <a:xfrm>
                <a:off x="3706392" y="4890903"/>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40" name="TextBox 39">
                <a:extLst>
                  <a:ext uri="{FF2B5EF4-FFF2-40B4-BE49-F238E27FC236}">
                    <a16:creationId xmlns:a16="http://schemas.microsoft.com/office/drawing/2014/main" id="{6D4FD239-12D6-E446-B9DA-B858ADF820B0}"/>
                  </a:ext>
                </a:extLst>
              </p:cNvPr>
              <p:cNvSpPr txBox="1">
                <a:spLocks noRot="1" noChangeAspect="1" noMove="1" noResize="1" noEditPoints="1" noAdjustHandles="1" noChangeArrowheads="1" noChangeShapeType="1" noTextEdit="1"/>
              </p:cNvSpPr>
              <p:nvPr/>
            </p:nvSpPr>
            <p:spPr>
              <a:xfrm>
                <a:off x="3706392" y="4890903"/>
                <a:ext cx="226023" cy="276999"/>
              </a:xfrm>
              <a:prstGeom prst="rect">
                <a:avLst/>
              </a:prstGeom>
              <a:blipFill>
                <a:blip r:embed="rId16"/>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E30BC1A-A469-B94A-AE43-D789BF7609EF}"/>
                  </a:ext>
                </a:extLst>
              </p:cNvPr>
              <p:cNvSpPr txBox="1"/>
              <p:nvPr/>
            </p:nvSpPr>
            <p:spPr>
              <a:xfrm>
                <a:off x="6652521" y="4890902"/>
                <a:ext cx="2051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41" name="TextBox 40">
                <a:extLst>
                  <a:ext uri="{FF2B5EF4-FFF2-40B4-BE49-F238E27FC236}">
                    <a16:creationId xmlns:a16="http://schemas.microsoft.com/office/drawing/2014/main" id="{6E30BC1A-A469-B94A-AE43-D789BF7609EF}"/>
                  </a:ext>
                </a:extLst>
              </p:cNvPr>
              <p:cNvSpPr txBox="1">
                <a:spLocks noRot="1" noChangeAspect="1" noMove="1" noResize="1" noEditPoints="1" noAdjustHandles="1" noChangeArrowheads="1" noChangeShapeType="1" noTextEdit="1"/>
              </p:cNvSpPr>
              <p:nvPr/>
            </p:nvSpPr>
            <p:spPr>
              <a:xfrm>
                <a:off x="6652521" y="4890902"/>
                <a:ext cx="205184" cy="276999"/>
              </a:xfrm>
              <a:prstGeom prst="rect">
                <a:avLst/>
              </a:prstGeom>
              <a:blipFill>
                <a:blip r:embed="rId17"/>
                <a:stretch>
                  <a:fillRect l="-17647" r="-11765"/>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3C2622F2-9DBC-4740-A335-54C08C7459CF}"/>
              </a:ext>
            </a:extLst>
          </p:cNvPr>
          <p:cNvSpPr txBox="1"/>
          <p:nvPr/>
        </p:nvSpPr>
        <p:spPr>
          <a:xfrm>
            <a:off x="4410794" y="3778314"/>
            <a:ext cx="2241727" cy="369332"/>
          </a:xfrm>
          <a:prstGeom prst="rect">
            <a:avLst/>
          </a:prstGeom>
          <a:noFill/>
        </p:spPr>
        <p:txBody>
          <a:bodyPr wrap="square" rtlCol="0">
            <a:spAutoFit/>
          </a:bodyPr>
          <a:lstStyle/>
          <a:p>
            <a:r>
              <a:rPr lang="en-US" dirty="0"/>
              <a:t>Adjacency Matrix</a:t>
            </a:r>
          </a:p>
        </p:txBody>
      </p:sp>
      <p:sp>
        <p:nvSpPr>
          <p:cNvPr id="47" name="TextBox 46">
            <a:extLst>
              <a:ext uri="{FF2B5EF4-FFF2-40B4-BE49-F238E27FC236}">
                <a16:creationId xmlns:a16="http://schemas.microsoft.com/office/drawing/2014/main" id="{70F3E6A8-E7BD-E042-B786-52CD3247841B}"/>
              </a:ext>
            </a:extLst>
          </p:cNvPr>
          <p:cNvSpPr txBox="1"/>
          <p:nvPr/>
        </p:nvSpPr>
        <p:spPr>
          <a:xfrm>
            <a:off x="1464665" y="3762646"/>
            <a:ext cx="2241727" cy="369332"/>
          </a:xfrm>
          <a:prstGeom prst="rect">
            <a:avLst/>
          </a:prstGeom>
          <a:noFill/>
        </p:spPr>
        <p:txBody>
          <a:bodyPr wrap="square" rtlCol="0">
            <a:spAutoFit/>
          </a:bodyPr>
          <a:lstStyle/>
          <a:p>
            <a:r>
              <a:rPr lang="en-US" dirty="0"/>
              <a:t>Degree Matrix</a:t>
            </a:r>
          </a:p>
        </p:txBody>
      </p:sp>
      <p:sp>
        <p:nvSpPr>
          <p:cNvPr id="48" name="TextBox 47">
            <a:extLst>
              <a:ext uri="{FF2B5EF4-FFF2-40B4-BE49-F238E27FC236}">
                <a16:creationId xmlns:a16="http://schemas.microsoft.com/office/drawing/2014/main" id="{864760F7-9667-FC42-B3E8-40CB6899884D}"/>
              </a:ext>
            </a:extLst>
          </p:cNvPr>
          <p:cNvSpPr txBox="1"/>
          <p:nvPr/>
        </p:nvSpPr>
        <p:spPr>
          <a:xfrm>
            <a:off x="7808628" y="3752287"/>
            <a:ext cx="2241727" cy="369332"/>
          </a:xfrm>
          <a:prstGeom prst="rect">
            <a:avLst/>
          </a:prstGeom>
          <a:noFill/>
        </p:spPr>
        <p:txBody>
          <a:bodyPr wrap="square" rtlCol="0">
            <a:spAutoFit/>
          </a:bodyPr>
          <a:lstStyle/>
          <a:p>
            <a:r>
              <a:rPr lang="en-US" dirty="0"/>
              <a:t>Laplacian Matrix</a:t>
            </a:r>
          </a:p>
        </p:txBody>
      </p:sp>
      <p:sp>
        <p:nvSpPr>
          <p:cNvPr id="43" name="TextBox 42">
            <a:extLst>
              <a:ext uri="{FF2B5EF4-FFF2-40B4-BE49-F238E27FC236}">
                <a16:creationId xmlns:a16="http://schemas.microsoft.com/office/drawing/2014/main" id="{B5C13BFD-A9BF-BA4C-8D1D-AB67EBDD6A4B}"/>
              </a:ext>
            </a:extLst>
          </p:cNvPr>
          <p:cNvSpPr txBox="1"/>
          <p:nvPr/>
        </p:nvSpPr>
        <p:spPr>
          <a:xfrm>
            <a:off x="5817106" y="2784673"/>
            <a:ext cx="1851512" cy="400110"/>
          </a:xfrm>
          <a:prstGeom prst="rect">
            <a:avLst/>
          </a:prstGeom>
          <a:noFill/>
        </p:spPr>
        <p:txBody>
          <a:bodyPr wrap="square" rtlCol="0">
            <a:spAutoFit/>
          </a:bodyPr>
          <a:lstStyle/>
          <a:p>
            <a:r>
              <a:rPr lang="en-US" sz="2000" dirty="0"/>
              <a:t>Degree Matrix: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4E2E8F-85CA-4C47-A695-139811EA96CC}"/>
                  </a:ext>
                </a:extLst>
              </p:cNvPr>
              <p:cNvSpPr txBox="1"/>
              <p:nvPr/>
            </p:nvSpPr>
            <p:spPr>
              <a:xfrm>
                <a:off x="5834151" y="1951954"/>
                <a:ext cx="5938029" cy="732573"/>
              </a:xfrm>
              <a:prstGeom prst="rect">
                <a:avLst/>
              </a:prstGeom>
              <a:noFill/>
            </p:spPr>
            <p:txBody>
              <a:bodyPr wrap="square" rtlCol="0">
                <a:spAutoFit/>
              </a:bodyPr>
              <a:lstStyle/>
              <a:p>
                <a:r>
                  <a:rPr lang="en-US" sz="2000" dirty="0"/>
                  <a:t>Adjacency Matrix: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 is adjacent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oMath>
                </a14:m>
                <a:endParaRPr lang="en-US" sz="2000" dirty="0"/>
              </a:p>
              <a:p>
                <a:r>
                  <a:rPr lang="en-US" sz="2000" dirty="0"/>
                  <a:t>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otherwise</a:t>
                </a:r>
              </a:p>
            </p:txBody>
          </p:sp>
        </mc:Choice>
        <mc:Fallback xmlns="">
          <p:sp>
            <p:nvSpPr>
              <p:cNvPr id="44" name="TextBox 43">
                <a:extLst>
                  <a:ext uri="{FF2B5EF4-FFF2-40B4-BE49-F238E27FC236}">
                    <a16:creationId xmlns:a16="http://schemas.microsoft.com/office/drawing/2014/main" id="{D64E2E8F-85CA-4C47-A695-139811EA96CC}"/>
                  </a:ext>
                </a:extLst>
              </p:cNvPr>
              <p:cNvSpPr txBox="1">
                <a:spLocks noRot="1" noChangeAspect="1" noMove="1" noResize="1" noEditPoints="1" noAdjustHandles="1" noChangeArrowheads="1" noChangeShapeType="1" noTextEdit="1"/>
              </p:cNvSpPr>
              <p:nvPr/>
            </p:nvSpPr>
            <p:spPr>
              <a:xfrm>
                <a:off x="5834151" y="1951954"/>
                <a:ext cx="5938029" cy="732573"/>
              </a:xfrm>
              <a:prstGeom prst="rect">
                <a:avLst/>
              </a:prstGeom>
              <a:blipFill>
                <a:blip r:embed="rId18"/>
                <a:stretch>
                  <a:fillRect l="-853" t="-3448" b="-1379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818D5C4B-69EF-6041-93FB-52862195334B}"/>
              </a:ext>
            </a:extLst>
          </p:cNvPr>
          <p:cNvPicPr>
            <a:picLocks noChangeAspect="1"/>
          </p:cNvPicPr>
          <p:nvPr/>
        </p:nvPicPr>
        <p:blipFill>
          <a:blip r:embed="rId19"/>
          <a:stretch>
            <a:fillRect/>
          </a:stretch>
        </p:blipFill>
        <p:spPr>
          <a:xfrm>
            <a:off x="7536869" y="2895149"/>
            <a:ext cx="4060319" cy="254199"/>
          </a:xfrm>
          <a:prstGeom prst="rect">
            <a:avLst/>
          </a:prstGeom>
        </p:spPr>
      </p:pic>
      <p:sp>
        <p:nvSpPr>
          <p:cNvPr id="45" name="TextBox 44">
            <a:extLst>
              <a:ext uri="{FF2B5EF4-FFF2-40B4-BE49-F238E27FC236}">
                <a16:creationId xmlns:a16="http://schemas.microsoft.com/office/drawing/2014/main" id="{B41915E0-17A5-2D42-AEA5-E9F5936C736B}"/>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38066727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B88D-2553-E344-A846-342432A007B8}"/>
              </a:ext>
            </a:extLst>
          </p:cNvPr>
          <p:cNvSpPr>
            <a:spLocks noGrp="1"/>
          </p:cNvSpPr>
          <p:nvPr>
            <p:ph type="title"/>
          </p:nvPr>
        </p:nvSpPr>
        <p:spPr/>
        <p:txBody>
          <a:bodyPr/>
          <a:lstStyle/>
          <a:p>
            <a:r>
              <a:rPr lang="en-US" dirty="0"/>
              <a:t>Node-wise Local Neighbor Sampling</a:t>
            </a:r>
          </a:p>
        </p:txBody>
      </p:sp>
      <p:sp>
        <p:nvSpPr>
          <p:cNvPr id="3" name="Content Placeholder 2">
            <a:extLst>
              <a:ext uri="{FF2B5EF4-FFF2-40B4-BE49-F238E27FC236}">
                <a16:creationId xmlns:a16="http://schemas.microsoft.com/office/drawing/2014/main" id="{846EE3D8-9845-2C47-8951-4B67EBCC09DB}"/>
              </a:ext>
            </a:extLst>
          </p:cNvPr>
          <p:cNvSpPr>
            <a:spLocks noGrp="1"/>
          </p:cNvSpPr>
          <p:nvPr>
            <p:ph idx="1"/>
          </p:nvPr>
        </p:nvSpPr>
        <p:spPr>
          <a:xfrm>
            <a:off x="838200" y="1825625"/>
            <a:ext cx="10515600" cy="4895850"/>
          </a:xfrm>
        </p:spPr>
        <p:txBody>
          <a:bodyPr>
            <a:normAutofit fontScale="92500" lnSpcReduction="10000"/>
          </a:bodyPr>
          <a:lstStyle/>
          <a:p>
            <a:r>
              <a:rPr lang="en-US" dirty="0"/>
              <a:t>For each node at each layer</a:t>
            </a:r>
          </a:p>
          <a:p>
            <a:pPr marL="1143000" lvl="1" indent="-457200"/>
            <a:r>
              <a:rPr lang="en-US" dirty="0"/>
              <a:t>Sample a set of neighbors instead of using entire local neighborhood</a:t>
            </a:r>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457200" indent="-457200"/>
            <a:r>
              <a:rPr lang="en-US" dirty="0">
                <a:solidFill>
                  <a:schemeClr val="bg1"/>
                </a:solidFill>
              </a:rPr>
              <a:t>Representative work:</a:t>
            </a:r>
          </a:p>
          <a:p>
            <a:pPr marL="1143000" lvl="1" indent="-457200"/>
            <a:r>
              <a:rPr lang="en-US" dirty="0">
                <a:solidFill>
                  <a:schemeClr val="bg1"/>
                </a:solidFill>
              </a:rPr>
              <a:t>Inductive Representation learning on Large Graphs (NIPS’17)</a:t>
            </a:r>
          </a:p>
        </p:txBody>
      </p:sp>
      <p:sp>
        <p:nvSpPr>
          <p:cNvPr id="4" name="Slide Number Placeholder 3">
            <a:extLst>
              <a:ext uri="{FF2B5EF4-FFF2-40B4-BE49-F238E27FC236}">
                <a16:creationId xmlns:a16="http://schemas.microsoft.com/office/drawing/2014/main" id="{AAFA529A-6779-644B-A26D-52FA5EC4051C}"/>
              </a:ext>
            </a:extLst>
          </p:cNvPr>
          <p:cNvSpPr>
            <a:spLocks noGrp="1"/>
          </p:cNvSpPr>
          <p:nvPr>
            <p:ph type="sldNum" sz="quarter" idx="12"/>
          </p:nvPr>
        </p:nvSpPr>
        <p:spPr/>
        <p:txBody>
          <a:bodyPr/>
          <a:lstStyle/>
          <a:p>
            <a:fld id="{4C15419E-54D6-8648-ABFB-BEF58E3E877E}" type="slidenum">
              <a:rPr lang="en-US" smtClean="0"/>
              <a:t>200</a:t>
            </a:fld>
            <a:endParaRPr lang="en-US"/>
          </a:p>
        </p:txBody>
      </p:sp>
      <p:pic>
        <p:nvPicPr>
          <p:cNvPr id="11" name="Picture 10">
            <a:extLst>
              <a:ext uri="{FF2B5EF4-FFF2-40B4-BE49-F238E27FC236}">
                <a16:creationId xmlns:a16="http://schemas.microsoft.com/office/drawing/2014/main" id="{D5D53E11-A278-8048-83EF-6A58942EF9A9}"/>
              </a:ext>
            </a:extLst>
          </p:cNvPr>
          <p:cNvPicPr>
            <a:picLocks noChangeAspect="1"/>
          </p:cNvPicPr>
          <p:nvPr/>
        </p:nvPicPr>
        <p:blipFill>
          <a:blip r:embed="rId2"/>
          <a:stretch>
            <a:fillRect/>
          </a:stretch>
        </p:blipFill>
        <p:spPr>
          <a:xfrm>
            <a:off x="2667594" y="2814941"/>
            <a:ext cx="6461165" cy="2425035"/>
          </a:xfrm>
          <a:prstGeom prst="rect">
            <a:avLst/>
          </a:prstGeom>
        </p:spPr>
      </p:pic>
      <p:sp>
        <p:nvSpPr>
          <p:cNvPr id="12" name="Rectangle 11">
            <a:extLst>
              <a:ext uri="{FF2B5EF4-FFF2-40B4-BE49-F238E27FC236}">
                <a16:creationId xmlns:a16="http://schemas.microsoft.com/office/drawing/2014/main" id="{402C162F-A1F8-0D4D-8B67-E8ED7C317BDE}"/>
              </a:ext>
            </a:extLst>
          </p:cNvPr>
          <p:cNvSpPr/>
          <p:nvPr/>
        </p:nvSpPr>
        <p:spPr>
          <a:xfrm>
            <a:off x="5257800" y="3383280"/>
            <a:ext cx="563880" cy="35052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0F476C-8FCC-9641-81FB-DE93D174A1AA}"/>
              </a:ext>
            </a:extLst>
          </p:cNvPr>
          <p:cNvSpPr/>
          <p:nvPr/>
        </p:nvSpPr>
        <p:spPr>
          <a:xfrm>
            <a:off x="6370320" y="3383280"/>
            <a:ext cx="563880" cy="35052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65A3A9E-601B-334E-8880-C7183671F120}"/>
              </a:ext>
            </a:extLst>
          </p:cNvPr>
          <p:cNvSpPr txBox="1"/>
          <p:nvPr/>
        </p:nvSpPr>
        <p:spPr>
          <a:xfrm>
            <a:off x="4517251" y="3198167"/>
            <a:ext cx="340158" cy="523220"/>
          </a:xfrm>
          <a:prstGeom prst="rect">
            <a:avLst/>
          </a:prstGeom>
          <a:noFill/>
        </p:spPr>
        <p:txBody>
          <a:bodyPr wrap="none" rtlCol="0">
            <a:spAutoFit/>
          </a:bodyPr>
          <a:lstStyle/>
          <a:p>
            <a:r>
              <a:rPr lang="en-US" sz="2800" dirty="0">
                <a:solidFill>
                  <a:srgbClr val="FF0000"/>
                </a:solidFill>
              </a:rPr>
              <a:t>x</a:t>
            </a:r>
          </a:p>
        </p:txBody>
      </p:sp>
    </p:spTree>
    <p:extLst>
      <p:ext uri="{BB962C8B-B14F-4D97-AF65-F5344CB8AC3E}">
        <p14:creationId xmlns:p14="http://schemas.microsoft.com/office/powerpoint/2010/main" val="32722257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B88D-2553-E344-A846-342432A007B8}"/>
              </a:ext>
            </a:extLst>
          </p:cNvPr>
          <p:cNvSpPr>
            <a:spLocks noGrp="1"/>
          </p:cNvSpPr>
          <p:nvPr>
            <p:ph type="title"/>
          </p:nvPr>
        </p:nvSpPr>
        <p:spPr/>
        <p:txBody>
          <a:bodyPr/>
          <a:lstStyle/>
          <a:p>
            <a:r>
              <a:rPr lang="en-US" dirty="0"/>
              <a:t>Node-wise Local Neighbor Sampling</a:t>
            </a:r>
          </a:p>
        </p:txBody>
      </p:sp>
      <p:sp>
        <p:nvSpPr>
          <p:cNvPr id="3" name="Content Placeholder 2">
            <a:extLst>
              <a:ext uri="{FF2B5EF4-FFF2-40B4-BE49-F238E27FC236}">
                <a16:creationId xmlns:a16="http://schemas.microsoft.com/office/drawing/2014/main" id="{846EE3D8-9845-2C47-8951-4B67EBCC09DB}"/>
              </a:ext>
            </a:extLst>
          </p:cNvPr>
          <p:cNvSpPr>
            <a:spLocks noGrp="1"/>
          </p:cNvSpPr>
          <p:nvPr>
            <p:ph idx="1"/>
          </p:nvPr>
        </p:nvSpPr>
        <p:spPr>
          <a:xfrm>
            <a:off x="838200" y="1825625"/>
            <a:ext cx="10515600" cy="4895850"/>
          </a:xfrm>
        </p:spPr>
        <p:txBody>
          <a:bodyPr>
            <a:normAutofit fontScale="92500" lnSpcReduction="10000"/>
          </a:bodyPr>
          <a:lstStyle/>
          <a:p>
            <a:r>
              <a:rPr lang="en-US" dirty="0"/>
              <a:t>For each node at each layer</a:t>
            </a:r>
          </a:p>
          <a:p>
            <a:pPr marL="1143000" lvl="1" indent="-457200"/>
            <a:r>
              <a:rPr lang="en-US" dirty="0"/>
              <a:t>Sample a set of neighbors instead of using entire local neighborhood</a:t>
            </a:r>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1143000" lvl="1" indent="-457200"/>
            <a:endParaRPr lang="en-US" dirty="0"/>
          </a:p>
          <a:p>
            <a:pPr marL="457200" indent="-457200"/>
            <a:r>
              <a:rPr lang="en-US" dirty="0"/>
              <a:t>Representative work:</a:t>
            </a:r>
          </a:p>
          <a:p>
            <a:pPr marL="1143000" lvl="1" indent="-457200"/>
            <a:r>
              <a:rPr lang="en-US" dirty="0"/>
              <a:t>Inductive Representation learning on Large Graphs (NIPS’17)</a:t>
            </a:r>
          </a:p>
        </p:txBody>
      </p:sp>
      <p:sp>
        <p:nvSpPr>
          <p:cNvPr id="4" name="Slide Number Placeholder 3">
            <a:extLst>
              <a:ext uri="{FF2B5EF4-FFF2-40B4-BE49-F238E27FC236}">
                <a16:creationId xmlns:a16="http://schemas.microsoft.com/office/drawing/2014/main" id="{AAFA529A-6779-644B-A26D-52FA5EC4051C}"/>
              </a:ext>
            </a:extLst>
          </p:cNvPr>
          <p:cNvSpPr>
            <a:spLocks noGrp="1"/>
          </p:cNvSpPr>
          <p:nvPr>
            <p:ph type="sldNum" sz="quarter" idx="12"/>
          </p:nvPr>
        </p:nvSpPr>
        <p:spPr/>
        <p:txBody>
          <a:bodyPr/>
          <a:lstStyle/>
          <a:p>
            <a:fld id="{4C15419E-54D6-8648-ABFB-BEF58E3E877E}" type="slidenum">
              <a:rPr lang="en-US" smtClean="0"/>
              <a:t>201</a:t>
            </a:fld>
            <a:endParaRPr lang="en-US"/>
          </a:p>
        </p:txBody>
      </p:sp>
      <p:pic>
        <p:nvPicPr>
          <p:cNvPr id="11" name="Picture 10">
            <a:extLst>
              <a:ext uri="{FF2B5EF4-FFF2-40B4-BE49-F238E27FC236}">
                <a16:creationId xmlns:a16="http://schemas.microsoft.com/office/drawing/2014/main" id="{D5D53E11-A278-8048-83EF-6A58942EF9A9}"/>
              </a:ext>
            </a:extLst>
          </p:cNvPr>
          <p:cNvPicPr>
            <a:picLocks noChangeAspect="1"/>
          </p:cNvPicPr>
          <p:nvPr/>
        </p:nvPicPr>
        <p:blipFill>
          <a:blip r:embed="rId2"/>
          <a:stretch>
            <a:fillRect/>
          </a:stretch>
        </p:blipFill>
        <p:spPr>
          <a:xfrm>
            <a:off x="2667594" y="2814941"/>
            <a:ext cx="6461165" cy="2425035"/>
          </a:xfrm>
          <a:prstGeom prst="rect">
            <a:avLst/>
          </a:prstGeom>
        </p:spPr>
      </p:pic>
      <p:sp>
        <p:nvSpPr>
          <p:cNvPr id="12" name="Rectangle 11">
            <a:extLst>
              <a:ext uri="{FF2B5EF4-FFF2-40B4-BE49-F238E27FC236}">
                <a16:creationId xmlns:a16="http://schemas.microsoft.com/office/drawing/2014/main" id="{402C162F-A1F8-0D4D-8B67-E8ED7C317BDE}"/>
              </a:ext>
            </a:extLst>
          </p:cNvPr>
          <p:cNvSpPr/>
          <p:nvPr/>
        </p:nvSpPr>
        <p:spPr>
          <a:xfrm>
            <a:off x="5257800" y="3383280"/>
            <a:ext cx="563880" cy="35052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0F476C-8FCC-9641-81FB-DE93D174A1AA}"/>
              </a:ext>
            </a:extLst>
          </p:cNvPr>
          <p:cNvSpPr/>
          <p:nvPr/>
        </p:nvSpPr>
        <p:spPr>
          <a:xfrm>
            <a:off x="6370320" y="3383280"/>
            <a:ext cx="563880" cy="35052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A14BC3-77C5-504E-809D-62516BE5E437}"/>
              </a:ext>
            </a:extLst>
          </p:cNvPr>
          <p:cNvSpPr/>
          <p:nvPr/>
        </p:nvSpPr>
        <p:spPr>
          <a:xfrm flipV="1">
            <a:off x="5390419" y="3926227"/>
            <a:ext cx="298642" cy="24384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E14919-C79F-3141-9EBF-3E975A4483BA}"/>
              </a:ext>
            </a:extLst>
          </p:cNvPr>
          <p:cNvSpPr/>
          <p:nvPr/>
        </p:nvSpPr>
        <p:spPr>
          <a:xfrm flipV="1">
            <a:off x="5034819" y="3926227"/>
            <a:ext cx="298642" cy="24384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D70FC7-365A-D746-AD4B-A626B9084DE3}"/>
              </a:ext>
            </a:extLst>
          </p:cNvPr>
          <p:cNvSpPr/>
          <p:nvPr/>
        </p:nvSpPr>
        <p:spPr>
          <a:xfrm flipV="1">
            <a:off x="6307844" y="3926227"/>
            <a:ext cx="298642" cy="24384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263573-18BE-424E-9FE1-483F54CD73A7}"/>
              </a:ext>
            </a:extLst>
          </p:cNvPr>
          <p:cNvSpPr/>
          <p:nvPr/>
        </p:nvSpPr>
        <p:spPr>
          <a:xfrm flipV="1">
            <a:off x="6936686" y="3926227"/>
            <a:ext cx="298642" cy="24384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65A3A9E-601B-334E-8880-C7183671F120}"/>
              </a:ext>
            </a:extLst>
          </p:cNvPr>
          <p:cNvSpPr txBox="1"/>
          <p:nvPr/>
        </p:nvSpPr>
        <p:spPr>
          <a:xfrm>
            <a:off x="4517251" y="3198167"/>
            <a:ext cx="340158" cy="523220"/>
          </a:xfrm>
          <a:prstGeom prst="rect">
            <a:avLst/>
          </a:prstGeom>
          <a:noFill/>
        </p:spPr>
        <p:txBody>
          <a:bodyPr wrap="none" rtlCol="0">
            <a:spAutoFit/>
          </a:bodyPr>
          <a:lstStyle/>
          <a:p>
            <a:r>
              <a:rPr lang="en-US" sz="2800" dirty="0">
                <a:solidFill>
                  <a:srgbClr val="FF0000"/>
                </a:solidFill>
              </a:rPr>
              <a:t>x</a:t>
            </a:r>
          </a:p>
        </p:txBody>
      </p:sp>
      <p:sp>
        <p:nvSpPr>
          <p:cNvPr id="19" name="TextBox 18">
            <a:extLst>
              <a:ext uri="{FF2B5EF4-FFF2-40B4-BE49-F238E27FC236}">
                <a16:creationId xmlns:a16="http://schemas.microsoft.com/office/drawing/2014/main" id="{E3E3311B-36C8-ED4F-956A-9C8DE70C0889}"/>
              </a:ext>
            </a:extLst>
          </p:cNvPr>
          <p:cNvSpPr txBox="1"/>
          <p:nvPr/>
        </p:nvSpPr>
        <p:spPr>
          <a:xfrm>
            <a:off x="5679103" y="3721387"/>
            <a:ext cx="340158" cy="523220"/>
          </a:xfrm>
          <a:prstGeom prst="rect">
            <a:avLst/>
          </a:prstGeom>
          <a:noFill/>
        </p:spPr>
        <p:txBody>
          <a:bodyPr wrap="none" rtlCol="0">
            <a:spAutoFit/>
          </a:bodyPr>
          <a:lstStyle/>
          <a:p>
            <a:r>
              <a:rPr lang="en-US" sz="2800" dirty="0">
                <a:solidFill>
                  <a:srgbClr val="FF0000"/>
                </a:solidFill>
              </a:rPr>
              <a:t>x</a:t>
            </a:r>
          </a:p>
        </p:txBody>
      </p:sp>
      <p:sp>
        <p:nvSpPr>
          <p:cNvPr id="20" name="TextBox 19">
            <a:extLst>
              <a:ext uri="{FF2B5EF4-FFF2-40B4-BE49-F238E27FC236}">
                <a16:creationId xmlns:a16="http://schemas.microsoft.com/office/drawing/2014/main" id="{CD4D9942-F214-B94E-BD60-CF5974ECA170}"/>
              </a:ext>
            </a:extLst>
          </p:cNvPr>
          <p:cNvSpPr txBox="1"/>
          <p:nvPr/>
        </p:nvSpPr>
        <p:spPr>
          <a:xfrm>
            <a:off x="6025475" y="3713349"/>
            <a:ext cx="340158" cy="523220"/>
          </a:xfrm>
          <a:prstGeom prst="rect">
            <a:avLst/>
          </a:prstGeom>
          <a:noFill/>
        </p:spPr>
        <p:txBody>
          <a:bodyPr wrap="none" rtlCol="0">
            <a:spAutoFit/>
          </a:bodyPr>
          <a:lstStyle/>
          <a:p>
            <a:r>
              <a:rPr lang="en-US" sz="2800" dirty="0">
                <a:solidFill>
                  <a:srgbClr val="FF0000"/>
                </a:solidFill>
              </a:rPr>
              <a:t>x</a:t>
            </a:r>
          </a:p>
        </p:txBody>
      </p:sp>
      <p:sp>
        <p:nvSpPr>
          <p:cNvPr id="21" name="TextBox 20">
            <a:extLst>
              <a:ext uri="{FF2B5EF4-FFF2-40B4-BE49-F238E27FC236}">
                <a16:creationId xmlns:a16="http://schemas.microsoft.com/office/drawing/2014/main" id="{08D94AC1-B9C4-0144-B460-47160EAD2C79}"/>
              </a:ext>
            </a:extLst>
          </p:cNvPr>
          <p:cNvSpPr txBox="1"/>
          <p:nvPr/>
        </p:nvSpPr>
        <p:spPr>
          <a:xfrm>
            <a:off x="6616261" y="3689719"/>
            <a:ext cx="340158" cy="523220"/>
          </a:xfrm>
          <a:prstGeom prst="rect">
            <a:avLst/>
          </a:prstGeom>
          <a:noFill/>
        </p:spPr>
        <p:txBody>
          <a:bodyPr wrap="none" rtlCol="0">
            <a:spAutoFit/>
          </a:bodyPr>
          <a:lstStyle/>
          <a:p>
            <a:r>
              <a:rPr lang="en-US" sz="2800" dirty="0">
                <a:solidFill>
                  <a:srgbClr val="FF0000"/>
                </a:solidFill>
              </a:rPr>
              <a:t>x</a:t>
            </a:r>
          </a:p>
        </p:txBody>
      </p:sp>
    </p:spTree>
    <p:extLst>
      <p:ext uri="{BB962C8B-B14F-4D97-AF65-F5344CB8AC3E}">
        <p14:creationId xmlns:p14="http://schemas.microsoft.com/office/powerpoint/2010/main" val="197408005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2B3B-630C-0643-A6A2-F8CD7E65AC9A}"/>
              </a:ext>
            </a:extLst>
          </p:cNvPr>
          <p:cNvSpPr>
            <a:spLocks noGrp="1"/>
          </p:cNvSpPr>
          <p:nvPr>
            <p:ph type="title"/>
          </p:nvPr>
        </p:nvSpPr>
        <p:spPr/>
        <p:txBody>
          <a:bodyPr/>
          <a:lstStyle/>
          <a:p>
            <a:r>
              <a:rPr lang="en-US" dirty="0"/>
              <a:t>Node-wise Local Neighbor Sampling</a:t>
            </a:r>
          </a:p>
        </p:txBody>
      </p:sp>
      <p:sp>
        <p:nvSpPr>
          <p:cNvPr id="3" name="Content Placeholder 2">
            <a:extLst>
              <a:ext uri="{FF2B5EF4-FFF2-40B4-BE49-F238E27FC236}">
                <a16:creationId xmlns:a16="http://schemas.microsoft.com/office/drawing/2014/main" id="{E9A4E706-CC69-D043-986B-4A5B55FF419B}"/>
              </a:ext>
            </a:extLst>
          </p:cNvPr>
          <p:cNvSpPr>
            <a:spLocks noGrp="1"/>
          </p:cNvSpPr>
          <p:nvPr>
            <p:ph idx="1"/>
          </p:nvPr>
        </p:nvSpPr>
        <p:spPr>
          <a:xfrm>
            <a:off x="1917593" y="2540372"/>
            <a:ext cx="3864641" cy="2771216"/>
          </a:xfrm>
        </p:spPr>
        <p:txBody>
          <a:bodyPr/>
          <a:lstStyle/>
          <a:p>
            <a:endParaRPr lang="en-US" dirty="0"/>
          </a:p>
          <a:p>
            <a:pPr marL="457200" indent="-457200">
              <a:buFont typeface="Arial" panose="020B0604020202020204" pitchFamily="34" charset="0"/>
              <a:buChar char="•"/>
            </a:pPr>
            <a:r>
              <a:rPr lang="en-US" dirty="0"/>
              <a:t>Poor time per epoch</a:t>
            </a:r>
          </a:p>
          <a:p>
            <a:pPr marL="457200" indent="-457200">
              <a:buFont typeface="Arial" panose="020B0604020202020204" pitchFamily="34" charset="0"/>
              <a:buChar char="•"/>
            </a:pPr>
            <a:r>
              <a:rPr lang="en-US" dirty="0"/>
              <a:t>Still exponential in number of layers</a:t>
            </a:r>
          </a:p>
          <a:p>
            <a:endParaRPr lang="en-US" dirty="0"/>
          </a:p>
          <a:p>
            <a:endParaRPr lang="en-US" dirty="0"/>
          </a:p>
        </p:txBody>
      </p:sp>
      <p:sp>
        <p:nvSpPr>
          <p:cNvPr id="4" name="Slide Number Placeholder 3">
            <a:extLst>
              <a:ext uri="{FF2B5EF4-FFF2-40B4-BE49-F238E27FC236}">
                <a16:creationId xmlns:a16="http://schemas.microsoft.com/office/drawing/2014/main" id="{92ABDB8C-F9E9-7F4A-9D11-B7C73A754989}"/>
              </a:ext>
            </a:extLst>
          </p:cNvPr>
          <p:cNvSpPr>
            <a:spLocks noGrp="1"/>
          </p:cNvSpPr>
          <p:nvPr>
            <p:ph type="sldNum" sz="quarter" idx="12"/>
          </p:nvPr>
        </p:nvSpPr>
        <p:spPr/>
        <p:txBody>
          <a:bodyPr/>
          <a:lstStyle/>
          <a:p>
            <a:fld id="{4C15419E-54D6-8648-ABFB-BEF58E3E877E}" type="slidenum">
              <a:rPr lang="en-US" smtClean="0"/>
              <a:t>202</a:t>
            </a:fld>
            <a:endParaRPr lang="en-US"/>
          </a:p>
        </p:txBody>
      </p:sp>
      <p:sp>
        <p:nvSpPr>
          <p:cNvPr id="5" name="Left Arrow 4">
            <a:extLst>
              <a:ext uri="{FF2B5EF4-FFF2-40B4-BE49-F238E27FC236}">
                <a16:creationId xmlns:a16="http://schemas.microsoft.com/office/drawing/2014/main" id="{D71D8920-576E-8A45-81F2-8A49D4D04F4C}"/>
              </a:ext>
            </a:extLst>
          </p:cNvPr>
          <p:cNvSpPr/>
          <p:nvPr/>
        </p:nvSpPr>
        <p:spPr>
          <a:xfrm>
            <a:off x="1972238" y="1690689"/>
            <a:ext cx="3232878" cy="943429"/>
          </a:xfrm>
          <a:prstGeom prst="lef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A6286C58-9F82-934F-BE6C-AD2EB51C5214}"/>
              </a:ext>
            </a:extLst>
          </p:cNvPr>
          <p:cNvSpPr/>
          <p:nvPr/>
        </p:nvSpPr>
        <p:spPr>
          <a:xfrm rot="10800000">
            <a:off x="5205115" y="1690688"/>
            <a:ext cx="5069291" cy="943429"/>
          </a:xfrm>
          <a:prstGeom prst="lef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3D4813A-804E-944B-81E2-01879C282F9A}"/>
              </a:ext>
            </a:extLst>
          </p:cNvPr>
          <p:cNvSpPr txBox="1">
            <a:spLocks/>
          </p:cNvSpPr>
          <p:nvPr/>
        </p:nvSpPr>
        <p:spPr>
          <a:xfrm>
            <a:off x="7625551" y="1398095"/>
            <a:ext cx="936171" cy="585184"/>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Pros</a:t>
            </a:r>
          </a:p>
        </p:txBody>
      </p:sp>
      <p:sp>
        <p:nvSpPr>
          <p:cNvPr id="8" name="Content Placeholder 2">
            <a:extLst>
              <a:ext uri="{FF2B5EF4-FFF2-40B4-BE49-F238E27FC236}">
                <a16:creationId xmlns:a16="http://schemas.microsoft.com/office/drawing/2014/main" id="{46DEF973-1866-094B-962D-B3F6623B47F0}"/>
              </a:ext>
            </a:extLst>
          </p:cNvPr>
          <p:cNvSpPr txBox="1">
            <a:spLocks/>
          </p:cNvSpPr>
          <p:nvPr/>
        </p:nvSpPr>
        <p:spPr>
          <a:xfrm>
            <a:off x="3324387" y="1398095"/>
            <a:ext cx="936171" cy="585184"/>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Cons</a:t>
            </a:r>
          </a:p>
        </p:txBody>
      </p:sp>
      <p:sp>
        <p:nvSpPr>
          <p:cNvPr id="9" name="Content Placeholder 2">
            <a:extLst>
              <a:ext uri="{FF2B5EF4-FFF2-40B4-BE49-F238E27FC236}">
                <a16:creationId xmlns:a16="http://schemas.microsoft.com/office/drawing/2014/main" id="{D037AA50-2EF2-EB42-B99B-07419F5C60FE}"/>
              </a:ext>
            </a:extLst>
          </p:cNvPr>
          <p:cNvSpPr txBox="1">
            <a:spLocks/>
          </p:cNvSpPr>
          <p:nvPr/>
        </p:nvSpPr>
        <p:spPr>
          <a:xfrm>
            <a:off x="6559841" y="2540372"/>
            <a:ext cx="3864641" cy="34301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457200" indent="-457200">
              <a:buFont typeface="Arial" panose="020B0604020202020204" pitchFamily="34" charset="0"/>
              <a:buChar char="•"/>
            </a:pPr>
            <a:r>
              <a:rPr lang="en-US" dirty="0"/>
              <a:t>Convergence is faster than full-batch</a:t>
            </a:r>
          </a:p>
          <a:p>
            <a:pPr marL="457200" indent="-457200">
              <a:buFont typeface="Arial" panose="020B0604020202020204" pitchFamily="34" charset="0"/>
              <a:buChar char="•"/>
            </a:pPr>
            <a:r>
              <a:rPr lang="en-US" dirty="0"/>
              <a:t>Memory usage is significantly lower than full-batch</a:t>
            </a:r>
          </a:p>
          <a:p>
            <a:endParaRPr lang="en-US" dirty="0"/>
          </a:p>
        </p:txBody>
      </p:sp>
      <p:pic>
        <p:nvPicPr>
          <p:cNvPr id="10" name="Picture 9">
            <a:extLst>
              <a:ext uri="{FF2B5EF4-FFF2-40B4-BE49-F238E27FC236}">
                <a16:creationId xmlns:a16="http://schemas.microsoft.com/office/drawing/2014/main" id="{F62E8772-6FF5-6145-9E84-13D84377FD0D}"/>
              </a:ext>
            </a:extLst>
          </p:cNvPr>
          <p:cNvPicPr>
            <a:picLocks noChangeAspect="1"/>
          </p:cNvPicPr>
          <p:nvPr/>
        </p:nvPicPr>
        <p:blipFill>
          <a:blip r:embed="rId2"/>
          <a:stretch>
            <a:fillRect/>
          </a:stretch>
        </p:blipFill>
        <p:spPr>
          <a:xfrm>
            <a:off x="2458377" y="4529510"/>
            <a:ext cx="2260600" cy="1993900"/>
          </a:xfrm>
          <a:prstGeom prst="rect">
            <a:avLst/>
          </a:prstGeom>
        </p:spPr>
      </p:pic>
    </p:spTree>
    <p:extLst>
      <p:ext uri="{BB962C8B-B14F-4D97-AF65-F5344CB8AC3E}">
        <p14:creationId xmlns:p14="http://schemas.microsoft.com/office/powerpoint/2010/main" val="35352462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DE84-331A-744B-85DB-AC04A18AA2C5}"/>
              </a:ext>
            </a:extLst>
          </p:cNvPr>
          <p:cNvSpPr>
            <a:spLocks noGrp="1"/>
          </p:cNvSpPr>
          <p:nvPr>
            <p:ph type="title"/>
          </p:nvPr>
        </p:nvSpPr>
        <p:spPr/>
        <p:txBody>
          <a:bodyPr/>
          <a:lstStyle/>
          <a:p>
            <a:r>
              <a:rPr lang="en-US" dirty="0"/>
              <a:t>GNN Scalability Solutions</a:t>
            </a:r>
          </a:p>
        </p:txBody>
      </p:sp>
      <p:sp>
        <p:nvSpPr>
          <p:cNvPr id="4" name="Slide Number Placeholder 3">
            <a:extLst>
              <a:ext uri="{FF2B5EF4-FFF2-40B4-BE49-F238E27FC236}">
                <a16:creationId xmlns:a16="http://schemas.microsoft.com/office/drawing/2014/main" id="{7371F943-3B58-7A47-B783-356A5427C847}"/>
              </a:ext>
            </a:extLst>
          </p:cNvPr>
          <p:cNvSpPr>
            <a:spLocks noGrp="1"/>
          </p:cNvSpPr>
          <p:nvPr>
            <p:ph type="sldNum" sz="quarter" idx="12"/>
          </p:nvPr>
        </p:nvSpPr>
        <p:spPr>
          <a:xfrm>
            <a:off x="2572872" y="7430558"/>
            <a:ext cx="3507665" cy="365125"/>
          </a:xfrm>
        </p:spPr>
        <p:txBody>
          <a:bodyPr/>
          <a:lstStyle/>
          <a:p>
            <a:fld id="{4C15419E-54D6-8648-ABFB-BEF58E3E877E}" type="slidenum">
              <a:rPr lang="en-US" smtClean="0"/>
              <a:t>203</a:t>
            </a:fld>
            <a:endParaRPr lang="en-US"/>
          </a:p>
        </p:txBody>
      </p:sp>
      <p:graphicFrame>
        <p:nvGraphicFramePr>
          <p:cNvPr id="5" name="Diagram 4">
            <a:extLst>
              <a:ext uri="{FF2B5EF4-FFF2-40B4-BE49-F238E27FC236}">
                <a16:creationId xmlns:a16="http://schemas.microsoft.com/office/drawing/2014/main" id="{041B998F-0BDA-304E-87BF-722B572155A6}"/>
              </a:ext>
            </a:extLst>
          </p:cNvPr>
          <p:cNvGraphicFramePr/>
          <p:nvPr/>
        </p:nvGraphicFramePr>
        <p:xfrm>
          <a:off x="1480673" y="1372098"/>
          <a:ext cx="103930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903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0CEC-6724-F74A-8F68-A244CD445A71}"/>
              </a:ext>
            </a:extLst>
          </p:cNvPr>
          <p:cNvSpPr>
            <a:spLocks noGrp="1"/>
          </p:cNvSpPr>
          <p:nvPr>
            <p:ph type="title"/>
          </p:nvPr>
        </p:nvSpPr>
        <p:spPr/>
        <p:txBody>
          <a:bodyPr/>
          <a:lstStyle/>
          <a:p>
            <a:r>
              <a:rPr lang="en-US" dirty="0"/>
              <a:t>Layer-wise Global Importance Sampling</a:t>
            </a:r>
          </a:p>
        </p:txBody>
      </p:sp>
      <p:sp>
        <p:nvSpPr>
          <p:cNvPr id="3" name="Content Placeholder 2">
            <a:extLst>
              <a:ext uri="{FF2B5EF4-FFF2-40B4-BE49-F238E27FC236}">
                <a16:creationId xmlns:a16="http://schemas.microsoft.com/office/drawing/2014/main" id="{5F402A2B-4867-454B-A3BC-261C519C3D8A}"/>
              </a:ext>
            </a:extLst>
          </p:cNvPr>
          <p:cNvSpPr>
            <a:spLocks noGrp="1"/>
          </p:cNvSpPr>
          <p:nvPr>
            <p:ph idx="1"/>
          </p:nvPr>
        </p:nvSpPr>
        <p:spPr>
          <a:xfrm>
            <a:off x="9216436" y="1609538"/>
            <a:ext cx="2743201" cy="1954587"/>
          </a:xfrm>
        </p:spPr>
        <p:txBody>
          <a:bodyPr>
            <a:normAutofit/>
          </a:bodyPr>
          <a:lstStyle/>
          <a:p>
            <a:pPr algn="ctr"/>
            <a:r>
              <a:rPr lang="en-US" sz="2000" dirty="0"/>
              <a:t>Node-wise local neighbor sampling</a:t>
            </a:r>
          </a:p>
        </p:txBody>
      </p:sp>
      <p:sp>
        <p:nvSpPr>
          <p:cNvPr id="4" name="Slide Number Placeholder 3">
            <a:extLst>
              <a:ext uri="{FF2B5EF4-FFF2-40B4-BE49-F238E27FC236}">
                <a16:creationId xmlns:a16="http://schemas.microsoft.com/office/drawing/2014/main" id="{9F08AE52-B589-8C4D-B371-227B6C8294E8}"/>
              </a:ext>
            </a:extLst>
          </p:cNvPr>
          <p:cNvSpPr>
            <a:spLocks noGrp="1"/>
          </p:cNvSpPr>
          <p:nvPr>
            <p:ph type="sldNum" sz="quarter" idx="12"/>
          </p:nvPr>
        </p:nvSpPr>
        <p:spPr/>
        <p:txBody>
          <a:bodyPr/>
          <a:lstStyle/>
          <a:p>
            <a:fld id="{4C15419E-54D6-8648-ABFB-BEF58E3E877E}" type="slidenum">
              <a:rPr lang="en-US" smtClean="0"/>
              <a:t>204</a:t>
            </a:fld>
            <a:endParaRPr lang="en-US"/>
          </a:p>
        </p:txBody>
      </p:sp>
      <p:grpSp>
        <p:nvGrpSpPr>
          <p:cNvPr id="7" name="Group 6">
            <a:extLst>
              <a:ext uri="{FF2B5EF4-FFF2-40B4-BE49-F238E27FC236}">
                <a16:creationId xmlns:a16="http://schemas.microsoft.com/office/drawing/2014/main" id="{87D3CADA-79C6-D243-A606-0BC115115EA3}"/>
              </a:ext>
            </a:extLst>
          </p:cNvPr>
          <p:cNvGrpSpPr/>
          <p:nvPr/>
        </p:nvGrpSpPr>
        <p:grpSpPr>
          <a:xfrm>
            <a:off x="9400292" y="2203975"/>
            <a:ext cx="2441889" cy="1758755"/>
            <a:chOff x="5440812" y="863769"/>
            <a:chExt cx="3416584" cy="2460774"/>
          </a:xfrm>
        </p:grpSpPr>
        <p:sp>
          <p:nvSpPr>
            <p:cNvPr id="8" name="Rectangle 7">
              <a:extLst>
                <a:ext uri="{FF2B5EF4-FFF2-40B4-BE49-F238E27FC236}">
                  <a16:creationId xmlns:a16="http://schemas.microsoft.com/office/drawing/2014/main" id="{BDFAAB22-28F8-EE44-8760-FEDFFFBF99DD}"/>
                </a:ext>
              </a:extLst>
            </p:cNvPr>
            <p:cNvSpPr/>
            <p:nvPr/>
          </p:nvSpPr>
          <p:spPr>
            <a:xfrm>
              <a:off x="5440812" y="1050103"/>
              <a:ext cx="3416584" cy="208810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40B0799-958F-7947-A7C5-98EF195B4BEA}"/>
                </a:ext>
              </a:extLst>
            </p:cNvPr>
            <p:cNvPicPr>
              <a:picLocks noChangeAspect="1"/>
            </p:cNvPicPr>
            <p:nvPr/>
          </p:nvPicPr>
          <p:blipFill>
            <a:blip r:embed="rId2"/>
            <a:stretch>
              <a:fillRect/>
            </a:stretch>
          </p:blipFill>
          <p:spPr>
            <a:xfrm>
              <a:off x="5475596" y="1585777"/>
              <a:ext cx="1627056" cy="1435100"/>
            </a:xfrm>
            <a:prstGeom prst="rect">
              <a:avLst/>
            </a:prstGeom>
          </p:spPr>
        </p:pic>
        <p:pic>
          <p:nvPicPr>
            <p:cNvPr id="10" name="Picture 9">
              <a:extLst>
                <a:ext uri="{FF2B5EF4-FFF2-40B4-BE49-F238E27FC236}">
                  <a16:creationId xmlns:a16="http://schemas.microsoft.com/office/drawing/2014/main" id="{86616216-8363-B847-9B51-82EA50B8E1CF}"/>
                </a:ext>
              </a:extLst>
            </p:cNvPr>
            <p:cNvPicPr>
              <a:picLocks noChangeAspect="1"/>
            </p:cNvPicPr>
            <p:nvPr/>
          </p:nvPicPr>
          <p:blipFill>
            <a:blip r:embed="rId2"/>
            <a:stretch>
              <a:fillRect/>
            </a:stretch>
          </p:blipFill>
          <p:spPr>
            <a:xfrm>
              <a:off x="7122369" y="1585777"/>
              <a:ext cx="1627056" cy="14351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0C1D1D-5060-574E-A543-876912C898FF}"/>
                    </a:ext>
                  </a:extLst>
                </p:cNvPr>
                <p:cNvSpPr txBox="1"/>
                <p:nvPr/>
              </p:nvSpPr>
              <p:spPr>
                <a:xfrm>
                  <a:off x="6772404" y="1432650"/>
                  <a:ext cx="69993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FD649162-1355-FF42-B282-F76F72A523E8}"/>
                    </a:ext>
                  </a:extLst>
                </p:cNvPr>
                <p:cNvSpPr txBox="1">
                  <a:spLocks noRot="1" noChangeAspect="1" noMove="1" noResize="1" noEditPoints="1" noAdjustHandles="1" noChangeArrowheads="1" noChangeShapeType="1" noTextEdit="1"/>
                </p:cNvSpPr>
                <p:nvPr/>
              </p:nvSpPr>
              <p:spPr>
                <a:xfrm>
                  <a:off x="6772404" y="1432650"/>
                  <a:ext cx="699930" cy="369332"/>
                </a:xfrm>
                <a:prstGeom prst="rect">
                  <a:avLst/>
                </a:prstGeom>
                <a:blipFill>
                  <a:blip r:embed="rId4"/>
                  <a:stretch>
                    <a:fillRect b="-19048"/>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892F0C8-5C13-E444-83C4-7B5E6279250E}"/>
                </a:ext>
              </a:extLst>
            </p:cNvPr>
            <p:cNvPicPr>
              <a:picLocks noChangeAspect="1"/>
            </p:cNvPicPr>
            <p:nvPr/>
          </p:nvPicPr>
          <p:blipFill>
            <a:blip r:embed="rId5"/>
            <a:stretch>
              <a:fillRect/>
            </a:stretch>
          </p:blipFill>
          <p:spPr>
            <a:xfrm>
              <a:off x="5617658" y="1146490"/>
              <a:ext cx="977900" cy="342900"/>
            </a:xfrm>
            <a:prstGeom prst="rect">
              <a:avLst/>
            </a:prstGeom>
          </p:spPr>
        </p:pic>
        <p:sp>
          <p:nvSpPr>
            <p:cNvPr id="13" name="Rounded Rectangle 12">
              <a:extLst>
                <a:ext uri="{FF2B5EF4-FFF2-40B4-BE49-F238E27FC236}">
                  <a16:creationId xmlns:a16="http://schemas.microsoft.com/office/drawing/2014/main" id="{B11F4F27-B325-AC42-A518-33971B2B72DB}"/>
                </a:ext>
              </a:extLst>
            </p:cNvPr>
            <p:cNvSpPr/>
            <p:nvPr/>
          </p:nvSpPr>
          <p:spPr>
            <a:xfrm>
              <a:off x="5882008" y="1585777"/>
              <a:ext cx="2361240" cy="216205"/>
            </a:xfrm>
            <a:prstGeom prst="roundRect">
              <a:avLst/>
            </a:prstGeom>
            <a:noFill/>
            <a:ln>
              <a:solidFill>
                <a:srgbClr val="1F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quot;No&quot; Symbol 13">
              <a:extLst>
                <a:ext uri="{FF2B5EF4-FFF2-40B4-BE49-F238E27FC236}">
                  <a16:creationId xmlns:a16="http://schemas.microsoft.com/office/drawing/2014/main" id="{FB6C8167-27F5-D843-BE14-F2E3868BE11A}"/>
                </a:ext>
              </a:extLst>
            </p:cNvPr>
            <p:cNvSpPr/>
            <p:nvPr/>
          </p:nvSpPr>
          <p:spPr>
            <a:xfrm>
              <a:off x="5731470" y="863769"/>
              <a:ext cx="2742366" cy="2460774"/>
            </a:xfrm>
            <a:prstGeom prst="noSmoking">
              <a:avLst>
                <a:gd name="adj" fmla="val 8570"/>
              </a:avLst>
            </a:prstGeom>
            <a:gradFill>
              <a:gsLst>
                <a:gs pos="0">
                  <a:srgbClr val="FF0000"/>
                </a:gs>
                <a:gs pos="0">
                  <a:srgbClr val="FF0000">
                    <a:alpha val="44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15" name="Content Placeholder 2">
            <a:extLst>
              <a:ext uri="{FF2B5EF4-FFF2-40B4-BE49-F238E27FC236}">
                <a16:creationId xmlns:a16="http://schemas.microsoft.com/office/drawing/2014/main" id="{BF77B753-ED3B-D54E-A489-080F860F80B0}"/>
              </a:ext>
            </a:extLst>
          </p:cNvPr>
          <p:cNvSpPr txBox="1">
            <a:spLocks/>
          </p:cNvSpPr>
          <p:nvPr/>
        </p:nvSpPr>
        <p:spPr>
          <a:xfrm>
            <a:off x="993098" y="1340990"/>
            <a:ext cx="7489088" cy="19545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dirty="0"/>
              <a:t>Select a mini-batch of nodes</a:t>
            </a:r>
          </a:p>
        </p:txBody>
      </p:sp>
      <p:grpSp>
        <p:nvGrpSpPr>
          <p:cNvPr id="16" name="Group 15">
            <a:extLst>
              <a:ext uri="{FF2B5EF4-FFF2-40B4-BE49-F238E27FC236}">
                <a16:creationId xmlns:a16="http://schemas.microsoft.com/office/drawing/2014/main" id="{192ED962-C05A-1648-81CC-B281BEE8F2D5}"/>
              </a:ext>
            </a:extLst>
          </p:cNvPr>
          <p:cNvGrpSpPr/>
          <p:nvPr/>
        </p:nvGrpSpPr>
        <p:grpSpPr>
          <a:xfrm>
            <a:off x="1044328" y="3228445"/>
            <a:ext cx="7546938" cy="3536892"/>
            <a:chOff x="112366" y="2741079"/>
            <a:chExt cx="7546938" cy="3536892"/>
          </a:xfrm>
        </p:grpSpPr>
        <p:grpSp>
          <p:nvGrpSpPr>
            <p:cNvPr id="17" name="Group 16">
              <a:extLst>
                <a:ext uri="{FF2B5EF4-FFF2-40B4-BE49-F238E27FC236}">
                  <a16:creationId xmlns:a16="http://schemas.microsoft.com/office/drawing/2014/main" id="{1EBFEA09-6128-2843-9C76-2ACBF2397FFD}"/>
                </a:ext>
              </a:extLst>
            </p:cNvPr>
            <p:cNvGrpSpPr/>
            <p:nvPr/>
          </p:nvGrpSpPr>
          <p:grpSpPr>
            <a:xfrm>
              <a:off x="112366" y="2741079"/>
              <a:ext cx="7546938" cy="3536892"/>
              <a:chOff x="112366" y="2741079"/>
              <a:chExt cx="7546938" cy="3536892"/>
            </a:xfrm>
          </p:grpSpPr>
          <p:sp>
            <p:nvSpPr>
              <p:cNvPr id="19" name="Rectangle 18">
                <a:extLst>
                  <a:ext uri="{FF2B5EF4-FFF2-40B4-BE49-F238E27FC236}">
                    <a16:creationId xmlns:a16="http://schemas.microsoft.com/office/drawing/2014/main" id="{3C235349-E8B7-FA40-A3E5-730A35E4B653}"/>
                  </a:ext>
                </a:extLst>
              </p:cNvPr>
              <p:cNvSpPr/>
              <p:nvPr/>
            </p:nvSpPr>
            <p:spPr>
              <a:xfrm>
                <a:off x="112366" y="2741079"/>
                <a:ext cx="7546938" cy="3536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16BCBFE-C9FE-0941-96C7-07E92D67D1CC}"/>
                  </a:ext>
                </a:extLst>
              </p:cNvPr>
              <p:cNvPicPr>
                <a:picLocks noChangeAspect="1"/>
              </p:cNvPicPr>
              <p:nvPr/>
            </p:nvPicPr>
            <p:blipFill>
              <a:blip r:embed="rId6"/>
              <a:stretch>
                <a:fillRect/>
              </a:stretch>
            </p:blipFill>
            <p:spPr>
              <a:xfrm>
                <a:off x="330632" y="3187709"/>
                <a:ext cx="7026659" cy="2940673"/>
              </a:xfrm>
              <a:prstGeom prst="rect">
                <a:avLst/>
              </a:prstGeom>
            </p:spPr>
          </p:pic>
        </p:grpSp>
        <p:pic>
          <p:nvPicPr>
            <p:cNvPr id="18" name="Picture 17">
              <a:extLst>
                <a:ext uri="{FF2B5EF4-FFF2-40B4-BE49-F238E27FC236}">
                  <a16:creationId xmlns:a16="http://schemas.microsoft.com/office/drawing/2014/main" id="{7E0DCFB2-2AC6-D04D-A698-C7917690B799}"/>
                </a:ext>
              </a:extLst>
            </p:cNvPr>
            <p:cNvPicPr>
              <a:picLocks noChangeAspect="1"/>
            </p:cNvPicPr>
            <p:nvPr/>
          </p:nvPicPr>
          <p:blipFill>
            <a:blip r:embed="rId7"/>
            <a:stretch>
              <a:fillRect/>
            </a:stretch>
          </p:blipFill>
          <p:spPr>
            <a:xfrm>
              <a:off x="2629247" y="2856030"/>
              <a:ext cx="3556000" cy="3276600"/>
            </a:xfrm>
            <a:prstGeom prst="rect">
              <a:avLst/>
            </a:prstGeom>
          </p:spPr>
        </p:pic>
      </p:grpSp>
      <p:sp>
        <p:nvSpPr>
          <p:cNvPr id="21" name="Rectangle 20">
            <a:extLst>
              <a:ext uri="{FF2B5EF4-FFF2-40B4-BE49-F238E27FC236}">
                <a16:creationId xmlns:a16="http://schemas.microsoft.com/office/drawing/2014/main" id="{1B8039C9-F039-2B41-8679-023187988353}"/>
              </a:ext>
            </a:extLst>
          </p:cNvPr>
          <p:cNvSpPr/>
          <p:nvPr/>
        </p:nvSpPr>
        <p:spPr>
          <a:xfrm>
            <a:off x="1217836" y="4202894"/>
            <a:ext cx="7264350" cy="241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0195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0CEC-6724-F74A-8F68-A244CD445A71}"/>
              </a:ext>
            </a:extLst>
          </p:cNvPr>
          <p:cNvSpPr>
            <a:spLocks noGrp="1"/>
          </p:cNvSpPr>
          <p:nvPr>
            <p:ph type="title"/>
          </p:nvPr>
        </p:nvSpPr>
        <p:spPr/>
        <p:txBody>
          <a:bodyPr/>
          <a:lstStyle/>
          <a:p>
            <a:r>
              <a:rPr lang="en-US" dirty="0"/>
              <a:t>Layer-wise Global Importance Sampling</a:t>
            </a:r>
          </a:p>
        </p:txBody>
      </p:sp>
      <p:sp>
        <p:nvSpPr>
          <p:cNvPr id="3" name="Content Placeholder 2">
            <a:extLst>
              <a:ext uri="{FF2B5EF4-FFF2-40B4-BE49-F238E27FC236}">
                <a16:creationId xmlns:a16="http://schemas.microsoft.com/office/drawing/2014/main" id="{5F402A2B-4867-454B-A3BC-261C519C3D8A}"/>
              </a:ext>
            </a:extLst>
          </p:cNvPr>
          <p:cNvSpPr>
            <a:spLocks noGrp="1"/>
          </p:cNvSpPr>
          <p:nvPr>
            <p:ph idx="1"/>
          </p:nvPr>
        </p:nvSpPr>
        <p:spPr>
          <a:xfrm>
            <a:off x="9216436" y="1609538"/>
            <a:ext cx="2743201" cy="1954587"/>
          </a:xfrm>
        </p:spPr>
        <p:txBody>
          <a:bodyPr>
            <a:normAutofit/>
          </a:bodyPr>
          <a:lstStyle/>
          <a:p>
            <a:pPr algn="ctr"/>
            <a:r>
              <a:rPr lang="en-US" sz="2000" dirty="0"/>
              <a:t>Node-wise local neighbor sampling</a:t>
            </a:r>
          </a:p>
        </p:txBody>
      </p:sp>
      <p:sp>
        <p:nvSpPr>
          <p:cNvPr id="4" name="Slide Number Placeholder 3">
            <a:extLst>
              <a:ext uri="{FF2B5EF4-FFF2-40B4-BE49-F238E27FC236}">
                <a16:creationId xmlns:a16="http://schemas.microsoft.com/office/drawing/2014/main" id="{9F08AE52-B589-8C4D-B371-227B6C8294E8}"/>
              </a:ext>
            </a:extLst>
          </p:cNvPr>
          <p:cNvSpPr>
            <a:spLocks noGrp="1"/>
          </p:cNvSpPr>
          <p:nvPr>
            <p:ph type="sldNum" sz="quarter" idx="12"/>
          </p:nvPr>
        </p:nvSpPr>
        <p:spPr/>
        <p:txBody>
          <a:bodyPr/>
          <a:lstStyle/>
          <a:p>
            <a:fld id="{4C15419E-54D6-8648-ABFB-BEF58E3E877E}" type="slidenum">
              <a:rPr lang="en-US" smtClean="0"/>
              <a:t>205</a:t>
            </a:fld>
            <a:endParaRPr lang="en-US"/>
          </a:p>
        </p:txBody>
      </p:sp>
      <p:grpSp>
        <p:nvGrpSpPr>
          <p:cNvPr id="7" name="Group 6">
            <a:extLst>
              <a:ext uri="{FF2B5EF4-FFF2-40B4-BE49-F238E27FC236}">
                <a16:creationId xmlns:a16="http://schemas.microsoft.com/office/drawing/2014/main" id="{87D3CADA-79C6-D243-A606-0BC115115EA3}"/>
              </a:ext>
            </a:extLst>
          </p:cNvPr>
          <p:cNvGrpSpPr/>
          <p:nvPr/>
        </p:nvGrpSpPr>
        <p:grpSpPr>
          <a:xfrm>
            <a:off x="9400292" y="2203975"/>
            <a:ext cx="2441889" cy="1758755"/>
            <a:chOff x="5440812" y="863769"/>
            <a:chExt cx="3416584" cy="2460774"/>
          </a:xfrm>
        </p:grpSpPr>
        <p:sp>
          <p:nvSpPr>
            <p:cNvPr id="8" name="Rectangle 7">
              <a:extLst>
                <a:ext uri="{FF2B5EF4-FFF2-40B4-BE49-F238E27FC236}">
                  <a16:creationId xmlns:a16="http://schemas.microsoft.com/office/drawing/2014/main" id="{BDFAAB22-28F8-EE44-8760-FEDFFFBF99DD}"/>
                </a:ext>
              </a:extLst>
            </p:cNvPr>
            <p:cNvSpPr/>
            <p:nvPr/>
          </p:nvSpPr>
          <p:spPr>
            <a:xfrm>
              <a:off x="5440812" y="1050103"/>
              <a:ext cx="3416584" cy="208810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40B0799-958F-7947-A7C5-98EF195B4BEA}"/>
                </a:ext>
              </a:extLst>
            </p:cNvPr>
            <p:cNvPicPr>
              <a:picLocks noChangeAspect="1"/>
            </p:cNvPicPr>
            <p:nvPr/>
          </p:nvPicPr>
          <p:blipFill>
            <a:blip r:embed="rId2"/>
            <a:stretch>
              <a:fillRect/>
            </a:stretch>
          </p:blipFill>
          <p:spPr>
            <a:xfrm>
              <a:off x="5475596" y="1585777"/>
              <a:ext cx="1627056" cy="1435100"/>
            </a:xfrm>
            <a:prstGeom prst="rect">
              <a:avLst/>
            </a:prstGeom>
          </p:spPr>
        </p:pic>
        <p:pic>
          <p:nvPicPr>
            <p:cNvPr id="10" name="Picture 9">
              <a:extLst>
                <a:ext uri="{FF2B5EF4-FFF2-40B4-BE49-F238E27FC236}">
                  <a16:creationId xmlns:a16="http://schemas.microsoft.com/office/drawing/2014/main" id="{86616216-8363-B847-9B51-82EA50B8E1CF}"/>
                </a:ext>
              </a:extLst>
            </p:cNvPr>
            <p:cNvPicPr>
              <a:picLocks noChangeAspect="1"/>
            </p:cNvPicPr>
            <p:nvPr/>
          </p:nvPicPr>
          <p:blipFill>
            <a:blip r:embed="rId2"/>
            <a:stretch>
              <a:fillRect/>
            </a:stretch>
          </p:blipFill>
          <p:spPr>
            <a:xfrm>
              <a:off x="7122369" y="1585777"/>
              <a:ext cx="1627056" cy="14351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0C1D1D-5060-574E-A543-876912C898FF}"/>
                    </a:ext>
                  </a:extLst>
                </p:cNvPr>
                <p:cNvSpPr txBox="1"/>
                <p:nvPr/>
              </p:nvSpPr>
              <p:spPr>
                <a:xfrm>
                  <a:off x="6772404" y="1432650"/>
                  <a:ext cx="69993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FD649162-1355-FF42-B282-F76F72A523E8}"/>
                    </a:ext>
                  </a:extLst>
                </p:cNvPr>
                <p:cNvSpPr txBox="1">
                  <a:spLocks noRot="1" noChangeAspect="1" noMove="1" noResize="1" noEditPoints="1" noAdjustHandles="1" noChangeArrowheads="1" noChangeShapeType="1" noTextEdit="1"/>
                </p:cNvSpPr>
                <p:nvPr/>
              </p:nvSpPr>
              <p:spPr>
                <a:xfrm>
                  <a:off x="6772404" y="1432650"/>
                  <a:ext cx="699930" cy="369332"/>
                </a:xfrm>
                <a:prstGeom prst="rect">
                  <a:avLst/>
                </a:prstGeom>
                <a:blipFill>
                  <a:blip r:embed="rId4"/>
                  <a:stretch>
                    <a:fillRect b="-19048"/>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892F0C8-5C13-E444-83C4-7B5E6279250E}"/>
                </a:ext>
              </a:extLst>
            </p:cNvPr>
            <p:cNvPicPr>
              <a:picLocks noChangeAspect="1"/>
            </p:cNvPicPr>
            <p:nvPr/>
          </p:nvPicPr>
          <p:blipFill>
            <a:blip r:embed="rId5"/>
            <a:stretch>
              <a:fillRect/>
            </a:stretch>
          </p:blipFill>
          <p:spPr>
            <a:xfrm>
              <a:off x="5617658" y="1146490"/>
              <a:ext cx="977900" cy="342900"/>
            </a:xfrm>
            <a:prstGeom prst="rect">
              <a:avLst/>
            </a:prstGeom>
          </p:spPr>
        </p:pic>
        <p:sp>
          <p:nvSpPr>
            <p:cNvPr id="13" name="Rounded Rectangle 12">
              <a:extLst>
                <a:ext uri="{FF2B5EF4-FFF2-40B4-BE49-F238E27FC236}">
                  <a16:creationId xmlns:a16="http://schemas.microsoft.com/office/drawing/2014/main" id="{B11F4F27-B325-AC42-A518-33971B2B72DB}"/>
                </a:ext>
              </a:extLst>
            </p:cNvPr>
            <p:cNvSpPr/>
            <p:nvPr/>
          </p:nvSpPr>
          <p:spPr>
            <a:xfrm>
              <a:off x="5882008" y="1585777"/>
              <a:ext cx="2361240" cy="216205"/>
            </a:xfrm>
            <a:prstGeom prst="roundRect">
              <a:avLst/>
            </a:prstGeom>
            <a:noFill/>
            <a:ln>
              <a:solidFill>
                <a:srgbClr val="1F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quot;No&quot; Symbol 13">
              <a:extLst>
                <a:ext uri="{FF2B5EF4-FFF2-40B4-BE49-F238E27FC236}">
                  <a16:creationId xmlns:a16="http://schemas.microsoft.com/office/drawing/2014/main" id="{FB6C8167-27F5-D843-BE14-F2E3868BE11A}"/>
                </a:ext>
              </a:extLst>
            </p:cNvPr>
            <p:cNvSpPr/>
            <p:nvPr/>
          </p:nvSpPr>
          <p:spPr>
            <a:xfrm>
              <a:off x="5731470" y="863769"/>
              <a:ext cx="2742366" cy="2460774"/>
            </a:xfrm>
            <a:prstGeom prst="noSmoking">
              <a:avLst>
                <a:gd name="adj" fmla="val 8570"/>
              </a:avLst>
            </a:prstGeom>
            <a:gradFill>
              <a:gsLst>
                <a:gs pos="0">
                  <a:srgbClr val="FF0000"/>
                </a:gs>
                <a:gs pos="0">
                  <a:srgbClr val="FF0000">
                    <a:alpha val="44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15" name="Content Placeholder 2">
            <a:extLst>
              <a:ext uri="{FF2B5EF4-FFF2-40B4-BE49-F238E27FC236}">
                <a16:creationId xmlns:a16="http://schemas.microsoft.com/office/drawing/2014/main" id="{BF77B753-ED3B-D54E-A489-080F860F80B0}"/>
              </a:ext>
            </a:extLst>
          </p:cNvPr>
          <p:cNvSpPr txBox="1">
            <a:spLocks/>
          </p:cNvSpPr>
          <p:nvPr/>
        </p:nvSpPr>
        <p:spPr>
          <a:xfrm>
            <a:off x="993098" y="1340990"/>
            <a:ext cx="7489088" cy="19545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dirty="0"/>
              <a:t>Select a mini-batch of nodes</a:t>
            </a:r>
          </a:p>
          <a:p>
            <a:pPr marL="514350" indent="-514350">
              <a:buAutoNum type="arabicPeriod"/>
            </a:pPr>
            <a:r>
              <a:rPr lang="en-US" dirty="0"/>
              <a:t>Repeatedly select another global set of nodes to possibly aggregate from for desired number of layers</a:t>
            </a:r>
          </a:p>
        </p:txBody>
      </p:sp>
      <p:grpSp>
        <p:nvGrpSpPr>
          <p:cNvPr id="16" name="Group 15">
            <a:extLst>
              <a:ext uri="{FF2B5EF4-FFF2-40B4-BE49-F238E27FC236}">
                <a16:creationId xmlns:a16="http://schemas.microsoft.com/office/drawing/2014/main" id="{192ED962-C05A-1648-81CC-B281BEE8F2D5}"/>
              </a:ext>
            </a:extLst>
          </p:cNvPr>
          <p:cNvGrpSpPr/>
          <p:nvPr/>
        </p:nvGrpSpPr>
        <p:grpSpPr>
          <a:xfrm>
            <a:off x="1044328" y="3228445"/>
            <a:ext cx="7546938" cy="3536892"/>
            <a:chOff x="112366" y="2741079"/>
            <a:chExt cx="7546938" cy="3536892"/>
          </a:xfrm>
        </p:grpSpPr>
        <p:grpSp>
          <p:nvGrpSpPr>
            <p:cNvPr id="17" name="Group 16">
              <a:extLst>
                <a:ext uri="{FF2B5EF4-FFF2-40B4-BE49-F238E27FC236}">
                  <a16:creationId xmlns:a16="http://schemas.microsoft.com/office/drawing/2014/main" id="{1EBFEA09-6128-2843-9C76-2ACBF2397FFD}"/>
                </a:ext>
              </a:extLst>
            </p:cNvPr>
            <p:cNvGrpSpPr/>
            <p:nvPr/>
          </p:nvGrpSpPr>
          <p:grpSpPr>
            <a:xfrm>
              <a:off x="112366" y="2741079"/>
              <a:ext cx="7546938" cy="3536892"/>
              <a:chOff x="112366" y="2741079"/>
              <a:chExt cx="7546938" cy="3536892"/>
            </a:xfrm>
          </p:grpSpPr>
          <p:sp>
            <p:nvSpPr>
              <p:cNvPr id="19" name="Rectangle 18">
                <a:extLst>
                  <a:ext uri="{FF2B5EF4-FFF2-40B4-BE49-F238E27FC236}">
                    <a16:creationId xmlns:a16="http://schemas.microsoft.com/office/drawing/2014/main" id="{3C235349-E8B7-FA40-A3E5-730A35E4B653}"/>
                  </a:ext>
                </a:extLst>
              </p:cNvPr>
              <p:cNvSpPr/>
              <p:nvPr/>
            </p:nvSpPr>
            <p:spPr>
              <a:xfrm>
                <a:off x="112366" y="2741079"/>
                <a:ext cx="7546938" cy="3536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16BCBFE-C9FE-0941-96C7-07E92D67D1CC}"/>
                  </a:ext>
                </a:extLst>
              </p:cNvPr>
              <p:cNvPicPr>
                <a:picLocks noChangeAspect="1"/>
              </p:cNvPicPr>
              <p:nvPr/>
            </p:nvPicPr>
            <p:blipFill>
              <a:blip r:embed="rId6"/>
              <a:stretch>
                <a:fillRect/>
              </a:stretch>
            </p:blipFill>
            <p:spPr>
              <a:xfrm>
                <a:off x="330632" y="3187709"/>
                <a:ext cx="7026659" cy="2940673"/>
              </a:xfrm>
              <a:prstGeom prst="rect">
                <a:avLst/>
              </a:prstGeom>
            </p:spPr>
          </p:pic>
        </p:grpSp>
        <p:pic>
          <p:nvPicPr>
            <p:cNvPr id="18" name="Picture 17">
              <a:extLst>
                <a:ext uri="{FF2B5EF4-FFF2-40B4-BE49-F238E27FC236}">
                  <a16:creationId xmlns:a16="http://schemas.microsoft.com/office/drawing/2014/main" id="{7E0DCFB2-2AC6-D04D-A698-C7917690B799}"/>
                </a:ext>
              </a:extLst>
            </p:cNvPr>
            <p:cNvPicPr>
              <a:picLocks noChangeAspect="1"/>
            </p:cNvPicPr>
            <p:nvPr/>
          </p:nvPicPr>
          <p:blipFill>
            <a:blip r:embed="rId7"/>
            <a:stretch>
              <a:fillRect/>
            </a:stretch>
          </p:blipFill>
          <p:spPr>
            <a:xfrm>
              <a:off x="2629247" y="2856030"/>
              <a:ext cx="3556000" cy="3276600"/>
            </a:xfrm>
            <a:prstGeom prst="rect">
              <a:avLst/>
            </a:prstGeom>
          </p:spPr>
        </p:pic>
      </p:grpSp>
      <p:sp>
        <p:nvSpPr>
          <p:cNvPr id="21" name="Rectangle 20">
            <a:extLst>
              <a:ext uri="{FF2B5EF4-FFF2-40B4-BE49-F238E27FC236}">
                <a16:creationId xmlns:a16="http://schemas.microsoft.com/office/drawing/2014/main" id="{1B8039C9-F039-2B41-8679-023187988353}"/>
              </a:ext>
            </a:extLst>
          </p:cNvPr>
          <p:cNvSpPr/>
          <p:nvPr/>
        </p:nvSpPr>
        <p:spPr>
          <a:xfrm>
            <a:off x="1217836" y="5410200"/>
            <a:ext cx="7264350" cy="1205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F8B10-27A3-5542-A407-9E9996230859}"/>
              </a:ext>
            </a:extLst>
          </p:cNvPr>
          <p:cNvSpPr/>
          <p:nvPr/>
        </p:nvSpPr>
        <p:spPr>
          <a:xfrm>
            <a:off x="1243260" y="4610682"/>
            <a:ext cx="2298615" cy="1717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Possible nodes to aggregate from</a:t>
            </a:r>
          </a:p>
        </p:txBody>
      </p:sp>
    </p:spTree>
    <p:extLst>
      <p:ext uri="{BB962C8B-B14F-4D97-AF65-F5344CB8AC3E}">
        <p14:creationId xmlns:p14="http://schemas.microsoft.com/office/powerpoint/2010/main" val="20542552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0CEC-6724-F74A-8F68-A244CD445A71}"/>
              </a:ext>
            </a:extLst>
          </p:cNvPr>
          <p:cNvSpPr>
            <a:spLocks noGrp="1"/>
          </p:cNvSpPr>
          <p:nvPr>
            <p:ph type="title"/>
          </p:nvPr>
        </p:nvSpPr>
        <p:spPr/>
        <p:txBody>
          <a:bodyPr/>
          <a:lstStyle/>
          <a:p>
            <a:r>
              <a:rPr lang="en-US" dirty="0"/>
              <a:t>Layer-wise Global Importance Sampling</a:t>
            </a:r>
          </a:p>
        </p:txBody>
      </p:sp>
      <p:sp>
        <p:nvSpPr>
          <p:cNvPr id="3" name="Content Placeholder 2">
            <a:extLst>
              <a:ext uri="{FF2B5EF4-FFF2-40B4-BE49-F238E27FC236}">
                <a16:creationId xmlns:a16="http://schemas.microsoft.com/office/drawing/2014/main" id="{5F402A2B-4867-454B-A3BC-261C519C3D8A}"/>
              </a:ext>
            </a:extLst>
          </p:cNvPr>
          <p:cNvSpPr>
            <a:spLocks noGrp="1"/>
          </p:cNvSpPr>
          <p:nvPr>
            <p:ph idx="1"/>
          </p:nvPr>
        </p:nvSpPr>
        <p:spPr>
          <a:xfrm>
            <a:off x="9216436" y="1609538"/>
            <a:ext cx="2743201" cy="1954587"/>
          </a:xfrm>
        </p:spPr>
        <p:txBody>
          <a:bodyPr>
            <a:normAutofit/>
          </a:bodyPr>
          <a:lstStyle/>
          <a:p>
            <a:pPr algn="ctr"/>
            <a:r>
              <a:rPr lang="en-US" sz="2000" dirty="0"/>
              <a:t>Node-wise local neighbor sampling</a:t>
            </a:r>
          </a:p>
        </p:txBody>
      </p:sp>
      <p:sp>
        <p:nvSpPr>
          <p:cNvPr id="4" name="Slide Number Placeholder 3">
            <a:extLst>
              <a:ext uri="{FF2B5EF4-FFF2-40B4-BE49-F238E27FC236}">
                <a16:creationId xmlns:a16="http://schemas.microsoft.com/office/drawing/2014/main" id="{9F08AE52-B589-8C4D-B371-227B6C8294E8}"/>
              </a:ext>
            </a:extLst>
          </p:cNvPr>
          <p:cNvSpPr>
            <a:spLocks noGrp="1"/>
          </p:cNvSpPr>
          <p:nvPr>
            <p:ph type="sldNum" sz="quarter" idx="12"/>
          </p:nvPr>
        </p:nvSpPr>
        <p:spPr/>
        <p:txBody>
          <a:bodyPr/>
          <a:lstStyle/>
          <a:p>
            <a:fld id="{4C15419E-54D6-8648-ABFB-BEF58E3E877E}" type="slidenum">
              <a:rPr lang="en-US" smtClean="0"/>
              <a:t>206</a:t>
            </a:fld>
            <a:endParaRPr lang="en-US"/>
          </a:p>
        </p:txBody>
      </p:sp>
      <p:grpSp>
        <p:nvGrpSpPr>
          <p:cNvPr id="7" name="Group 6">
            <a:extLst>
              <a:ext uri="{FF2B5EF4-FFF2-40B4-BE49-F238E27FC236}">
                <a16:creationId xmlns:a16="http://schemas.microsoft.com/office/drawing/2014/main" id="{87D3CADA-79C6-D243-A606-0BC115115EA3}"/>
              </a:ext>
            </a:extLst>
          </p:cNvPr>
          <p:cNvGrpSpPr/>
          <p:nvPr/>
        </p:nvGrpSpPr>
        <p:grpSpPr>
          <a:xfrm>
            <a:off x="9400292" y="2203975"/>
            <a:ext cx="2441889" cy="1758755"/>
            <a:chOff x="5440812" y="863769"/>
            <a:chExt cx="3416584" cy="2460774"/>
          </a:xfrm>
        </p:grpSpPr>
        <p:sp>
          <p:nvSpPr>
            <p:cNvPr id="8" name="Rectangle 7">
              <a:extLst>
                <a:ext uri="{FF2B5EF4-FFF2-40B4-BE49-F238E27FC236}">
                  <a16:creationId xmlns:a16="http://schemas.microsoft.com/office/drawing/2014/main" id="{BDFAAB22-28F8-EE44-8760-FEDFFFBF99DD}"/>
                </a:ext>
              </a:extLst>
            </p:cNvPr>
            <p:cNvSpPr/>
            <p:nvPr/>
          </p:nvSpPr>
          <p:spPr>
            <a:xfrm>
              <a:off x="5440812" y="1050103"/>
              <a:ext cx="3416584" cy="208810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40B0799-958F-7947-A7C5-98EF195B4BEA}"/>
                </a:ext>
              </a:extLst>
            </p:cNvPr>
            <p:cNvPicPr>
              <a:picLocks noChangeAspect="1"/>
            </p:cNvPicPr>
            <p:nvPr/>
          </p:nvPicPr>
          <p:blipFill>
            <a:blip r:embed="rId2"/>
            <a:stretch>
              <a:fillRect/>
            </a:stretch>
          </p:blipFill>
          <p:spPr>
            <a:xfrm>
              <a:off x="5475596" y="1585777"/>
              <a:ext cx="1627056" cy="1435100"/>
            </a:xfrm>
            <a:prstGeom prst="rect">
              <a:avLst/>
            </a:prstGeom>
          </p:spPr>
        </p:pic>
        <p:pic>
          <p:nvPicPr>
            <p:cNvPr id="10" name="Picture 9">
              <a:extLst>
                <a:ext uri="{FF2B5EF4-FFF2-40B4-BE49-F238E27FC236}">
                  <a16:creationId xmlns:a16="http://schemas.microsoft.com/office/drawing/2014/main" id="{86616216-8363-B847-9B51-82EA50B8E1CF}"/>
                </a:ext>
              </a:extLst>
            </p:cNvPr>
            <p:cNvPicPr>
              <a:picLocks noChangeAspect="1"/>
            </p:cNvPicPr>
            <p:nvPr/>
          </p:nvPicPr>
          <p:blipFill>
            <a:blip r:embed="rId2"/>
            <a:stretch>
              <a:fillRect/>
            </a:stretch>
          </p:blipFill>
          <p:spPr>
            <a:xfrm>
              <a:off x="7122369" y="1585777"/>
              <a:ext cx="1627056" cy="14351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0C1D1D-5060-574E-A543-876912C898FF}"/>
                    </a:ext>
                  </a:extLst>
                </p:cNvPr>
                <p:cNvSpPr txBox="1"/>
                <p:nvPr/>
              </p:nvSpPr>
              <p:spPr>
                <a:xfrm>
                  <a:off x="6772404" y="1432650"/>
                  <a:ext cx="69993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FD649162-1355-FF42-B282-F76F72A523E8}"/>
                    </a:ext>
                  </a:extLst>
                </p:cNvPr>
                <p:cNvSpPr txBox="1">
                  <a:spLocks noRot="1" noChangeAspect="1" noMove="1" noResize="1" noEditPoints="1" noAdjustHandles="1" noChangeArrowheads="1" noChangeShapeType="1" noTextEdit="1"/>
                </p:cNvSpPr>
                <p:nvPr/>
              </p:nvSpPr>
              <p:spPr>
                <a:xfrm>
                  <a:off x="6772404" y="1432650"/>
                  <a:ext cx="699930" cy="369332"/>
                </a:xfrm>
                <a:prstGeom prst="rect">
                  <a:avLst/>
                </a:prstGeom>
                <a:blipFill>
                  <a:blip r:embed="rId4"/>
                  <a:stretch>
                    <a:fillRect b="-19048"/>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892F0C8-5C13-E444-83C4-7B5E6279250E}"/>
                </a:ext>
              </a:extLst>
            </p:cNvPr>
            <p:cNvPicPr>
              <a:picLocks noChangeAspect="1"/>
            </p:cNvPicPr>
            <p:nvPr/>
          </p:nvPicPr>
          <p:blipFill>
            <a:blip r:embed="rId5"/>
            <a:stretch>
              <a:fillRect/>
            </a:stretch>
          </p:blipFill>
          <p:spPr>
            <a:xfrm>
              <a:off x="5617658" y="1146490"/>
              <a:ext cx="977900" cy="342900"/>
            </a:xfrm>
            <a:prstGeom prst="rect">
              <a:avLst/>
            </a:prstGeom>
          </p:spPr>
        </p:pic>
        <p:sp>
          <p:nvSpPr>
            <p:cNvPr id="13" name="Rounded Rectangle 12">
              <a:extLst>
                <a:ext uri="{FF2B5EF4-FFF2-40B4-BE49-F238E27FC236}">
                  <a16:creationId xmlns:a16="http://schemas.microsoft.com/office/drawing/2014/main" id="{B11F4F27-B325-AC42-A518-33971B2B72DB}"/>
                </a:ext>
              </a:extLst>
            </p:cNvPr>
            <p:cNvSpPr/>
            <p:nvPr/>
          </p:nvSpPr>
          <p:spPr>
            <a:xfrm>
              <a:off x="5882008" y="1585777"/>
              <a:ext cx="2361240" cy="216205"/>
            </a:xfrm>
            <a:prstGeom prst="roundRect">
              <a:avLst/>
            </a:prstGeom>
            <a:noFill/>
            <a:ln>
              <a:solidFill>
                <a:srgbClr val="1F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quot;No&quot; Symbol 13">
              <a:extLst>
                <a:ext uri="{FF2B5EF4-FFF2-40B4-BE49-F238E27FC236}">
                  <a16:creationId xmlns:a16="http://schemas.microsoft.com/office/drawing/2014/main" id="{FB6C8167-27F5-D843-BE14-F2E3868BE11A}"/>
                </a:ext>
              </a:extLst>
            </p:cNvPr>
            <p:cNvSpPr/>
            <p:nvPr/>
          </p:nvSpPr>
          <p:spPr>
            <a:xfrm>
              <a:off x="5731470" y="863769"/>
              <a:ext cx="2742366" cy="2460774"/>
            </a:xfrm>
            <a:prstGeom prst="noSmoking">
              <a:avLst>
                <a:gd name="adj" fmla="val 8570"/>
              </a:avLst>
            </a:prstGeom>
            <a:gradFill>
              <a:gsLst>
                <a:gs pos="0">
                  <a:srgbClr val="FF0000"/>
                </a:gs>
                <a:gs pos="0">
                  <a:srgbClr val="FF0000">
                    <a:alpha val="44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15" name="Content Placeholder 2">
            <a:extLst>
              <a:ext uri="{FF2B5EF4-FFF2-40B4-BE49-F238E27FC236}">
                <a16:creationId xmlns:a16="http://schemas.microsoft.com/office/drawing/2014/main" id="{BF77B753-ED3B-D54E-A489-080F860F80B0}"/>
              </a:ext>
            </a:extLst>
          </p:cNvPr>
          <p:cNvSpPr txBox="1">
            <a:spLocks/>
          </p:cNvSpPr>
          <p:nvPr/>
        </p:nvSpPr>
        <p:spPr>
          <a:xfrm>
            <a:off x="993098" y="1340990"/>
            <a:ext cx="7489088" cy="19545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dirty="0"/>
              <a:t>Select a mini-batch of nodes</a:t>
            </a:r>
          </a:p>
          <a:p>
            <a:pPr marL="514350" indent="-514350">
              <a:buAutoNum type="arabicPeriod"/>
            </a:pPr>
            <a:r>
              <a:rPr lang="en-US" dirty="0"/>
              <a:t>Repeatedly select another global set of nodes to possibly aggregate from for desired number of layers</a:t>
            </a:r>
          </a:p>
        </p:txBody>
      </p:sp>
      <p:grpSp>
        <p:nvGrpSpPr>
          <p:cNvPr id="16" name="Group 15">
            <a:extLst>
              <a:ext uri="{FF2B5EF4-FFF2-40B4-BE49-F238E27FC236}">
                <a16:creationId xmlns:a16="http://schemas.microsoft.com/office/drawing/2014/main" id="{192ED962-C05A-1648-81CC-B281BEE8F2D5}"/>
              </a:ext>
            </a:extLst>
          </p:cNvPr>
          <p:cNvGrpSpPr/>
          <p:nvPr/>
        </p:nvGrpSpPr>
        <p:grpSpPr>
          <a:xfrm>
            <a:off x="1044328" y="3228445"/>
            <a:ext cx="7546938" cy="3536892"/>
            <a:chOff x="112366" y="2741079"/>
            <a:chExt cx="7546938" cy="3536892"/>
          </a:xfrm>
        </p:grpSpPr>
        <p:grpSp>
          <p:nvGrpSpPr>
            <p:cNvPr id="17" name="Group 16">
              <a:extLst>
                <a:ext uri="{FF2B5EF4-FFF2-40B4-BE49-F238E27FC236}">
                  <a16:creationId xmlns:a16="http://schemas.microsoft.com/office/drawing/2014/main" id="{1EBFEA09-6128-2843-9C76-2ACBF2397FFD}"/>
                </a:ext>
              </a:extLst>
            </p:cNvPr>
            <p:cNvGrpSpPr/>
            <p:nvPr/>
          </p:nvGrpSpPr>
          <p:grpSpPr>
            <a:xfrm>
              <a:off x="112366" y="2741079"/>
              <a:ext cx="7546938" cy="3536892"/>
              <a:chOff x="112366" y="2741079"/>
              <a:chExt cx="7546938" cy="3536892"/>
            </a:xfrm>
          </p:grpSpPr>
          <p:sp>
            <p:nvSpPr>
              <p:cNvPr id="19" name="Rectangle 18">
                <a:extLst>
                  <a:ext uri="{FF2B5EF4-FFF2-40B4-BE49-F238E27FC236}">
                    <a16:creationId xmlns:a16="http://schemas.microsoft.com/office/drawing/2014/main" id="{3C235349-E8B7-FA40-A3E5-730A35E4B653}"/>
                  </a:ext>
                </a:extLst>
              </p:cNvPr>
              <p:cNvSpPr/>
              <p:nvPr/>
            </p:nvSpPr>
            <p:spPr>
              <a:xfrm>
                <a:off x="112366" y="2741079"/>
                <a:ext cx="7546938" cy="3536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16BCBFE-C9FE-0941-96C7-07E92D67D1CC}"/>
                  </a:ext>
                </a:extLst>
              </p:cNvPr>
              <p:cNvPicPr>
                <a:picLocks noChangeAspect="1"/>
              </p:cNvPicPr>
              <p:nvPr/>
            </p:nvPicPr>
            <p:blipFill>
              <a:blip r:embed="rId6"/>
              <a:stretch>
                <a:fillRect/>
              </a:stretch>
            </p:blipFill>
            <p:spPr>
              <a:xfrm>
                <a:off x="330632" y="3187709"/>
                <a:ext cx="7026659" cy="2940673"/>
              </a:xfrm>
              <a:prstGeom prst="rect">
                <a:avLst/>
              </a:prstGeom>
            </p:spPr>
          </p:pic>
        </p:grpSp>
        <p:pic>
          <p:nvPicPr>
            <p:cNvPr id="18" name="Picture 17">
              <a:extLst>
                <a:ext uri="{FF2B5EF4-FFF2-40B4-BE49-F238E27FC236}">
                  <a16:creationId xmlns:a16="http://schemas.microsoft.com/office/drawing/2014/main" id="{7E0DCFB2-2AC6-D04D-A698-C7917690B799}"/>
                </a:ext>
              </a:extLst>
            </p:cNvPr>
            <p:cNvPicPr>
              <a:picLocks noChangeAspect="1"/>
            </p:cNvPicPr>
            <p:nvPr/>
          </p:nvPicPr>
          <p:blipFill>
            <a:blip r:embed="rId7"/>
            <a:stretch>
              <a:fillRect/>
            </a:stretch>
          </p:blipFill>
          <p:spPr>
            <a:xfrm>
              <a:off x="2629247" y="2856030"/>
              <a:ext cx="3556000" cy="3276600"/>
            </a:xfrm>
            <a:prstGeom prst="rect">
              <a:avLst/>
            </a:prstGeom>
          </p:spPr>
        </p:pic>
      </p:grpSp>
      <p:sp>
        <p:nvSpPr>
          <p:cNvPr id="21" name="Rectangle 20">
            <a:extLst>
              <a:ext uri="{FF2B5EF4-FFF2-40B4-BE49-F238E27FC236}">
                <a16:creationId xmlns:a16="http://schemas.microsoft.com/office/drawing/2014/main" id="{1B8039C9-F039-2B41-8679-023187988353}"/>
              </a:ext>
            </a:extLst>
          </p:cNvPr>
          <p:cNvSpPr/>
          <p:nvPr/>
        </p:nvSpPr>
        <p:spPr>
          <a:xfrm>
            <a:off x="1217836" y="5410200"/>
            <a:ext cx="2298615" cy="1205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F8B10-27A3-5542-A407-9E9996230859}"/>
              </a:ext>
            </a:extLst>
          </p:cNvPr>
          <p:cNvSpPr/>
          <p:nvPr/>
        </p:nvSpPr>
        <p:spPr>
          <a:xfrm>
            <a:off x="1243260" y="4610682"/>
            <a:ext cx="2298615" cy="1717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Possible nodes to aggregate from</a:t>
            </a:r>
          </a:p>
        </p:txBody>
      </p:sp>
    </p:spTree>
    <p:extLst>
      <p:ext uri="{BB962C8B-B14F-4D97-AF65-F5344CB8AC3E}">
        <p14:creationId xmlns:p14="http://schemas.microsoft.com/office/powerpoint/2010/main" val="15596117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69F6EDC-A591-CB47-A6B2-E40D002A09C6}"/>
              </a:ext>
            </a:extLst>
          </p:cNvPr>
          <p:cNvSpPr txBox="1">
            <a:spLocks/>
          </p:cNvSpPr>
          <p:nvPr/>
        </p:nvSpPr>
        <p:spPr>
          <a:xfrm>
            <a:off x="7052253" y="1751191"/>
            <a:ext cx="4713027" cy="47416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Adaptive Sampling Towards Fast Graph Representation Learning (NeurIPS’18)</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Global sampling is additionally conditioned on the nodes in the previous layer</a:t>
            </a:r>
          </a:p>
        </p:txBody>
      </p:sp>
      <p:sp>
        <p:nvSpPr>
          <p:cNvPr id="2" name="Title 1">
            <a:extLst>
              <a:ext uri="{FF2B5EF4-FFF2-40B4-BE49-F238E27FC236}">
                <a16:creationId xmlns:a16="http://schemas.microsoft.com/office/drawing/2014/main" id="{9F09BF2C-43D4-DF49-94EF-F7D1A1BFA669}"/>
              </a:ext>
            </a:extLst>
          </p:cNvPr>
          <p:cNvSpPr>
            <a:spLocks noGrp="1"/>
          </p:cNvSpPr>
          <p:nvPr>
            <p:ph type="title"/>
          </p:nvPr>
        </p:nvSpPr>
        <p:spPr/>
        <p:txBody>
          <a:bodyPr/>
          <a:lstStyle/>
          <a:p>
            <a:r>
              <a:rPr lang="en-US" dirty="0"/>
              <a:t>Layer-wise Global Importance Sampling</a:t>
            </a:r>
          </a:p>
        </p:txBody>
      </p:sp>
      <p:sp>
        <p:nvSpPr>
          <p:cNvPr id="3" name="Content Placeholder 2">
            <a:extLst>
              <a:ext uri="{FF2B5EF4-FFF2-40B4-BE49-F238E27FC236}">
                <a16:creationId xmlns:a16="http://schemas.microsoft.com/office/drawing/2014/main" id="{48AF4E89-B89B-3448-91D8-2BC569A1CCAB}"/>
              </a:ext>
            </a:extLst>
          </p:cNvPr>
          <p:cNvSpPr>
            <a:spLocks noGrp="1"/>
          </p:cNvSpPr>
          <p:nvPr>
            <p:ph idx="1"/>
          </p:nvPr>
        </p:nvSpPr>
        <p:spPr>
          <a:xfrm>
            <a:off x="838200" y="1519518"/>
            <a:ext cx="5858435" cy="4836832"/>
          </a:xfrm>
        </p:spPr>
        <p:txBody>
          <a:bodyPr>
            <a:normAutofit fontScale="77500" lnSpcReduction="20000"/>
          </a:bodyPr>
          <a:lstStyle/>
          <a:p>
            <a:r>
              <a:rPr lang="en-US" b="1" dirty="0"/>
              <a:t>Representative Works:</a:t>
            </a:r>
          </a:p>
          <a:p>
            <a:r>
              <a:rPr lang="en-US" dirty="0" err="1"/>
              <a:t>FastGCN</a:t>
            </a:r>
            <a:r>
              <a:rPr lang="en-US" dirty="0"/>
              <a:t>: Fast Learning with Graph Convolutional Networks via Importance Sampling (ICLR’18)</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Sampling for each layer based on global importance according to </a:t>
            </a:r>
            <a:r>
              <a:rPr lang="en-US" i="1" dirty="0"/>
              <a:t>q</a:t>
            </a:r>
            <a:r>
              <a:rPr lang="en-US" dirty="0"/>
              <a:t>(</a:t>
            </a:r>
            <a:r>
              <a:rPr lang="en-US" i="1" dirty="0"/>
              <a:t>u</a:t>
            </a:r>
            <a:r>
              <a:rPr lang="en-US" dirty="0"/>
              <a:t>)</a:t>
            </a:r>
          </a:p>
          <a:p>
            <a:endParaRPr lang="en-US" dirty="0"/>
          </a:p>
        </p:txBody>
      </p:sp>
      <p:sp>
        <p:nvSpPr>
          <p:cNvPr id="4" name="Slide Number Placeholder 3">
            <a:extLst>
              <a:ext uri="{FF2B5EF4-FFF2-40B4-BE49-F238E27FC236}">
                <a16:creationId xmlns:a16="http://schemas.microsoft.com/office/drawing/2014/main" id="{6105E96C-C805-0342-B10D-C761C00382AF}"/>
              </a:ext>
            </a:extLst>
          </p:cNvPr>
          <p:cNvSpPr>
            <a:spLocks noGrp="1"/>
          </p:cNvSpPr>
          <p:nvPr>
            <p:ph type="sldNum" sz="quarter" idx="12"/>
          </p:nvPr>
        </p:nvSpPr>
        <p:spPr/>
        <p:txBody>
          <a:bodyPr/>
          <a:lstStyle/>
          <a:p>
            <a:fld id="{4C15419E-54D6-8648-ABFB-BEF58E3E877E}" type="slidenum">
              <a:rPr lang="en-US" smtClean="0"/>
              <a:t>207</a:t>
            </a:fld>
            <a:endParaRPr lang="en-US" dirty="0"/>
          </a:p>
        </p:txBody>
      </p:sp>
      <p:pic>
        <p:nvPicPr>
          <p:cNvPr id="5" name="Picture 4">
            <a:extLst>
              <a:ext uri="{FF2B5EF4-FFF2-40B4-BE49-F238E27FC236}">
                <a16:creationId xmlns:a16="http://schemas.microsoft.com/office/drawing/2014/main" id="{47AABF4A-AF5F-7D44-AA79-20C3AC544F07}"/>
              </a:ext>
            </a:extLst>
          </p:cNvPr>
          <p:cNvPicPr>
            <a:picLocks noChangeAspect="1"/>
          </p:cNvPicPr>
          <p:nvPr/>
        </p:nvPicPr>
        <p:blipFill>
          <a:blip r:embed="rId2"/>
          <a:stretch>
            <a:fillRect/>
          </a:stretch>
        </p:blipFill>
        <p:spPr>
          <a:xfrm>
            <a:off x="889017" y="5054463"/>
            <a:ext cx="4427054" cy="723331"/>
          </a:xfrm>
          <a:prstGeom prst="rect">
            <a:avLst/>
          </a:prstGeom>
        </p:spPr>
      </p:pic>
      <p:pic>
        <p:nvPicPr>
          <p:cNvPr id="7" name="Picture 6">
            <a:extLst>
              <a:ext uri="{FF2B5EF4-FFF2-40B4-BE49-F238E27FC236}">
                <a16:creationId xmlns:a16="http://schemas.microsoft.com/office/drawing/2014/main" id="{39FAF681-F107-C84F-B070-207EA473878B}"/>
              </a:ext>
            </a:extLst>
          </p:cNvPr>
          <p:cNvPicPr>
            <a:picLocks noChangeAspect="1"/>
          </p:cNvPicPr>
          <p:nvPr/>
        </p:nvPicPr>
        <p:blipFill>
          <a:blip r:embed="rId3"/>
          <a:stretch>
            <a:fillRect/>
          </a:stretch>
        </p:blipFill>
        <p:spPr>
          <a:xfrm>
            <a:off x="7172422" y="2518534"/>
            <a:ext cx="3962500" cy="2867176"/>
          </a:xfrm>
          <a:prstGeom prst="rect">
            <a:avLst/>
          </a:prstGeom>
        </p:spPr>
      </p:pic>
      <p:grpSp>
        <p:nvGrpSpPr>
          <p:cNvPr id="9" name="Group 8">
            <a:extLst>
              <a:ext uri="{FF2B5EF4-FFF2-40B4-BE49-F238E27FC236}">
                <a16:creationId xmlns:a16="http://schemas.microsoft.com/office/drawing/2014/main" id="{1D861844-E0B5-BA4C-A464-A6A44505D20E}"/>
              </a:ext>
            </a:extLst>
          </p:cNvPr>
          <p:cNvGrpSpPr/>
          <p:nvPr/>
        </p:nvGrpSpPr>
        <p:grpSpPr>
          <a:xfrm>
            <a:off x="906018" y="2438978"/>
            <a:ext cx="5223153" cy="2447845"/>
            <a:chOff x="112366" y="2741079"/>
            <a:chExt cx="7546938" cy="3536892"/>
          </a:xfrm>
        </p:grpSpPr>
        <p:grpSp>
          <p:nvGrpSpPr>
            <p:cNvPr id="10" name="Group 9">
              <a:extLst>
                <a:ext uri="{FF2B5EF4-FFF2-40B4-BE49-F238E27FC236}">
                  <a16:creationId xmlns:a16="http://schemas.microsoft.com/office/drawing/2014/main" id="{55EF699F-CD7B-274A-8EBA-DAE2F9DEF0D6}"/>
                </a:ext>
              </a:extLst>
            </p:cNvPr>
            <p:cNvGrpSpPr/>
            <p:nvPr/>
          </p:nvGrpSpPr>
          <p:grpSpPr>
            <a:xfrm>
              <a:off x="112366" y="2741079"/>
              <a:ext cx="7546938" cy="3536892"/>
              <a:chOff x="112366" y="2741079"/>
              <a:chExt cx="7546938" cy="3536892"/>
            </a:xfrm>
          </p:grpSpPr>
          <p:sp>
            <p:nvSpPr>
              <p:cNvPr id="12" name="Rectangle 11">
                <a:extLst>
                  <a:ext uri="{FF2B5EF4-FFF2-40B4-BE49-F238E27FC236}">
                    <a16:creationId xmlns:a16="http://schemas.microsoft.com/office/drawing/2014/main" id="{E72C6540-0520-ED40-B083-2B647A74B519}"/>
                  </a:ext>
                </a:extLst>
              </p:cNvPr>
              <p:cNvSpPr/>
              <p:nvPr/>
            </p:nvSpPr>
            <p:spPr>
              <a:xfrm>
                <a:off x="112366" y="2741079"/>
                <a:ext cx="7546938" cy="3536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791ED01-9A32-9F42-9BB2-94E98C0176FA}"/>
                  </a:ext>
                </a:extLst>
              </p:cNvPr>
              <p:cNvPicPr>
                <a:picLocks noChangeAspect="1"/>
              </p:cNvPicPr>
              <p:nvPr/>
            </p:nvPicPr>
            <p:blipFill>
              <a:blip r:embed="rId4"/>
              <a:stretch>
                <a:fillRect/>
              </a:stretch>
            </p:blipFill>
            <p:spPr>
              <a:xfrm>
                <a:off x="330632" y="3187709"/>
                <a:ext cx="7026659" cy="2940673"/>
              </a:xfrm>
              <a:prstGeom prst="rect">
                <a:avLst/>
              </a:prstGeom>
            </p:spPr>
          </p:pic>
        </p:grpSp>
        <p:pic>
          <p:nvPicPr>
            <p:cNvPr id="11" name="Picture 10">
              <a:extLst>
                <a:ext uri="{FF2B5EF4-FFF2-40B4-BE49-F238E27FC236}">
                  <a16:creationId xmlns:a16="http://schemas.microsoft.com/office/drawing/2014/main" id="{DB78D606-6B27-3E42-A4C0-EF8664062536}"/>
                </a:ext>
              </a:extLst>
            </p:cNvPr>
            <p:cNvPicPr>
              <a:picLocks noChangeAspect="1"/>
            </p:cNvPicPr>
            <p:nvPr/>
          </p:nvPicPr>
          <p:blipFill>
            <a:blip r:embed="rId5"/>
            <a:stretch>
              <a:fillRect/>
            </a:stretch>
          </p:blipFill>
          <p:spPr>
            <a:xfrm>
              <a:off x="2629247" y="2856030"/>
              <a:ext cx="3556000" cy="3276600"/>
            </a:xfrm>
            <a:prstGeom prst="rect">
              <a:avLst/>
            </a:prstGeom>
          </p:spPr>
        </p:pic>
      </p:grpSp>
    </p:spTree>
    <p:extLst>
      <p:ext uri="{BB962C8B-B14F-4D97-AF65-F5344CB8AC3E}">
        <p14:creationId xmlns:p14="http://schemas.microsoft.com/office/powerpoint/2010/main" val="302864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2B3B-630C-0643-A6A2-F8CD7E65AC9A}"/>
              </a:ext>
            </a:extLst>
          </p:cNvPr>
          <p:cNvSpPr>
            <a:spLocks noGrp="1"/>
          </p:cNvSpPr>
          <p:nvPr>
            <p:ph type="title"/>
          </p:nvPr>
        </p:nvSpPr>
        <p:spPr/>
        <p:txBody>
          <a:bodyPr/>
          <a:lstStyle/>
          <a:p>
            <a:r>
              <a:rPr lang="en-US" dirty="0"/>
              <a:t>Layer-wise Global Importance Sampling</a:t>
            </a:r>
          </a:p>
        </p:txBody>
      </p:sp>
      <p:sp>
        <p:nvSpPr>
          <p:cNvPr id="3" name="Content Placeholder 2">
            <a:extLst>
              <a:ext uri="{FF2B5EF4-FFF2-40B4-BE49-F238E27FC236}">
                <a16:creationId xmlns:a16="http://schemas.microsoft.com/office/drawing/2014/main" id="{E9A4E706-CC69-D043-986B-4A5B55FF419B}"/>
              </a:ext>
            </a:extLst>
          </p:cNvPr>
          <p:cNvSpPr>
            <a:spLocks noGrp="1"/>
          </p:cNvSpPr>
          <p:nvPr>
            <p:ph idx="1"/>
          </p:nvPr>
        </p:nvSpPr>
        <p:spPr>
          <a:xfrm>
            <a:off x="1460395" y="2456820"/>
            <a:ext cx="3864641" cy="2771216"/>
          </a:xfrm>
        </p:spPr>
        <p:txBody>
          <a:bodyPr>
            <a:normAutofit/>
          </a:bodyPr>
          <a:lstStyle/>
          <a:p>
            <a:endParaRPr lang="en-US" dirty="0"/>
          </a:p>
          <a:p>
            <a:pPr marL="457200" indent="-457200">
              <a:buFont typeface="Arial" panose="020B0604020202020204" pitchFamily="34" charset="0"/>
              <a:buChar char="•"/>
            </a:pPr>
            <a:r>
              <a:rPr lang="en-US" dirty="0"/>
              <a:t>Disconnected nodes issue arises</a:t>
            </a:r>
          </a:p>
          <a:p>
            <a:pPr marL="457200" indent="-457200">
              <a:buFont typeface="Arial" panose="020B0604020202020204" pitchFamily="34" charset="0"/>
              <a:buChar char="•"/>
            </a:pPr>
            <a:r>
              <a:rPr lang="en-US" dirty="0"/>
              <a:t>Still does not allow many layers efficiently</a:t>
            </a:r>
          </a:p>
          <a:p>
            <a:endParaRPr lang="en-US" dirty="0"/>
          </a:p>
        </p:txBody>
      </p:sp>
      <p:sp>
        <p:nvSpPr>
          <p:cNvPr id="4" name="Slide Number Placeholder 3">
            <a:extLst>
              <a:ext uri="{FF2B5EF4-FFF2-40B4-BE49-F238E27FC236}">
                <a16:creationId xmlns:a16="http://schemas.microsoft.com/office/drawing/2014/main" id="{92ABDB8C-F9E9-7F4A-9D11-B7C73A754989}"/>
              </a:ext>
            </a:extLst>
          </p:cNvPr>
          <p:cNvSpPr>
            <a:spLocks noGrp="1"/>
          </p:cNvSpPr>
          <p:nvPr>
            <p:ph type="sldNum" sz="quarter" idx="12"/>
          </p:nvPr>
        </p:nvSpPr>
        <p:spPr/>
        <p:txBody>
          <a:bodyPr/>
          <a:lstStyle/>
          <a:p>
            <a:fld id="{4C15419E-54D6-8648-ABFB-BEF58E3E877E}" type="slidenum">
              <a:rPr lang="en-US" smtClean="0"/>
              <a:t>208</a:t>
            </a:fld>
            <a:endParaRPr lang="en-US"/>
          </a:p>
        </p:txBody>
      </p:sp>
      <p:sp>
        <p:nvSpPr>
          <p:cNvPr id="5" name="Left Arrow 4">
            <a:extLst>
              <a:ext uri="{FF2B5EF4-FFF2-40B4-BE49-F238E27FC236}">
                <a16:creationId xmlns:a16="http://schemas.microsoft.com/office/drawing/2014/main" id="{D71D8920-576E-8A45-81F2-8A49D4D04F4C}"/>
              </a:ext>
            </a:extLst>
          </p:cNvPr>
          <p:cNvSpPr/>
          <p:nvPr/>
        </p:nvSpPr>
        <p:spPr>
          <a:xfrm>
            <a:off x="1972238" y="1690689"/>
            <a:ext cx="3232878" cy="943429"/>
          </a:xfrm>
          <a:prstGeom prst="lef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A6286C58-9F82-934F-BE6C-AD2EB51C5214}"/>
              </a:ext>
            </a:extLst>
          </p:cNvPr>
          <p:cNvSpPr/>
          <p:nvPr/>
        </p:nvSpPr>
        <p:spPr>
          <a:xfrm rot="10800000">
            <a:off x="5205115" y="1690688"/>
            <a:ext cx="5069291" cy="943429"/>
          </a:xfrm>
          <a:prstGeom prst="lef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3D4813A-804E-944B-81E2-01879C282F9A}"/>
              </a:ext>
            </a:extLst>
          </p:cNvPr>
          <p:cNvSpPr txBox="1">
            <a:spLocks/>
          </p:cNvSpPr>
          <p:nvPr/>
        </p:nvSpPr>
        <p:spPr>
          <a:xfrm>
            <a:off x="7625551" y="1398095"/>
            <a:ext cx="936171" cy="585184"/>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Pros</a:t>
            </a:r>
          </a:p>
        </p:txBody>
      </p:sp>
      <p:sp>
        <p:nvSpPr>
          <p:cNvPr id="8" name="Content Placeholder 2">
            <a:extLst>
              <a:ext uri="{FF2B5EF4-FFF2-40B4-BE49-F238E27FC236}">
                <a16:creationId xmlns:a16="http://schemas.microsoft.com/office/drawing/2014/main" id="{46DEF973-1866-094B-962D-B3F6623B47F0}"/>
              </a:ext>
            </a:extLst>
          </p:cNvPr>
          <p:cNvSpPr txBox="1">
            <a:spLocks/>
          </p:cNvSpPr>
          <p:nvPr/>
        </p:nvSpPr>
        <p:spPr>
          <a:xfrm>
            <a:off x="3324387" y="1398095"/>
            <a:ext cx="936171" cy="585184"/>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Cons</a:t>
            </a:r>
          </a:p>
        </p:txBody>
      </p:sp>
      <p:sp>
        <p:nvSpPr>
          <p:cNvPr id="9" name="Content Placeholder 2">
            <a:extLst>
              <a:ext uri="{FF2B5EF4-FFF2-40B4-BE49-F238E27FC236}">
                <a16:creationId xmlns:a16="http://schemas.microsoft.com/office/drawing/2014/main" id="{D037AA50-2EF2-EB42-B99B-07419F5C60FE}"/>
              </a:ext>
            </a:extLst>
          </p:cNvPr>
          <p:cNvSpPr txBox="1">
            <a:spLocks/>
          </p:cNvSpPr>
          <p:nvPr/>
        </p:nvSpPr>
        <p:spPr>
          <a:xfrm>
            <a:off x="6559840" y="2540372"/>
            <a:ext cx="5044971" cy="34301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457200" indent="-457200">
              <a:buFont typeface="Arial" panose="020B0604020202020204" pitchFamily="34" charset="0"/>
              <a:buChar char="•"/>
            </a:pPr>
            <a:r>
              <a:rPr lang="en-US" dirty="0"/>
              <a:t>Linear in number of layers</a:t>
            </a:r>
          </a:p>
          <a:p>
            <a:pPr marL="457200" indent="-457200">
              <a:buFont typeface="Arial" panose="020B0604020202020204" pitchFamily="34" charset="0"/>
              <a:buChar char="•"/>
            </a:pPr>
            <a:r>
              <a:rPr lang="en-US" dirty="0"/>
              <a:t>Convergence is faster than local neighbor sampling</a:t>
            </a:r>
          </a:p>
        </p:txBody>
      </p:sp>
      <p:grpSp>
        <p:nvGrpSpPr>
          <p:cNvPr id="11" name="Group 10">
            <a:extLst>
              <a:ext uri="{FF2B5EF4-FFF2-40B4-BE49-F238E27FC236}">
                <a16:creationId xmlns:a16="http://schemas.microsoft.com/office/drawing/2014/main" id="{4936CEB9-34D7-C842-A9DD-3134C46657C6}"/>
              </a:ext>
            </a:extLst>
          </p:cNvPr>
          <p:cNvGrpSpPr/>
          <p:nvPr/>
        </p:nvGrpSpPr>
        <p:grpSpPr>
          <a:xfrm>
            <a:off x="2101556" y="4932962"/>
            <a:ext cx="2114569" cy="1774210"/>
            <a:chOff x="968950" y="3971497"/>
            <a:chExt cx="2646713" cy="2220701"/>
          </a:xfrm>
        </p:grpSpPr>
        <p:pic>
          <p:nvPicPr>
            <p:cNvPr id="12" name="Picture 11">
              <a:extLst>
                <a:ext uri="{FF2B5EF4-FFF2-40B4-BE49-F238E27FC236}">
                  <a16:creationId xmlns:a16="http://schemas.microsoft.com/office/drawing/2014/main" id="{2396C66B-5FCC-B144-90DA-9F1938373837}"/>
                </a:ext>
              </a:extLst>
            </p:cNvPr>
            <p:cNvPicPr>
              <a:picLocks noChangeAspect="1"/>
            </p:cNvPicPr>
            <p:nvPr/>
          </p:nvPicPr>
          <p:blipFill>
            <a:blip r:embed="rId2"/>
            <a:stretch>
              <a:fillRect/>
            </a:stretch>
          </p:blipFill>
          <p:spPr>
            <a:xfrm>
              <a:off x="968950" y="3971497"/>
              <a:ext cx="2646713" cy="2220701"/>
            </a:xfrm>
            <a:prstGeom prst="rect">
              <a:avLst/>
            </a:prstGeom>
          </p:spPr>
        </p:pic>
        <p:sp>
          <p:nvSpPr>
            <p:cNvPr id="13" name="Explosion 1 12">
              <a:extLst>
                <a:ext uri="{FF2B5EF4-FFF2-40B4-BE49-F238E27FC236}">
                  <a16:creationId xmlns:a16="http://schemas.microsoft.com/office/drawing/2014/main" id="{ACE25B1D-5918-C148-BCFB-40F3DDD39719}"/>
                </a:ext>
              </a:extLst>
            </p:cNvPr>
            <p:cNvSpPr/>
            <p:nvPr/>
          </p:nvSpPr>
          <p:spPr>
            <a:xfrm>
              <a:off x="1201002" y="4838627"/>
              <a:ext cx="427847" cy="486440"/>
            </a:xfrm>
            <a:prstGeom prst="irregularSeal1">
              <a:avLst/>
            </a:prstGeom>
            <a:solidFill>
              <a:srgbClr val="FF00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Explosion 1 13">
              <a:extLst>
                <a:ext uri="{FF2B5EF4-FFF2-40B4-BE49-F238E27FC236}">
                  <a16:creationId xmlns:a16="http://schemas.microsoft.com/office/drawing/2014/main" id="{734CF510-7D06-594E-AC5F-F875FB0EDEC1}"/>
                </a:ext>
              </a:extLst>
            </p:cNvPr>
            <p:cNvSpPr/>
            <p:nvPr/>
          </p:nvSpPr>
          <p:spPr>
            <a:xfrm>
              <a:off x="2881357" y="4014880"/>
              <a:ext cx="427847" cy="486440"/>
            </a:xfrm>
            <a:prstGeom prst="irregularSeal1">
              <a:avLst/>
            </a:prstGeom>
            <a:solidFill>
              <a:srgbClr val="FF00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AC004CE-DC2E-6C4C-9681-A5210FAF9FF4}"/>
                </a:ext>
              </a:extLst>
            </p:cNvPr>
            <p:cNvSpPr txBox="1"/>
            <p:nvPr/>
          </p:nvSpPr>
          <p:spPr>
            <a:xfrm>
              <a:off x="1258472" y="5325067"/>
              <a:ext cx="312906"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5AA0D4F9-99F7-8746-AF24-F032E3AED31B}"/>
                </a:ext>
              </a:extLst>
            </p:cNvPr>
            <p:cNvSpPr txBox="1"/>
            <p:nvPr/>
          </p:nvSpPr>
          <p:spPr>
            <a:xfrm>
              <a:off x="2938827" y="4439560"/>
              <a:ext cx="312906" cy="369332"/>
            </a:xfrm>
            <a:prstGeom prst="rect">
              <a:avLst/>
            </a:prstGeom>
            <a:noFill/>
          </p:spPr>
          <p:txBody>
            <a:bodyPr wrap="none" rtlCol="0">
              <a:spAutoFit/>
            </a:bodyPr>
            <a:lstStyle/>
            <a:p>
              <a:r>
                <a:rPr lang="en-US" dirty="0"/>
                <a:t>?</a:t>
              </a:r>
            </a:p>
          </p:txBody>
        </p:sp>
      </p:grpSp>
      <p:pic>
        <p:nvPicPr>
          <p:cNvPr id="17" name="Picture 16">
            <a:extLst>
              <a:ext uri="{FF2B5EF4-FFF2-40B4-BE49-F238E27FC236}">
                <a16:creationId xmlns:a16="http://schemas.microsoft.com/office/drawing/2014/main" id="{EAA6A4AC-4F81-0E48-AE85-4DC9C0DE7D97}"/>
              </a:ext>
            </a:extLst>
          </p:cNvPr>
          <p:cNvPicPr>
            <a:picLocks noChangeAspect="1"/>
          </p:cNvPicPr>
          <p:nvPr/>
        </p:nvPicPr>
        <p:blipFill>
          <a:blip r:embed="rId3"/>
          <a:stretch>
            <a:fillRect/>
          </a:stretch>
        </p:blipFill>
        <p:spPr>
          <a:xfrm>
            <a:off x="9082325" y="4524894"/>
            <a:ext cx="1906465" cy="2295284"/>
          </a:xfrm>
          <a:prstGeom prst="rect">
            <a:avLst/>
          </a:prstGeom>
        </p:spPr>
      </p:pic>
      <p:pic>
        <p:nvPicPr>
          <p:cNvPr id="18" name="Content Placeholder 3">
            <a:extLst>
              <a:ext uri="{FF2B5EF4-FFF2-40B4-BE49-F238E27FC236}">
                <a16:creationId xmlns:a16="http://schemas.microsoft.com/office/drawing/2014/main" id="{CDABD934-3629-FF43-AA9B-C54C768D758E}"/>
              </a:ext>
            </a:extLst>
          </p:cNvPr>
          <p:cNvPicPr>
            <a:picLocks noChangeAspect="1"/>
          </p:cNvPicPr>
          <p:nvPr/>
        </p:nvPicPr>
        <p:blipFill>
          <a:blip r:embed="rId4"/>
          <a:stretch>
            <a:fillRect/>
          </a:stretch>
        </p:blipFill>
        <p:spPr>
          <a:xfrm>
            <a:off x="5662212" y="4338153"/>
            <a:ext cx="3420113" cy="2482025"/>
          </a:xfrm>
          <a:prstGeom prst="rect">
            <a:avLst/>
          </a:prstGeom>
        </p:spPr>
      </p:pic>
    </p:spTree>
    <p:extLst>
      <p:ext uri="{BB962C8B-B14F-4D97-AF65-F5344CB8AC3E}">
        <p14:creationId xmlns:p14="http://schemas.microsoft.com/office/powerpoint/2010/main" val="15847931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DE84-331A-744B-85DB-AC04A18AA2C5}"/>
              </a:ext>
            </a:extLst>
          </p:cNvPr>
          <p:cNvSpPr>
            <a:spLocks noGrp="1"/>
          </p:cNvSpPr>
          <p:nvPr>
            <p:ph type="title"/>
          </p:nvPr>
        </p:nvSpPr>
        <p:spPr/>
        <p:txBody>
          <a:bodyPr/>
          <a:lstStyle/>
          <a:p>
            <a:r>
              <a:rPr lang="en-US" dirty="0"/>
              <a:t>GNN Scalability Solutions</a:t>
            </a:r>
          </a:p>
        </p:txBody>
      </p:sp>
      <p:sp>
        <p:nvSpPr>
          <p:cNvPr id="4" name="Slide Number Placeholder 3">
            <a:extLst>
              <a:ext uri="{FF2B5EF4-FFF2-40B4-BE49-F238E27FC236}">
                <a16:creationId xmlns:a16="http://schemas.microsoft.com/office/drawing/2014/main" id="{7371F943-3B58-7A47-B783-356A5427C847}"/>
              </a:ext>
            </a:extLst>
          </p:cNvPr>
          <p:cNvSpPr>
            <a:spLocks noGrp="1"/>
          </p:cNvSpPr>
          <p:nvPr>
            <p:ph type="sldNum" sz="quarter" idx="12"/>
          </p:nvPr>
        </p:nvSpPr>
        <p:spPr>
          <a:xfrm>
            <a:off x="2572872" y="7430558"/>
            <a:ext cx="3507665" cy="365125"/>
          </a:xfrm>
        </p:spPr>
        <p:txBody>
          <a:bodyPr/>
          <a:lstStyle/>
          <a:p>
            <a:fld id="{4C15419E-54D6-8648-ABFB-BEF58E3E877E}" type="slidenum">
              <a:rPr lang="en-US" smtClean="0"/>
              <a:t>209</a:t>
            </a:fld>
            <a:endParaRPr lang="en-US"/>
          </a:p>
        </p:txBody>
      </p:sp>
      <p:graphicFrame>
        <p:nvGraphicFramePr>
          <p:cNvPr id="5" name="Diagram 4">
            <a:extLst>
              <a:ext uri="{FF2B5EF4-FFF2-40B4-BE49-F238E27FC236}">
                <a16:creationId xmlns:a16="http://schemas.microsoft.com/office/drawing/2014/main" id="{041B998F-0BDA-304E-87BF-722B572155A6}"/>
              </a:ext>
            </a:extLst>
          </p:cNvPr>
          <p:cNvGraphicFramePr/>
          <p:nvPr/>
        </p:nvGraphicFramePr>
        <p:xfrm>
          <a:off x="1480673" y="1372098"/>
          <a:ext cx="103930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714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21</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spTree>
    <p:extLst>
      <p:ext uri="{BB962C8B-B14F-4D97-AF65-F5344CB8AC3E}">
        <p14:creationId xmlns:p14="http://schemas.microsoft.com/office/powerpoint/2010/main" val="20410131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5D116B6-2D99-334A-BD6A-664207CBF036}"/>
              </a:ext>
            </a:extLst>
          </p:cNvPr>
          <p:cNvSpPr/>
          <p:nvPr/>
        </p:nvSpPr>
        <p:spPr>
          <a:xfrm>
            <a:off x="9313832" y="1603571"/>
            <a:ext cx="2207608" cy="182738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CD6D9-AD45-F340-9F1A-7676EAF45A43}"/>
              </a:ext>
            </a:extLst>
          </p:cNvPr>
          <p:cNvSpPr>
            <a:spLocks noGrp="1"/>
          </p:cNvSpPr>
          <p:nvPr>
            <p:ph type="title"/>
          </p:nvPr>
        </p:nvSpPr>
        <p:spPr/>
        <p:txBody>
          <a:bodyPr/>
          <a:lstStyle/>
          <a:p>
            <a:r>
              <a:rPr lang="en-US" dirty="0"/>
              <a:t>Subgraph-wise Sampling</a:t>
            </a:r>
          </a:p>
        </p:txBody>
      </p:sp>
      <p:sp>
        <p:nvSpPr>
          <p:cNvPr id="3" name="Content Placeholder 2">
            <a:extLst>
              <a:ext uri="{FF2B5EF4-FFF2-40B4-BE49-F238E27FC236}">
                <a16:creationId xmlns:a16="http://schemas.microsoft.com/office/drawing/2014/main" id="{680EFB74-F9C3-3E4C-9862-03FAFEF40CE5}"/>
              </a:ext>
            </a:extLst>
          </p:cNvPr>
          <p:cNvSpPr>
            <a:spLocks noGrp="1"/>
          </p:cNvSpPr>
          <p:nvPr>
            <p:ph idx="1"/>
          </p:nvPr>
        </p:nvSpPr>
        <p:spPr>
          <a:xfrm>
            <a:off x="938466" y="1817384"/>
            <a:ext cx="3110948" cy="854393"/>
          </a:xfrm>
        </p:spPr>
        <p:txBody>
          <a:bodyPr/>
          <a:lstStyle/>
          <a:p>
            <a:r>
              <a:rPr lang="en-US" dirty="0"/>
              <a:t>1. Select a subgraph</a:t>
            </a:r>
          </a:p>
        </p:txBody>
      </p:sp>
      <p:sp>
        <p:nvSpPr>
          <p:cNvPr id="4" name="Slide Number Placeholder 3">
            <a:extLst>
              <a:ext uri="{FF2B5EF4-FFF2-40B4-BE49-F238E27FC236}">
                <a16:creationId xmlns:a16="http://schemas.microsoft.com/office/drawing/2014/main" id="{22FCA6F3-5693-6F47-B6E1-443303C7E888}"/>
              </a:ext>
            </a:extLst>
          </p:cNvPr>
          <p:cNvSpPr>
            <a:spLocks noGrp="1"/>
          </p:cNvSpPr>
          <p:nvPr>
            <p:ph type="sldNum" sz="quarter" idx="12"/>
          </p:nvPr>
        </p:nvSpPr>
        <p:spPr/>
        <p:txBody>
          <a:bodyPr/>
          <a:lstStyle/>
          <a:p>
            <a:fld id="{4C15419E-54D6-8648-ABFB-BEF58E3E877E}" type="slidenum">
              <a:rPr lang="en-US" smtClean="0"/>
              <a:t>210</a:t>
            </a:fld>
            <a:endParaRPr lang="en-US"/>
          </a:p>
        </p:txBody>
      </p:sp>
      <p:grpSp>
        <p:nvGrpSpPr>
          <p:cNvPr id="11" name="Group 10">
            <a:extLst>
              <a:ext uri="{FF2B5EF4-FFF2-40B4-BE49-F238E27FC236}">
                <a16:creationId xmlns:a16="http://schemas.microsoft.com/office/drawing/2014/main" id="{BB25F383-FF97-2046-B311-FC72DAF9906F}"/>
              </a:ext>
            </a:extLst>
          </p:cNvPr>
          <p:cNvGrpSpPr/>
          <p:nvPr/>
        </p:nvGrpSpPr>
        <p:grpSpPr>
          <a:xfrm>
            <a:off x="9569157" y="1913184"/>
            <a:ext cx="1662724" cy="1395094"/>
            <a:chOff x="968950" y="3971497"/>
            <a:chExt cx="2646713" cy="2220701"/>
          </a:xfrm>
        </p:grpSpPr>
        <p:pic>
          <p:nvPicPr>
            <p:cNvPr id="12" name="Picture 11">
              <a:extLst>
                <a:ext uri="{FF2B5EF4-FFF2-40B4-BE49-F238E27FC236}">
                  <a16:creationId xmlns:a16="http://schemas.microsoft.com/office/drawing/2014/main" id="{D47F0A07-FC07-DF41-8FB9-957491BD606A}"/>
                </a:ext>
              </a:extLst>
            </p:cNvPr>
            <p:cNvPicPr>
              <a:picLocks noChangeAspect="1"/>
            </p:cNvPicPr>
            <p:nvPr/>
          </p:nvPicPr>
          <p:blipFill>
            <a:blip r:embed="rId2"/>
            <a:stretch>
              <a:fillRect/>
            </a:stretch>
          </p:blipFill>
          <p:spPr>
            <a:xfrm>
              <a:off x="968950" y="3971497"/>
              <a:ext cx="2646713" cy="2220701"/>
            </a:xfrm>
            <a:prstGeom prst="rect">
              <a:avLst/>
            </a:prstGeom>
          </p:spPr>
        </p:pic>
        <p:sp>
          <p:nvSpPr>
            <p:cNvPr id="13" name="Explosion 1 12">
              <a:extLst>
                <a:ext uri="{FF2B5EF4-FFF2-40B4-BE49-F238E27FC236}">
                  <a16:creationId xmlns:a16="http://schemas.microsoft.com/office/drawing/2014/main" id="{7E382844-79D5-784F-9A88-96D371583AC8}"/>
                </a:ext>
              </a:extLst>
            </p:cNvPr>
            <p:cNvSpPr/>
            <p:nvPr/>
          </p:nvSpPr>
          <p:spPr>
            <a:xfrm>
              <a:off x="1201002" y="4838627"/>
              <a:ext cx="427847" cy="486440"/>
            </a:xfrm>
            <a:prstGeom prst="irregularSeal1">
              <a:avLst/>
            </a:prstGeom>
            <a:solidFill>
              <a:srgbClr val="FF00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Explosion 1 13">
              <a:extLst>
                <a:ext uri="{FF2B5EF4-FFF2-40B4-BE49-F238E27FC236}">
                  <a16:creationId xmlns:a16="http://schemas.microsoft.com/office/drawing/2014/main" id="{A518A8B6-803C-B446-BA56-0CB836EC26A5}"/>
                </a:ext>
              </a:extLst>
            </p:cNvPr>
            <p:cNvSpPr/>
            <p:nvPr/>
          </p:nvSpPr>
          <p:spPr>
            <a:xfrm>
              <a:off x="2881357" y="4014880"/>
              <a:ext cx="427847" cy="486440"/>
            </a:xfrm>
            <a:prstGeom prst="irregularSeal1">
              <a:avLst/>
            </a:prstGeom>
            <a:solidFill>
              <a:srgbClr val="FF00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19045F-CE89-F745-8FEE-B3427F4E7B75}"/>
                </a:ext>
              </a:extLst>
            </p:cNvPr>
            <p:cNvSpPr txBox="1"/>
            <p:nvPr/>
          </p:nvSpPr>
          <p:spPr>
            <a:xfrm>
              <a:off x="1216779" y="5266121"/>
              <a:ext cx="312907" cy="369333"/>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466B85CE-736D-D64E-8D87-C1777CE00611}"/>
                </a:ext>
              </a:extLst>
            </p:cNvPr>
            <p:cNvSpPr txBox="1"/>
            <p:nvPr/>
          </p:nvSpPr>
          <p:spPr>
            <a:xfrm>
              <a:off x="2938828" y="4366784"/>
              <a:ext cx="312907" cy="369333"/>
            </a:xfrm>
            <a:prstGeom prst="rect">
              <a:avLst/>
            </a:prstGeom>
            <a:noFill/>
          </p:spPr>
          <p:txBody>
            <a:bodyPr wrap="none" rtlCol="0">
              <a:spAutoFit/>
            </a:bodyPr>
            <a:lstStyle/>
            <a:p>
              <a:r>
                <a:rPr lang="en-US" dirty="0"/>
                <a:t>?</a:t>
              </a:r>
            </a:p>
          </p:txBody>
        </p:sp>
      </p:grpSp>
      <p:sp>
        <p:nvSpPr>
          <p:cNvPr id="24" name="&quot;No&quot; Symbol 23">
            <a:extLst>
              <a:ext uri="{FF2B5EF4-FFF2-40B4-BE49-F238E27FC236}">
                <a16:creationId xmlns:a16="http://schemas.microsoft.com/office/drawing/2014/main" id="{D4D6B614-59E4-9F4A-8A77-F7B39511FF41}"/>
              </a:ext>
            </a:extLst>
          </p:cNvPr>
          <p:cNvSpPr/>
          <p:nvPr/>
        </p:nvSpPr>
        <p:spPr>
          <a:xfrm>
            <a:off x="9420512" y="1675847"/>
            <a:ext cx="1960014" cy="1758755"/>
          </a:xfrm>
          <a:prstGeom prst="noSmoking">
            <a:avLst>
              <a:gd name="adj" fmla="val 8570"/>
            </a:avLst>
          </a:prstGeom>
          <a:gradFill>
            <a:gsLst>
              <a:gs pos="0">
                <a:srgbClr val="FF0000"/>
              </a:gs>
              <a:gs pos="0">
                <a:srgbClr val="FF0000">
                  <a:alpha val="44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ontent Placeholder 2">
            <a:extLst>
              <a:ext uri="{FF2B5EF4-FFF2-40B4-BE49-F238E27FC236}">
                <a16:creationId xmlns:a16="http://schemas.microsoft.com/office/drawing/2014/main" id="{36BA5672-66A6-6544-81DB-B2D4FA406EF1}"/>
              </a:ext>
            </a:extLst>
          </p:cNvPr>
          <p:cNvSpPr txBox="1">
            <a:spLocks/>
          </p:cNvSpPr>
          <p:nvPr/>
        </p:nvSpPr>
        <p:spPr>
          <a:xfrm>
            <a:off x="9179574" y="1027906"/>
            <a:ext cx="2448546" cy="19545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Layer-wise Global Importance Sampling</a:t>
            </a:r>
          </a:p>
        </p:txBody>
      </p:sp>
      <p:pic>
        <p:nvPicPr>
          <p:cNvPr id="27" name="Picture 26">
            <a:extLst>
              <a:ext uri="{FF2B5EF4-FFF2-40B4-BE49-F238E27FC236}">
                <a16:creationId xmlns:a16="http://schemas.microsoft.com/office/drawing/2014/main" id="{BA3BC0F6-DB17-7B4C-86FA-18D0922A4054}"/>
              </a:ext>
            </a:extLst>
          </p:cNvPr>
          <p:cNvPicPr>
            <a:picLocks noChangeAspect="1"/>
          </p:cNvPicPr>
          <p:nvPr/>
        </p:nvPicPr>
        <p:blipFill>
          <a:blip r:embed="rId3"/>
          <a:stretch>
            <a:fillRect/>
          </a:stretch>
        </p:blipFill>
        <p:spPr>
          <a:xfrm>
            <a:off x="966672" y="2393535"/>
            <a:ext cx="2661179" cy="2401298"/>
          </a:xfrm>
          <a:prstGeom prst="rect">
            <a:avLst/>
          </a:prstGeom>
        </p:spPr>
      </p:pic>
      <p:sp>
        <p:nvSpPr>
          <p:cNvPr id="28" name="Oval 27">
            <a:extLst>
              <a:ext uri="{FF2B5EF4-FFF2-40B4-BE49-F238E27FC236}">
                <a16:creationId xmlns:a16="http://schemas.microsoft.com/office/drawing/2014/main" id="{158751A7-EB4D-4A4B-A283-1BAF65B5C2E4}"/>
              </a:ext>
            </a:extLst>
          </p:cNvPr>
          <p:cNvSpPr/>
          <p:nvPr/>
        </p:nvSpPr>
        <p:spPr>
          <a:xfrm>
            <a:off x="2785532" y="3594184"/>
            <a:ext cx="948336" cy="85439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779C4DB-7A33-C14D-B65A-B780C0B479C0}"/>
              </a:ext>
            </a:extLst>
          </p:cNvPr>
          <p:cNvSpPr/>
          <p:nvPr/>
        </p:nvSpPr>
        <p:spPr>
          <a:xfrm>
            <a:off x="4085245" y="2088315"/>
            <a:ext cx="1998225" cy="3020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46441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5D116B6-2D99-334A-BD6A-664207CBF036}"/>
              </a:ext>
            </a:extLst>
          </p:cNvPr>
          <p:cNvSpPr/>
          <p:nvPr/>
        </p:nvSpPr>
        <p:spPr>
          <a:xfrm>
            <a:off x="9313832" y="1603571"/>
            <a:ext cx="2207608" cy="182738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CD6D9-AD45-F340-9F1A-7676EAF45A43}"/>
              </a:ext>
            </a:extLst>
          </p:cNvPr>
          <p:cNvSpPr>
            <a:spLocks noGrp="1"/>
          </p:cNvSpPr>
          <p:nvPr>
            <p:ph type="title"/>
          </p:nvPr>
        </p:nvSpPr>
        <p:spPr/>
        <p:txBody>
          <a:bodyPr/>
          <a:lstStyle/>
          <a:p>
            <a:r>
              <a:rPr lang="en-US" dirty="0"/>
              <a:t>Subgraph-wise Sampling</a:t>
            </a:r>
          </a:p>
        </p:txBody>
      </p:sp>
      <p:sp>
        <p:nvSpPr>
          <p:cNvPr id="3" name="Content Placeholder 2">
            <a:extLst>
              <a:ext uri="{FF2B5EF4-FFF2-40B4-BE49-F238E27FC236}">
                <a16:creationId xmlns:a16="http://schemas.microsoft.com/office/drawing/2014/main" id="{680EFB74-F9C3-3E4C-9862-03FAFEF40CE5}"/>
              </a:ext>
            </a:extLst>
          </p:cNvPr>
          <p:cNvSpPr>
            <a:spLocks noGrp="1"/>
          </p:cNvSpPr>
          <p:nvPr>
            <p:ph idx="1"/>
          </p:nvPr>
        </p:nvSpPr>
        <p:spPr>
          <a:xfrm>
            <a:off x="938466" y="1817384"/>
            <a:ext cx="3110948" cy="854393"/>
          </a:xfrm>
        </p:spPr>
        <p:txBody>
          <a:bodyPr/>
          <a:lstStyle/>
          <a:p>
            <a:r>
              <a:rPr lang="en-US" dirty="0"/>
              <a:t>1. Select a subgraph</a:t>
            </a:r>
          </a:p>
        </p:txBody>
      </p:sp>
      <p:sp>
        <p:nvSpPr>
          <p:cNvPr id="4" name="Slide Number Placeholder 3">
            <a:extLst>
              <a:ext uri="{FF2B5EF4-FFF2-40B4-BE49-F238E27FC236}">
                <a16:creationId xmlns:a16="http://schemas.microsoft.com/office/drawing/2014/main" id="{22FCA6F3-5693-6F47-B6E1-443303C7E888}"/>
              </a:ext>
            </a:extLst>
          </p:cNvPr>
          <p:cNvSpPr>
            <a:spLocks noGrp="1"/>
          </p:cNvSpPr>
          <p:nvPr>
            <p:ph type="sldNum" sz="quarter" idx="12"/>
          </p:nvPr>
        </p:nvSpPr>
        <p:spPr/>
        <p:txBody>
          <a:bodyPr/>
          <a:lstStyle/>
          <a:p>
            <a:fld id="{4C15419E-54D6-8648-ABFB-BEF58E3E877E}" type="slidenum">
              <a:rPr lang="en-US" smtClean="0"/>
              <a:t>211</a:t>
            </a:fld>
            <a:endParaRPr lang="en-US"/>
          </a:p>
        </p:txBody>
      </p:sp>
      <p:grpSp>
        <p:nvGrpSpPr>
          <p:cNvPr id="11" name="Group 10">
            <a:extLst>
              <a:ext uri="{FF2B5EF4-FFF2-40B4-BE49-F238E27FC236}">
                <a16:creationId xmlns:a16="http://schemas.microsoft.com/office/drawing/2014/main" id="{BB25F383-FF97-2046-B311-FC72DAF9906F}"/>
              </a:ext>
            </a:extLst>
          </p:cNvPr>
          <p:cNvGrpSpPr/>
          <p:nvPr/>
        </p:nvGrpSpPr>
        <p:grpSpPr>
          <a:xfrm>
            <a:off x="9569157" y="1913184"/>
            <a:ext cx="1662724" cy="1395094"/>
            <a:chOff x="968950" y="3971497"/>
            <a:chExt cx="2646713" cy="2220701"/>
          </a:xfrm>
        </p:grpSpPr>
        <p:pic>
          <p:nvPicPr>
            <p:cNvPr id="12" name="Picture 11">
              <a:extLst>
                <a:ext uri="{FF2B5EF4-FFF2-40B4-BE49-F238E27FC236}">
                  <a16:creationId xmlns:a16="http://schemas.microsoft.com/office/drawing/2014/main" id="{D47F0A07-FC07-DF41-8FB9-957491BD606A}"/>
                </a:ext>
              </a:extLst>
            </p:cNvPr>
            <p:cNvPicPr>
              <a:picLocks noChangeAspect="1"/>
            </p:cNvPicPr>
            <p:nvPr/>
          </p:nvPicPr>
          <p:blipFill>
            <a:blip r:embed="rId2"/>
            <a:stretch>
              <a:fillRect/>
            </a:stretch>
          </p:blipFill>
          <p:spPr>
            <a:xfrm>
              <a:off x="968950" y="3971497"/>
              <a:ext cx="2646713" cy="2220701"/>
            </a:xfrm>
            <a:prstGeom prst="rect">
              <a:avLst/>
            </a:prstGeom>
          </p:spPr>
        </p:pic>
        <p:sp>
          <p:nvSpPr>
            <p:cNvPr id="13" name="Explosion 1 12">
              <a:extLst>
                <a:ext uri="{FF2B5EF4-FFF2-40B4-BE49-F238E27FC236}">
                  <a16:creationId xmlns:a16="http://schemas.microsoft.com/office/drawing/2014/main" id="{7E382844-79D5-784F-9A88-96D371583AC8}"/>
                </a:ext>
              </a:extLst>
            </p:cNvPr>
            <p:cNvSpPr/>
            <p:nvPr/>
          </p:nvSpPr>
          <p:spPr>
            <a:xfrm>
              <a:off x="1201002" y="4838627"/>
              <a:ext cx="427847" cy="486440"/>
            </a:xfrm>
            <a:prstGeom prst="irregularSeal1">
              <a:avLst/>
            </a:prstGeom>
            <a:solidFill>
              <a:srgbClr val="FF00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Explosion 1 13">
              <a:extLst>
                <a:ext uri="{FF2B5EF4-FFF2-40B4-BE49-F238E27FC236}">
                  <a16:creationId xmlns:a16="http://schemas.microsoft.com/office/drawing/2014/main" id="{A518A8B6-803C-B446-BA56-0CB836EC26A5}"/>
                </a:ext>
              </a:extLst>
            </p:cNvPr>
            <p:cNvSpPr/>
            <p:nvPr/>
          </p:nvSpPr>
          <p:spPr>
            <a:xfrm>
              <a:off x="2881357" y="4014880"/>
              <a:ext cx="427847" cy="486440"/>
            </a:xfrm>
            <a:prstGeom prst="irregularSeal1">
              <a:avLst/>
            </a:prstGeom>
            <a:solidFill>
              <a:srgbClr val="FF00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19045F-CE89-F745-8FEE-B3427F4E7B75}"/>
                </a:ext>
              </a:extLst>
            </p:cNvPr>
            <p:cNvSpPr txBox="1"/>
            <p:nvPr/>
          </p:nvSpPr>
          <p:spPr>
            <a:xfrm>
              <a:off x="1216779" y="5266121"/>
              <a:ext cx="312907" cy="369333"/>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466B85CE-736D-D64E-8D87-C1777CE00611}"/>
                </a:ext>
              </a:extLst>
            </p:cNvPr>
            <p:cNvSpPr txBox="1"/>
            <p:nvPr/>
          </p:nvSpPr>
          <p:spPr>
            <a:xfrm>
              <a:off x="2938828" y="4366784"/>
              <a:ext cx="312907" cy="369333"/>
            </a:xfrm>
            <a:prstGeom prst="rect">
              <a:avLst/>
            </a:prstGeom>
            <a:noFill/>
          </p:spPr>
          <p:txBody>
            <a:bodyPr wrap="none" rtlCol="0">
              <a:spAutoFit/>
            </a:bodyPr>
            <a:lstStyle/>
            <a:p>
              <a:r>
                <a:rPr lang="en-US" dirty="0"/>
                <a:t>?</a:t>
              </a:r>
            </a:p>
          </p:txBody>
        </p:sp>
      </p:grpSp>
      <p:sp>
        <p:nvSpPr>
          <p:cNvPr id="24" name="&quot;No&quot; Symbol 23">
            <a:extLst>
              <a:ext uri="{FF2B5EF4-FFF2-40B4-BE49-F238E27FC236}">
                <a16:creationId xmlns:a16="http://schemas.microsoft.com/office/drawing/2014/main" id="{D4D6B614-59E4-9F4A-8A77-F7B39511FF41}"/>
              </a:ext>
            </a:extLst>
          </p:cNvPr>
          <p:cNvSpPr/>
          <p:nvPr/>
        </p:nvSpPr>
        <p:spPr>
          <a:xfrm>
            <a:off x="9420512" y="1675847"/>
            <a:ext cx="1960014" cy="1758755"/>
          </a:xfrm>
          <a:prstGeom prst="noSmoking">
            <a:avLst>
              <a:gd name="adj" fmla="val 8570"/>
            </a:avLst>
          </a:prstGeom>
          <a:gradFill>
            <a:gsLst>
              <a:gs pos="0">
                <a:srgbClr val="FF0000"/>
              </a:gs>
              <a:gs pos="0">
                <a:srgbClr val="FF0000">
                  <a:alpha val="44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ontent Placeholder 2">
            <a:extLst>
              <a:ext uri="{FF2B5EF4-FFF2-40B4-BE49-F238E27FC236}">
                <a16:creationId xmlns:a16="http://schemas.microsoft.com/office/drawing/2014/main" id="{36BA5672-66A6-6544-81DB-B2D4FA406EF1}"/>
              </a:ext>
            </a:extLst>
          </p:cNvPr>
          <p:cNvSpPr txBox="1">
            <a:spLocks/>
          </p:cNvSpPr>
          <p:nvPr/>
        </p:nvSpPr>
        <p:spPr>
          <a:xfrm>
            <a:off x="9179574" y="1027906"/>
            <a:ext cx="2448546" cy="19545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Layer-wise Global Importance Sampling</a:t>
            </a:r>
          </a:p>
        </p:txBody>
      </p:sp>
      <p:pic>
        <p:nvPicPr>
          <p:cNvPr id="27" name="Picture 26">
            <a:extLst>
              <a:ext uri="{FF2B5EF4-FFF2-40B4-BE49-F238E27FC236}">
                <a16:creationId xmlns:a16="http://schemas.microsoft.com/office/drawing/2014/main" id="{BA3BC0F6-DB17-7B4C-86FA-18D0922A4054}"/>
              </a:ext>
            </a:extLst>
          </p:cNvPr>
          <p:cNvPicPr>
            <a:picLocks noChangeAspect="1"/>
          </p:cNvPicPr>
          <p:nvPr/>
        </p:nvPicPr>
        <p:blipFill>
          <a:blip r:embed="rId3"/>
          <a:stretch>
            <a:fillRect/>
          </a:stretch>
        </p:blipFill>
        <p:spPr>
          <a:xfrm>
            <a:off x="966672" y="2393535"/>
            <a:ext cx="2661179" cy="2401298"/>
          </a:xfrm>
          <a:prstGeom prst="rect">
            <a:avLst/>
          </a:prstGeom>
        </p:spPr>
      </p:pic>
      <p:sp>
        <p:nvSpPr>
          <p:cNvPr id="28" name="Oval 27">
            <a:extLst>
              <a:ext uri="{FF2B5EF4-FFF2-40B4-BE49-F238E27FC236}">
                <a16:creationId xmlns:a16="http://schemas.microsoft.com/office/drawing/2014/main" id="{158751A7-EB4D-4A4B-A283-1BAF65B5C2E4}"/>
              </a:ext>
            </a:extLst>
          </p:cNvPr>
          <p:cNvSpPr/>
          <p:nvPr/>
        </p:nvSpPr>
        <p:spPr>
          <a:xfrm>
            <a:off x="2785532" y="3594184"/>
            <a:ext cx="948336" cy="85439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1D9C414-995E-164B-98DB-CF1B687F0D78}"/>
              </a:ext>
            </a:extLst>
          </p:cNvPr>
          <p:cNvPicPr>
            <a:picLocks noChangeAspect="1"/>
          </p:cNvPicPr>
          <p:nvPr/>
        </p:nvPicPr>
        <p:blipFill>
          <a:blip r:embed="rId3"/>
          <a:stretch>
            <a:fillRect/>
          </a:stretch>
        </p:blipFill>
        <p:spPr>
          <a:xfrm>
            <a:off x="4317592" y="2158552"/>
            <a:ext cx="2661179" cy="2401298"/>
          </a:xfrm>
          <a:prstGeom prst="rect">
            <a:avLst/>
          </a:prstGeom>
        </p:spPr>
      </p:pic>
      <p:sp>
        <p:nvSpPr>
          <p:cNvPr id="31" name="Oval 30">
            <a:extLst>
              <a:ext uri="{FF2B5EF4-FFF2-40B4-BE49-F238E27FC236}">
                <a16:creationId xmlns:a16="http://schemas.microsoft.com/office/drawing/2014/main" id="{53240D2A-6648-4840-ADE4-EF9989CA8E0A}"/>
              </a:ext>
            </a:extLst>
          </p:cNvPr>
          <p:cNvSpPr/>
          <p:nvPr/>
        </p:nvSpPr>
        <p:spPr>
          <a:xfrm>
            <a:off x="6136452" y="3359201"/>
            <a:ext cx="948336" cy="85439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779C4DB-7A33-C14D-B65A-B780C0B479C0}"/>
              </a:ext>
            </a:extLst>
          </p:cNvPr>
          <p:cNvSpPr/>
          <p:nvPr/>
        </p:nvSpPr>
        <p:spPr>
          <a:xfrm>
            <a:off x="4085245" y="2088315"/>
            <a:ext cx="1998225" cy="3020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0F157E4-31D2-A24A-AE28-A3DCAC971F3A}"/>
              </a:ext>
            </a:extLst>
          </p:cNvPr>
          <p:cNvSpPr/>
          <p:nvPr/>
        </p:nvSpPr>
        <p:spPr>
          <a:xfrm>
            <a:off x="5937735" y="2260297"/>
            <a:ext cx="1345769" cy="1084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0D9C92E-FC96-DC4E-85D6-84C8E7222C4C}"/>
              </a:ext>
            </a:extLst>
          </p:cNvPr>
          <p:cNvSpPr/>
          <p:nvPr/>
        </p:nvSpPr>
        <p:spPr>
          <a:xfrm rot="18890995">
            <a:off x="5497281" y="2908956"/>
            <a:ext cx="1345769" cy="536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0E95CD-31F6-4341-B08C-A57F33E5F37B}"/>
              </a:ext>
            </a:extLst>
          </p:cNvPr>
          <p:cNvSpPr/>
          <p:nvPr/>
        </p:nvSpPr>
        <p:spPr>
          <a:xfrm rot="2395264">
            <a:off x="5469506" y="4066550"/>
            <a:ext cx="1345769" cy="536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EF965D1-1CFB-EF47-B336-DED6661CA0FC}"/>
              </a:ext>
            </a:extLst>
          </p:cNvPr>
          <p:cNvSpPr/>
          <p:nvPr/>
        </p:nvSpPr>
        <p:spPr>
          <a:xfrm>
            <a:off x="5903406" y="4236499"/>
            <a:ext cx="1345769" cy="536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346A9C-6CFC-F54E-8B09-A40659FB2C70}"/>
              </a:ext>
            </a:extLst>
          </p:cNvPr>
          <p:cNvSpPr/>
          <p:nvPr/>
        </p:nvSpPr>
        <p:spPr>
          <a:xfrm rot="20128881">
            <a:off x="6216365" y="4193437"/>
            <a:ext cx="1345769" cy="536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7E55631B-4EA9-8742-A2A3-A92CA28662A4}"/>
              </a:ext>
            </a:extLst>
          </p:cNvPr>
          <p:cNvSpPr txBox="1">
            <a:spLocks/>
          </p:cNvSpPr>
          <p:nvPr/>
        </p:nvSpPr>
        <p:spPr>
          <a:xfrm>
            <a:off x="5159885" y="2189032"/>
            <a:ext cx="3056364" cy="854393"/>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Run the GNN only on the subgraph</a:t>
            </a:r>
          </a:p>
        </p:txBody>
      </p:sp>
      <p:sp>
        <p:nvSpPr>
          <p:cNvPr id="41" name="Curved Down Arrow 40">
            <a:extLst>
              <a:ext uri="{FF2B5EF4-FFF2-40B4-BE49-F238E27FC236}">
                <a16:creationId xmlns:a16="http://schemas.microsoft.com/office/drawing/2014/main" id="{0FB59E4B-0CF1-3A4C-938A-F1A57EB248BD}"/>
              </a:ext>
            </a:extLst>
          </p:cNvPr>
          <p:cNvSpPr/>
          <p:nvPr/>
        </p:nvSpPr>
        <p:spPr>
          <a:xfrm rot="861240">
            <a:off x="3647956" y="1467779"/>
            <a:ext cx="2352694" cy="4584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38412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5D116B6-2D99-334A-BD6A-664207CBF036}"/>
              </a:ext>
            </a:extLst>
          </p:cNvPr>
          <p:cNvSpPr/>
          <p:nvPr/>
        </p:nvSpPr>
        <p:spPr>
          <a:xfrm>
            <a:off x="9313832" y="1603571"/>
            <a:ext cx="2207608" cy="182738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CD6D9-AD45-F340-9F1A-7676EAF45A43}"/>
              </a:ext>
            </a:extLst>
          </p:cNvPr>
          <p:cNvSpPr>
            <a:spLocks noGrp="1"/>
          </p:cNvSpPr>
          <p:nvPr>
            <p:ph type="title"/>
          </p:nvPr>
        </p:nvSpPr>
        <p:spPr/>
        <p:txBody>
          <a:bodyPr/>
          <a:lstStyle/>
          <a:p>
            <a:r>
              <a:rPr lang="en-US" dirty="0"/>
              <a:t>Subgraph-wise Sampling</a:t>
            </a:r>
          </a:p>
        </p:txBody>
      </p:sp>
      <p:sp>
        <p:nvSpPr>
          <p:cNvPr id="3" name="Content Placeholder 2">
            <a:extLst>
              <a:ext uri="{FF2B5EF4-FFF2-40B4-BE49-F238E27FC236}">
                <a16:creationId xmlns:a16="http://schemas.microsoft.com/office/drawing/2014/main" id="{680EFB74-F9C3-3E4C-9862-03FAFEF40CE5}"/>
              </a:ext>
            </a:extLst>
          </p:cNvPr>
          <p:cNvSpPr>
            <a:spLocks noGrp="1"/>
          </p:cNvSpPr>
          <p:nvPr>
            <p:ph idx="1"/>
          </p:nvPr>
        </p:nvSpPr>
        <p:spPr>
          <a:xfrm>
            <a:off x="938466" y="1817384"/>
            <a:ext cx="3110948" cy="854393"/>
          </a:xfrm>
        </p:spPr>
        <p:txBody>
          <a:bodyPr/>
          <a:lstStyle/>
          <a:p>
            <a:r>
              <a:rPr lang="en-US" dirty="0"/>
              <a:t>1. Select a subgraph</a:t>
            </a:r>
          </a:p>
        </p:txBody>
      </p:sp>
      <p:sp>
        <p:nvSpPr>
          <p:cNvPr id="4" name="Slide Number Placeholder 3">
            <a:extLst>
              <a:ext uri="{FF2B5EF4-FFF2-40B4-BE49-F238E27FC236}">
                <a16:creationId xmlns:a16="http://schemas.microsoft.com/office/drawing/2014/main" id="{22FCA6F3-5693-6F47-B6E1-443303C7E888}"/>
              </a:ext>
            </a:extLst>
          </p:cNvPr>
          <p:cNvSpPr>
            <a:spLocks noGrp="1"/>
          </p:cNvSpPr>
          <p:nvPr>
            <p:ph type="sldNum" sz="quarter" idx="12"/>
          </p:nvPr>
        </p:nvSpPr>
        <p:spPr/>
        <p:txBody>
          <a:bodyPr/>
          <a:lstStyle/>
          <a:p>
            <a:fld id="{4C15419E-54D6-8648-ABFB-BEF58E3E877E}" type="slidenum">
              <a:rPr lang="en-US" smtClean="0"/>
              <a:t>212</a:t>
            </a:fld>
            <a:endParaRPr lang="en-US"/>
          </a:p>
        </p:txBody>
      </p:sp>
      <p:grpSp>
        <p:nvGrpSpPr>
          <p:cNvPr id="11" name="Group 10">
            <a:extLst>
              <a:ext uri="{FF2B5EF4-FFF2-40B4-BE49-F238E27FC236}">
                <a16:creationId xmlns:a16="http://schemas.microsoft.com/office/drawing/2014/main" id="{BB25F383-FF97-2046-B311-FC72DAF9906F}"/>
              </a:ext>
            </a:extLst>
          </p:cNvPr>
          <p:cNvGrpSpPr/>
          <p:nvPr/>
        </p:nvGrpSpPr>
        <p:grpSpPr>
          <a:xfrm>
            <a:off x="9569157" y="1913184"/>
            <a:ext cx="1662724" cy="1395094"/>
            <a:chOff x="968950" y="3971497"/>
            <a:chExt cx="2646713" cy="2220701"/>
          </a:xfrm>
        </p:grpSpPr>
        <p:pic>
          <p:nvPicPr>
            <p:cNvPr id="12" name="Picture 11">
              <a:extLst>
                <a:ext uri="{FF2B5EF4-FFF2-40B4-BE49-F238E27FC236}">
                  <a16:creationId xmlns:a16="http://schemas.microsoft.com/office/drawing/2014/main" id="{D47F0A07-FC07-DF41-8FB9-957491BD606A}"/>
                </a:ext>
              </a:extLst>
            </p:cNvPr>
            <p:cNvPicPr>
              <a:picLocks noChangeAspect="1"/>
            </p:cNvPicPr>
            <p:nvPr/>
          </p:nvPicPr>
          <p:blipFill>
            <a:blip r:embed="rId2"/>
            <a:stretch>
              <a:fillRect/>
            </a:stretch>
          </p:blipFill>
          <p:spPr>
            <a:xfrm>
              <a:off x="968950" y="3971497"/>
              <a:ext cx="2646713" cy="2220701"/>
            </a:xfrm>
            <a:prstGeom prst="rect">
              <a:avLst/>
            </a:prstGeom>
          </p:spPr>
        </p:pic>
        <p:sp>
          <p:nvSpPr>
            <p:cNvPr id="13" name="Explosion 1 12">
              <a:extLst>
                <a:ext uri="{FF2B5EF4-FFF2-40B4-BE49-F238E27FC236}">
                  <a16:creationId xmlns:a16="http://schemas.microsoft.com/office/drawing/2014/main" id="{7E382844-79D5-784F-9A88-96D371583AC8}"/>
                </a:ext>
              </a:extLst>
            </p:cNvPr>
            <p:cNvSpPr/>
            <p:nvPr/>
          </p:nvSpPr>
          <p:spPr>
            <a:xfrm>
              <a:off x="1201002" y="4838627"/>
              <a:ext cx="427847" cy="486440"/>
            </a:xfrm>
            <a:prstGeom prst="irregularSeal1">
              <a:avLst/>
            </a:prstGeom>
            <a:solidFill>
              <a:srgbClr val="FF00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Explosion 1 13">
              <a:extLst>
                <a:ext uri="{FF2B5EF4-FFF2-40B4-BE49-F238E27FC236}">
                  <a16:creationId xmlns:a16="http://schemas.microsoft.com/office/drawing/2014/main" id="{A518A8B6-803C-B446-BA56-0CB836EC26A5}"/>
                </a:ext>
              </a:extLst>
            </p:cNvPr>
            <p:cNvSpPr/>
            <p:nvPr/>
          </p:nvSpPr>
          <p:spPr>
            <a:xfrm>
              <a:off x="2881357" y="4014880"/>
              <a:ext cx="427847" cy="486440"/>
            </a:xfrm>
            <a:prstGeom prst="irregularSeal1">
              <a:avLst/>
            </a:prstGeom>
            <a:solidFill>
              <a:srgbClr val="FF00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19045F-CE89-F745-8FEE-B3427F4E7B75}"/>
                </a:ext>
              </a:extLst>
            </p:cNvPr>
            <p:cNvSpPr txBox="1"/>
            <p:nvPr/>
          </p:nvSpPr>
          <p:spPr>
            <a:xfrm>
              <a:off x="1216779" y="5266121"/>
              <a:ext cx="312907" cy="369333"/>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466B85CE-736D-D64E-8D87-C1777CE00611}"/>
                </a:ext>
              </a:extLst>
            </p:cNvPr>
            <p:cNvSpPr txBox="1"/>
            <p:nvPr/>
          </p:nvSpPr>
          <p:spPr>
            <a:xfrm>
              <a:off x="2938828" y="4366784"/>
              <a:ext cx="312907" cy="369333"/>
            </a:xfrm>
            <a:prstGeom prst="rect">
              <a:avLst/>
            </a:prstGeom>
            <a:noFill/>
          </p:spPr>
          <p:txBody>
            <a:bodyPr wrap="none" rtlCol="0">
              <a:spAutoFit/>
            </a:bodyPr>
            <a:lstStyle/>
            <a:p>
              <a:r>
                <a:rPr lang="en-US" dirty="0"/>
                <a:t>?</a:t>
              </a:r>
            </a:p>
          </p:txBody>
        </p:sp>
      </p:grpSp>
      <p:sp>
        <p:nvSpPr>
          <p:cNvPr id="24" name="&quot;No&quot; Symbol 23">
            <a:extLst>
              <a:ext uri="{FF2B5EF4-FFF2-40B4-BE49-F238E27FC236}">
                <a16:creationId xmlns:a16="http://schemas.microsoft.com/office/drawing/2014/main" id="{D4D6B614-59E4-9F4A-8A77-F7B39511FF41}"/>
              </a:ext>
            </a:extLst>
          </p:cNvPr>
          <p:cNvSpPr/>
          <p:nvPr/>
        </p:nvSpPr>
        <p:spPr>
          <a:xfrm>
            <a:off x="9420512" y="1675847"/>
            <a:ext cx="1960014" cy="1758755"/>
          </a:xfrm>
          <a:prstGeom prst="noSmoking">
            <a:avLst>
              <a:gd name="adj" fmla="val 8570"/>
            </a:avLst>
          </a:prstGeom>
          <a:gradFill>
            <a:gsLst>
              <a:gs pos="0">
                <a:srgbClr val="FF0000"/>
              </a:gs>
              <a:gs pos="0">
                <a:srgbClr val="FF0000">
                  <a:alpha val="44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ontent Placeholder 2">
            <a:extLst>
              <a:ext uri="{FF2B5EF4-FFF2-40B4-BE49-F238E27FC236}">
                <a16:creationId xmlns:a16="http://schemas.microsoft.com/office/drawing/2014/main" id="{36BA5672-66A6-6544-81DB-B2D4FA406EF1}"/>
              </a:ext>
            </a:extLst>
          </p:cNvPr>
          <p:cNvSpPr txBox="1">
            <a:spLocks/>
          </p:cNvSpPr>
          <p:nvPr/>
        </p:nvSpPr>
        <p:spPr>
          <a:xfrm>
            <a:off x="9179574" y="1027906"/>
            <a:ext cx="2448546" cy="19545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Layer-wise Global Importance Sampling</a:t>
            </a:r>
          </a:p>
        </p:txBody>
      </p:sp>
      <p:pic>
        <p:nvPicPr>
          <p:cNvPr id="27" name="Picture 26">
            <a:extLst>
              <a:ext uri="{FF2B5EF4-FFF2-40B4-BE49-F238E27FC236}">
                <a16:creationId xmlns:a16="http://schemas.microsoft.com/office/drawing/2014/main" id="{BA3BC0F6-DB17-7B4C-86FA-18D0922A4054}"/>
              </a:ext>
            </a:extLst>
          </p:cNvPr>
          <p:cNvPicPr>
            <a:picLocks noChangeAspect="1"/>
          </p:cNvPicPr>
          <p:nvPr/>
        </p:nvPicPr>
        <p:blipFill>
          <a:blip r:embed="rId3"/>
          <a:stretch>
            <a:fillRect/>
          </a:stretch>
        </p:blipFill>
        <p:spPr>
          <a:xfrm>
            <a:off x="966672" y="2393535"/>
            <a:ext cx="2661179" cy="2401298"/>
          </a:xfrm>
          <a:prstGeom prst="rect">
            <a:avLst/>
          </a:prstGeom>
        </p:spPr>
      </p:pic>
      <p:sp>
        <p:nvSpPr>
          <p:cNvPr id="28" name="Oval 27">
            <a:extLst>
              <a:ext uri="{FF2B5EF4-FFF2-40B4-BE49-F238E27FC236}">
                <a16:creationId xmlns:a16="http://schemas.microsoft.com/office/drawing/2014/main" id="{158751A7-EB4D-4A4B-A283-1BAF65B5C2E4}"/>
              </a:ext>
            </a:extLst>
          </p:cNvPr>
          <p:cNvSpPr/>
          <p:nvPr/>
        </p:nvSpPr>
        <p:spPr>
          <a:xfrm>
            <a:off x="2785532" y="3594184"/>
            <a:ext cx="948336" cy="85439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1D9C414-995E-164B-98DB-CF1B687F0D78}"/>
              </a:ext>
            </a:extLst>
          </p:cNvPr>
          <p:cNvPicPr>
            <a:picLocks noChangeAspect="1"/>
          </p:cNvPicPr>
          <p:nvPr/>
        </p:nvPicPr>
        <p:blipFill>
          <a:blip r:embed="rId3"/>
          <a:stretch>
            <a:fillRect/>
          </a:stretch>
        </p:blipFill>
        <p:spPr>
          <a:xfrm>
            <a:off x="4317592" y="2158552"/>
            <a:ext cx="2661179" cy="2401298"/>
          </a:xfrm>
          <a:prstGeom prst="rect">
            <a:avLst/>
          </a:prstGeom>
        </p:spPr>
      </p:pic>
      <p:sp>
        <p:nvSpPr>
          <p:cNvPr id="31" name="Oval 30">
            <a:extLst>
              <a:ext uri="{FF2B5EF4-FFF2-40B4-BE49-F238E27FC236}">
                <a16:creationId xmlns:a16="http://schemas.microsoft.com/office/drawing/2014/main" id="{53240D2A-6648-4840-ADE4-EF9989CA8E0A}"/>
              </a:ext>
            </a:extLst>
          </p:cNvPr>
          <p:cNvSpPr/>
          <p:nvPr/>
        </p:nvSpPr>
        <p:spPr>
          <a:xfrm>
            <a:off x="6136452" y="3359201"/>
            <a:ext cx="948336" cy="85439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779C4DB-7A33-C14D-B65A-B780C0B479C0}"/>
              </a:ext>
            </a:extLst>
          </p:cNvPr>
          <p:cNvSpPr/>
          <p:nvPr/>
        </p:nvSpPr>
        <p:spPr>
          <a:xfrm>
            <a:off x="4085245" y="2088315"/>
            <a:ext cx="1998225" cy="3020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0F157E4-31D2-A24A-AE28-A3DCAC971F3A}"/>
              </a:ext>
            </a:extLst>
          </p:cNvPr>
          <p:cNvSpPr/>
          <p:nvPr/>
        </p:nvSpPr>
        <p:spPr>
          <a:xfrm>
            <a:off x="5937735" y="2260297"/>
            <a:ext cx="1345769" cy="1084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0D9C92E-FC96-DC4E-85D6-84C8E7222C4C}"/>
              </a:ext>
            </a:extLst>
          </p:cNvPr>
          <p:cNvSpPr/>
          <p:nvPr/>
        </p:nvSpPr>
        <p:spPr>
          <a:xfrm rot="18890995">
            <a:off x="5497281" y="2908956"/>
            <a:ext cx="1345769" cy="536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0E95CD-31F6-4341-B08C-A57F33E5F37B}"/>
              </a:ext>
            </a:extLst>
          </p:cNvPr>
          <p:cNvSpPr/>
          <p:nvPr/>
        </p:nvSpPr>
        <p:spPr>
          <a:xfrm rot="2395264">
            <a:off x="5469506" y="4066550"/>
            <a:ext cx="1345769" cy="536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EF965D1-1CFB-EF47-B336-DED6661CA0FC}"/>
              </a:ext>
            </a:extLst>
          </p:cNvPr>
          <p:cNvSpPr/>
          <p:nvPr/>
        </p:nvSpPr>
        <p:spPr>
          <a:xfrm>
            <a:off x="5903406" y="4236499"/>
            <a:ext cx="1345769" cy="536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346A9C-6CFC-F54E-8B09-A40659FB2C70}"/>
              </a:ext>
            </a:extLst>
          </p:cNvPr>
          <p:cNvSpPr/>
          <p:nvPr/>
        </p:nvSpPr>
        <p:spPr>
          <a:xfrm rot="20128881">
            <a:off x="6216365" y="4193437"/>
            <a:ext cx="1345769" cy="536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rved Down Arrow 38">
            <a:extLst>
              <a:ext uri="{FF2B5EF4-FFF2-40B4-BE49-F238E27FC236}">
                <a16:creationId xmlns:a16="http://schemas.microsoft.com/office/drawing/2014/main" id="{EF766C94-AF51-2945-9213-77933028ABFF}"/>
              </a:ext>
            </a:extLst>
          </p:cNvPr>
          <p:cNvSpPr/>
          <p:nvPr/>
        </p:nvSpPr>
        <p:spPr>
          <a:xfrm rot="10800000">
            <a:off x="2256509" y="5076647"/>
            <a:ext cx="4419600" cy="74163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ontent Placeholder 2">
            <a:extLst>
              <a:ext uri="{FF2B5EF4-FFF2-40B4-BE49-F238E27FC236}">
                <a16:creationId xmlns:a16="http://schemas.microsoft.com/office/drawing/2014/main" id="{DADCA1B2-9191-6C49-9E48-99CDE5544A18}"/>
              </a:ext>
            </a:extLst>
          </p:cNvPr>
          <p:cNvSpPr txBox="1">
            <a:spLocks/>
          </p:cNvSpPr>
          <p:nvPr/>
        </p:nvSpPr>
        <p:spPr>
          <a:xfrm>
            <a:off x="2493940" y="5892873"/>
            <a:ext cx="3110948" cy="8543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Repeat</a:t>
            </a:r>
          </a:p>
        </p:txBody>
      </p:sp>
      <p:sp>
        <p:nvSpPr>
          <p:cNvPr id="29" name="Content Placeholder 2">
            <a:extLst>
              <a:ext uri="{FF2B5EF4-FFF2-40B4-BE49-F238E27FC236}">
                <a16:creationId xmlns:a16="http://schemas.microsoft.com/office/drawing/2014/main" id="{7E55631B-4EA9-8742-A2A3-A92CA28662A4}"/>
              </a:ext>
            </a:extLst>
          </p:cNvPr>
          <p:cNvSpPr txBox="1">
            <a:spLocks/>
          </p:cNvSpPr>
          <p:nvPr/>
        </p:nvSpPr>
        <p:spPr>
          <a:xfrm>
            <a:off x="5159885" y="2189032"/>
            <a:ext cx="3056364" cy="854393"/>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Run the GNN only on the subgraph</a:t>
            </a:r>
          </a:p>
        </p:txBody>
      </p:sp>
      <p:sp>
        <p:nvSpPr>
          <p:cNvPr id="41" name="Curved Down Arrow 40">
            <a:extLst>
              <a:ext uri="{FF2B5EF4-FFF2-40B4-BE49-F238E27FC236}">
                <a16:creationId xmlns:a16="http://schemas.microsoft.com/office/drawing/2014/main" id="{0FB59E4B-0CF1-3A4C-938A-F1A57EB248BD}"/>
              </a:ext>
            </a:extLst>
          </p:cNvPr>
          <p:cNvSpPr/>
          <p:nvPr/>
        </p:nvSpPr>
        <p:spPr>
          <a:xfrm rot="861240">
            <a:off x="3647956" y="1467779"/>
            <a:ext cx="2352694" cy="4584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ontent Placeholder 2">
            <a:extLst>
              <a:ext uri="{FF2B5EF4-FFF2-40B4-BE49-F238E27FC236}">
                <a16:creationId xmlns:a16="http://schemas.microsoft.com/office/drawing/2014/main" id="{D74FD2C9-748B-C24F-BB98-98BFF9D7BAB2}"/>
              </a:ext>
            </a:extLst>
          </p:cNvPr>
          <p:cNvSpPr txBox="1">
            <a:spLocks/>
          </p:cNvSpPr>
          <p:nvPr/>
        </p:nvSpPr>
        <p:spPr>
          <a:xfrm>
            <a:off x="6889249" y="4367076"/>
            <a:ext cx="5302751" cy="226757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Representative Works:</a:t>
            </a:r>
          </a:p>
          <a:p>
            <a:pPr marL="457200" indent="-457200">
              <a:buFont typeface="Arial" panose="020B0604020202020204" pitchFamily="34" charset="0"/>
              <a:buChar char="•"/>
            </a:pPr>
            <a:r>
              <a:rPr lang="en-US" dirty="0"/>
              <a:t>Cluster-GCN: An Efficient Algorithm for Training Deep and Large Graph Convolutional Networks (KDD’19)</a:t>
            </a:r>
          </a:p>
          <a:p>
            <a:pPr marL="457200" indent="-457200">
              <a:buFont typeface="Arial" panose="020B0604020202020204" pitchFamily="34" charset="0"/>
              <a:buChar char="•"/>
            </a:pPr>
            <a:r>
              <a:rPr lang="en-US" dirty="0" err="1"/>
              <a:t>GraphSAINT</a:t>
            </a:r>
            <a:r>
              <a:rPr lang="en-US" dirty="0"/>
              <a:t>: Graph Sampling Based Inductive Learning Method (ICLR’20)</a:t>
            </a:r>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3966167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B229-59A4-4847-AEB8-B2D17A613C26}"/>
              </a:ext>
            </a:extLst>
          </p:cNvPr>
          <p:cNvSpPr>
            <a:spLocks noGrp="1"/>
          </p:cNvSpPr>
          <p:nvPr>
            <p:ph type="title"/>
          </p:nvPr>
        </p:nvSpPr>
        <p:spPr/>
        <p:txBody>
          <a:bodyPr/>
          <a:lstStyle/>
          <a:p>
            <a:r>
              <a:rPr lang="en-US" dirty="0" err="1"/>
              <a:t>ClusterGCN</a:t>
            </a:r>
            <a:endParaRPr lang="en-US" dirty="0"/>
          </a:p>
        </p:txBody>
      </p:sp>
      <p:sp>
        <p:nvSpPr>
          <p:cNvPr id="3" name="Content Placeholder 2">
            <a:extLst>
              <a:ext uri="{FF2B5EF4-FFF2-40B4-BE49-F238E27FC236}">
                <a16:creationId xmlns:a16="http://schemas.microsoft.com/office/drawing/2014/main" id="{63BC57A6-0CEF-DF4C-99B7-B4939366CE17}"/>
              </a:ext>
            </a:extLst>
          </p:cNvPr>
          <p:cNvSpPr>
            <a:spLocks noGrp="1"/>
          </p:cNvSpPr>
          <p:nvPr>
            <p:ph idx="1"/>
          </p:nvPr>
        </p:nvSpPr>
        <p:spPr>
          <a:xfrm>
            <a:off x="838200" y="1825625"/>
            <a:ext cx="5257800" cy="4351338"/>
          </a:xfrm>
        </p:spPr>
        <p:txBody>
          <a:bodyPr/>
          <a:lstStyle/>
          <a:p>
            <a:pPr marL="514350" indent="-514350">
              <a:buAutoNum type="arabicPeriod"/>
            </a:pPr>
            <a:r>
              <a:rPr lang="en-US" sz="3200" dirty="0"/>
              <a:t>Run a clustering algorithm</a:t>
            </a:r>
          </a:p>
          <a:p>
            <a:pPr marL="514350" indent="-514350">
              <a:buAutoNum type="arabicPeriod"/>
            </a:pPr>
            <a:r>
              <a:rPr lang="en-US" sz="3200" dirty="0"/>
              <a:t>Select subgraph/cluster</a:t>
            </a:r>
          </a:p>
          <a:p>
            <a:pPr marL="514350" indent="-514350">
              <a:buAutoNum type="arabicPeriod"/>
            </a:pPr>
            <a:r>
              <a:rPr lang="en-US" sz="3200" dirty="0"/>
              <a:t>Run full-batch GNN on the small subgraph</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025EA846-2E90-D34D-A115-4CF6A19CF0C8}"/>
              </a:ext>
            </a:extLst>
          </p:cNvPr>
          <p:cNvSpPr>
            <a:spLocks noGrp="1"/>
          </p:cNvSpPr>
          <p:nvPr>
            <p:ph type="sldNum" sz="quarter" idx="12"/>
          </p:nvPr>
        </p:nvSpPr>
        <p:spPr/>
        <p:txBody>
          <a:bodyPr/>
          <a:lstStyle/>
          <a:p>
            <a:fld id="{4C15419E-54D6-8648-ABFB-BEF58E3E877E}" type="slidenum">
              <a:rPr lang="en-US" smtClean="0"/>
              <a:t>213</a:t>
            </a:fld>
            <a:endParaRPr lang="en-US"/>
          </a:p>
        </p:txBody>
      </p:sp>
      <p:pic>
        <p:nvPicPr>
          <p:cNvPr id="5" name="Picture 4">
            <a:extLst>
              <a:ext uri="{FF2B5EF4-FFF2-40B4-BE49-F238E27FC236}">
                <a16:creationId xmlns:a16="http://schemas.microsoft.com/office/drawing/2014/main" id="{B5BCD3E5-8710-014C-8432-F00562365C93}"/>
              </a:ext>
            </a:extLst>
          </p:cNvPr>
          <p:cNvPicPr>
            <a:picLocks noChangeAspect="1"/>
          </p:cNvPicPr>
          <p:nvPr/>
        </p:nvPicPr>
        <p:blipFill>
          <a:blip r:embed="rId2"/>
          <a:stretch>
            <a:fillRect/>
          </a:stretch>
        </p:blipFill>
        <p:spPr>
          <a:xfrm>
            <a:off x="6535615" y="1825625"/>
            <a:ext cx="4149969" cy="3744699"/>
          </a:xfrm>
          <a:prstGeom prst="rect">
            <a:avLst/>
          </a:prstGeom>
        </p:spPr>
      </p:pic>
    </p:spTree>
    <p:extLst>
      <p:ext uri="{BB962C8B-B14F-4D97-AF65-F5344CB8AC3E}">
        <p14:creationId xmlns:p14="http://schemas.microsoft.com/office/powerpoint/2010/main" val="8299214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B229-59A4-4847-AEB8-B2D17A613C26}"/>
              </a:ext>
            </a:extLst>
          </p:cNvPr>
          <p:cNvSpPr>
            <a:spLocks noGrp="1"/>
          </p:cNvSpPr>
          <p:nvPr>
            <p:ph type="title"/>
          </p:nvPr>
        </p:nvSpPr>
        <p:spPr/>
        <p:txBody>
          <a:bodyPr/>
          <a:lstStyle/>
          <a:p>
            <a:r>
              <a:rPr lang="en-US" dirty="0" err="1"/>
              <a:t>ClusterGCN</a:t>
            </a:r>
            <a:endParaRPr lang="en-US" dirty="0"/>
          </a:p>
        </p:txBody>
      </p:sp>
      <p:sp>
        <p:nvSpPr>
          <p:cNvPr id="3" name="Content Placeholder 2">
            <a:extLst>
              <a:ext uri="{FF2B5EF4-FFF2-40B4-BE49-F238E27FC236}">
                <a16:creationId xmlns:a16="http://schemas.microsoft.com/office/drawing/2014/main" id="{63BC57A6-0CEF-DF4C-99B7-B4939366CE17}"/>
              </a:ext>
            </a:extLst>
          </p:cNvPr>
          <p:cNvSpPr>
            <a:spLocks noGrp="1"/>
          </p:cNvSpPr>
          <p:nvPr>
            <p:ph idx="1"/>
          </p:nvPr>
        </p:nvSpPr>
        <p:spPr>
          <a:xfrm>
            <a:off x="838200" y="1825625"/>
            <a:ext cx="5257800" cy="2362200"/>
          </a:xfrm>
        </p:spPr>
        <p:txBody>
          <a:bodyPr>
            <a:normAutofit/>
          </a:bodyPr>
          <a:lstStyle/>
          <a:p>
            <a:pPr marL="514350" indent="-514350">
              <a:buAutoNum type="arabicPeriod"/>
            </a:pPr>
            <a:r>
              <a:rPr lang="en-US" sz="3200" dirty="0"/>
              <a:t>Run a clustering algorithm</a:t>
            </a:r>
          </a:p>
          <a:p>
            <a:pPr marL="514350" indent="-514350">
              <a:buAutoNum type="arabicPeriod"/>
            </a:pPr>
            <a:r>
              <a:rPr lang="en-US" sz="3200" dirty="0"/>
              <a:t>Select subgraph/cluster</a:t>
            </a:r>
          </a:p>
          <a:p>
            <a:pPr marL="514350" indent="-514350">
              <a:buAutoNum type="arabicPeriod"/>
            </a:pPr>
            <a:r>
              <a:rPr lang="en-US" sz="3200" dirty="0"/>
              <a:t>Run full-batch GNN on the small subgraph</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025EA846-2E90-D34D-A115-4CF6A19CF0C8}"/>
              </a:ext>
            </a:extLst>
          </p:cNvPr>
          <p:cNvSpPr>
            <a:spLocks noGrp="1"/>
          </p:cNvSpPr>
          <p:nvPr>
            <p:ph type="sldNum" sz="quarter" idx="12"/>
          </p:nvPr>
        </p:nvSpPr>
        <p:spPr/>
        <p:txBody>
          <a:bodyPr/>
          <a:lstStyle/>
          <a:p>
            <a:fld id="{4C15419E-54D6-8648-ABFB-BEF58E3E877E}" type="slidenum">
              <a:rPr lang="en-US" smtClean="0"/>
              <a:t>214</a:t>
            </a:fld>
            <a:endParaRPr lang="en-US"/>
          </a:p>
        </p:txBody>
      </p:sp>
      <p:pic>
        <p:nvPicPr>
          <p:cNvPr id="5" name="Picture 4">
            <a:extLst>
              <a:ext uri="{FF2B5EF4-FFF2-40B4-BE49-F238E27FC236}">
                <a16:creationId xmlns:a16="http://schemas.microsoft.com/office/drawing/2014/main" id="{B5BCD3E5-8710-014C-8432-F00562365C93}"/>
              </a:ext>
            </a:extLst>
          </p:cNvPr>
          <p:cNvPicPr>
            <a:picLocks noChangeAspect="1"/>
          </p:cNvPicPr>
          <p:nvPr/>
        </p:nvPicPr>
        <p:blipFill>
          <a:blip r:embed="rId2"/>
          <a:stretch>
            <a:fillRect/>
          </a:stretch>
        </p:blipFill>
        <p:spPr>
          <a:xfrm>
            <a:off x="6535615" y="1825625"/>
            <a:ext cx="4149969" cy="3744699"/>
          </a:xfrm>
          <a:prstGeom prst="rect">
            <a:avLst/>
          </a:prstGeom>
        </p:spPr>
      </p:pic>
      <p:cxnSp>
        <p:nvCxnSpPr>
          <p:cNvPr id="7" name="Straight Arrow Connector 6">
            <a:extLst>
              <a:ext uri="{FF2B5EF4-FFF2-40B4-BE49-F238E27FC236}">
                <a16:creationId xmlns:a16="http://schemas.microsoft.com/office/drawing/2014/main" id="{DB6172B4-C8BA-B043-9327-AA9541F2A723}"/>
              </a:ext>
            </a:extLst>
          </p:cNvPr>
          <p:cNvCxnSpPr/>
          <p:nvPr/>
        </p:nvCxnSpPr>
        <p:spPr>
          <a:xfrm flipV="1">
            <a:off x="6096000" y="4243754"/>
            <a:ext cx="1359877" cy="154744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645C017-FA78-EC45-8B10-CB7D9133C305}"/>
              </a:ext>
            </a:extLst>
          </p:cNvPr>
          <p:cNvCxnSpPr>
            <a:cxnSpLocks/>
          </p:cNvCxnSpPr>
          <p:nvPr/>
        </p:nvCxnSpPr>
        <p:spPr>
          <a:xfrm flipV="1">
            <a:off x="6096000" y="4243754"/>
            <a:ext cx="2766646" cy="154744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A96293-63B2-FB44-9011-10F0ECDA4499}"/>
              </a:ext>
            </a:extLst>
          </p:cNvPr>
          <p:cNvCxnSpPr>
            <a:cxnSpLocks/>
          </p:cNvCxnSpPr>
          <p:nvPr/>
        </p:nvCxnSpPr>
        <p:spPr>
          <a:xfrm flipV="1">
            <a:off x="6096000" y="3429000"/>
            <a:ext cx="2930769" cy="23622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9569FF-71E2-7F49-989F-168D6D7AC5E0}"/>
              </a:ext>
            </a:extLst>
          </p:cNvPr>
          <p:cNvCxnSpPr>
            <a:cxnSpLocks/>
          </p:cNvCxnSpPr>
          <p:nvPr/>
        </p:nvCxnSpPr>
        <p:spPr>
          <a:xfrm flipV="1">
            <a:off x="6096000" y="3212124"/>
            <a:ext cx="1688123" cy="25790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27E2B810-77A2-B745-A60F-7BA878DA3D41}"/>
              </a:ext>
            </a:extLst>
          </p:cNvPr>
          <p:cNvSpPr txBox="1">
            <a:spLocks/>
          </p:cNvSpPr>
          <p:nvPr/>
        </p:nvSpPr>
        <p:spPr>
          <a:xfrm>
            <a:off x="838200" y="4662853"/>
            <a:ext cx="5257800" cy="16022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eriod"/>
            </a:pPr>
            <a:endParaRPr lang="en-US" sz="3200" dirty="0"/>
          </a:p>
          <a:p>
            <a:r>
              <a:rPr lang="en-US" sz="3200" dirty="0"/>
              <a:t>How to help resolve nodes on the border between clusters?</a:t>
            </a:r>
          </a:p>
          <a:p>
            <a:pPr marL="514350" indent="-514350">
              <a:buFont typeface="Arial" panose="020B0604020202020204" pitchFamily="34" charset="0"/>
              <a:buAutoNum type="arabicPeriod"/>
            </a:pPr>
            <a:endParaRPr lang="en-US" dirty="0"/>
          </a:p>
        </p:txBody>
      </p:sp>
    </p:spTree>
    <p:extLst>
      <p:ext uri="{BB962C8B-B14F-4D97-AF65-F5344CB8AC3E}">
        <p14:creationId xmlns:p14="http://schemas.microsoft.com/office/powerpoint/2010/main" val="40527401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AFE6-A0A7-1742-8E94-69DA0D9A7DD9}"/>
              </a:ext>
            </a:extLst>
          </p:cNvPr>
          <p:cNvSpPr>
            <a:spLocks noGrp="1"/>
          </p:cNvSpPr>
          <p:nvPr>
            <p:ph type="title"/>
          </p:nvPr>
        </p:nvSpPr>
        <p:spPr/>
        <p:txBody>
          <a:bodyPr/>
          <a:lstStyle/>
          <a:p>
            <a:r>
              <a:rPr lang="en-US" dirty="0" err="1"/>
              <a:t>ClusterGCN</a:t>
            </a:r>
            <a:endParaRPr lang="en-US" dirty="0"/>
          </a:p>
        </p:txBody>
      </p:sp>
      <p:sp>
        <p:nvSpPr>
          <p:cNvPr id="3" name="Content Placeholder 2">
            <a:extLst>
              <a:ext uri="{FF2B5EF4-FFF2-40B4-BE49-F238E27FC236}">
                <a16:creationId xmlns:a16="http://schemas.microsoft.com/office/drawing/2014/main" id="{9B22F1B2-2CA4-724B-9F4F-562F8E77AF29}"/>
              </a:ext>
            </a:extLst>
          </p:cNvPr>
          <p:cNvSpPr>
            <a:spLocks noGrp="1"/>
          </p:cNvSpPr>
          <p:nvPr>
            <p:ph idx="1"/>
          </p:nvPr>
        </p:nvSpPr>
        <p:spPr>
          <a:xfrm>
            <a:off x="13387754" y="2005012"/>
            <a:ext cx="1201615" cy="4351338"/>
          </a:xfrm>
        </p:spPr>
        <p:txBody>
          <a:bodyPr/>
          <a:lstStyle/>
          <a:p>
            <a:endParaRPr lang="en-US"/>
          </a:p>
        </p:txBody>
      </p:sp>
      <p:sp>
        <p:nvSpPr>
          <p:cNvPr id="4" name="Slide Number Placeholder 3">
            <a:extLst>
              <a:ext uri="{FF2B5EF4-FFF2-40B4-BE49-F238E27FC236}">
                <a16:creationId xmlns:a16="http://schemas.microsoft.com/office/drawing/2014/main" id="{0827C28B-9E18-3148-8A2D-B84574FEEA47}"/>
              </a:ext>
            </a:extLst>
          </p:cNvPr>
          <p:cNvSpPr>
            <a:spLocks noGrp="1"/>
          </p:cNvSpPr>
          <p:nvPr>
            <p:ph type="sldNum" sz="quarter" idx="12"/>
          </p:nvPr>
        </p:nvSpPr>
        <p:spPr>
          <a:xfrm>
            <a:off x="8446477" y="6127750"/>
            <a:ext cx="2743200" cy="365125"/>
          </a:xfrm>
        </p:spPr>
        <p:txBody>
          <a:bodyPr/>
          <a:lstStyle/>
          <a:p>
            <a:fld id="{4C15419E-54D6-8648-ABFB-BEF58E3E877E}" type="slidenum">
              <a:rPr lang="en-US" smtClean="0"/>
              <a:t>215</a:t>
            </a:fld>
            <a:endParaRPr lang="en-US"/>
          </a:p>
        </p:txBody>
      </p:sp>
      <p:graphicFrame>
        <p:nvGraphicFramePr>
          <p:cNvPr id="6" name="Content Placeholder 8">
            <a:extLst>
              <a:ext uri="{FF2B5EF4-FFF2-40B4-BE49-F238E27FC236}">
                <a16:creationId xmlns:a16="http://schemas.microsoft.com/office/drawing/2014/main" id="{A1E26A25-7DA0-2A49-80A6-FB7C8C8AB4AF}"/>
              </a:ext>
            </a:extLst>
          </p:cNvPr>
          <p:cNvGraphicFramePr>
            <a:graphicFrameLocks/>
          </p:cNvGraphicFramePr>
          <p:nvPr/>
        </p:nvGraphicFramePr>
        <p:xfrm>
          <a:off x="5709697" y="2083691"/>
          <a:ext cx="4296230" cy="3856490"/>
        </p:xfrm>
        <a:graphic>
          <a:graphicData uri="http://schemas.openxmlformats.org/drawingml/2006/table">
            <a:tbl>
              <a:tblPr firstRow="1" bandRow="1">
                <a:tableStyleId>{5940675A-B579-460E-94D1-54222C63F5DA}</a:tableStyleId>
              </a:tblPr>
              <a:tblGrid>
                <a:gridCol w="859246">
                  <a:extLst>
                    <a:ext uri="{9D8B030D-6E8A-4147-A177-3AD203B41FA5}">
                      <a16:colId xmlns:a16="http://schemas.microsoft.com/office/drawing/2014/main" val="877757760"/>
                    </a:ext>
                  </a:extLst>
                </a:gridCol>
                <a:gridCol w="859246">
                  <a:extLst>
                    <a:ext uri="{9D8B030D-6E8A-4147-A177-3AD203B41FA5}">
                      <a16:colId xmlns:a16="http://schemas.microsoft.com/office/drawing/2014/main" val="1734637343"/>
                    </a:ext>
                  </a:extLst>
                </a:gridCol>
                <a:gridCol w="859246">
                  <a:extLst>
                    <a:ext uri="{9D8B030D-6E8A-4147-A177-3AD203B41FA5}">
                      <a16:colId xmlns:a16="http://schemas.microsoft.com/office/drawing/2014/main" val="1512949071"/>
                    </a:ext>
                  </a:extLst>
                </a:gridCol>
                <a:gridCol w="859246">
                  <a:extLst>
                    <a:ext uri="{9D8B030D-6E8A-4147-A177-3AD203B41FA5}">
                      <a16:colId xmlns:a16="http://schemas.microsoft.com/office/drawing/2014/main" val="2019188175"/>
                    </a:ext>
                  </a:extLst>
                </a:gridCol>
                <a:gridCol w="859246">
                  <a:extLst>
                    <a:ext uri="{9D8B030D-6E8A-4147-A177-3AD203B41FA5}">
                      <a16:colId xmlns:a16="http://schemas.microsoft.com/office/drawing/2014/main" val="1727137499"/>
                    </a:ext>
                  </a:extLst>
                </a:gridCol>
              </a:tblGrid>
              <a:tr h="771298">
                <a:tc>
                  <a:txBody>
                    <a:bodyPr/>
                    <a:lstStyle/>
                    <a:p>
                      <a:endParaRPr lang="en-US" dirty="0"/>
                    </a:p>
                  </a:txBody>
                  <a:tcPr>
                    <a:solidFill>
                      <a:schemeClr val="tx2"/>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823592968"/>
                  </a:ext>
                </a:extLst>
              </a:tr>
              <a:tr h="771298">
                <a:tc>
                  <a:txBody>
                    <a:bodyPr/>
                    <a:lstStyle/>
                    <a:p>
                      <a:endParaRPr lang="en-US" dirty="0"/>
                    </a:p>
                  </a:txBody>
                  <a:tcPr>
                    <a:solidFill>
                      <a:schemeClr val="bg1"/>
                    </a:solidFill>
                  </a:tcPr>
                </a:tc>
                <a:tc>
                  <a:txBody>
                    <a:bodyPr/>
                    <a:lstStyle/>
                    <a:p>
                      <a:endParaRPr lang="en-US" dirty="0"/>
                    </a:p>
                  </a:txBody>
                  <a:tcPr>
                    <a:solidFill>
                      <a:srgbClr val="FFFF00"/>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129259570"/>
                  </a:ext>
                </a:extLst>
              </a:tr>
              <a:tr h="771298">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accent2">
                        <a:lumMod val="50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467143806"/>
                  </a:ext>
                </a:extLst>
              </a:tr>
              <a:tr h="771298">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rgbClr val="FF0000"/>
                    </a:solidFill>
                  </a:tcPr>
                </a:tc>
                <a:tc>
                  <a:txBody>
                    <a:bodyPr/>
                    <a:lstStyle/>
                    <a:p>
                      <a:endParaRPr lang="en-US" dirty="0"/>
                    </a:p>
                  </a:txBody>
                  <a:tcPr>
                    <a:solidFill>
                      <a:schemeClr val="bg1"/>
                    </a:solidFill>
                  </a:tcPr>
                </a:tc>
                <a:extLst>
                  <a:ext uri="{0D108BD9-81ED-4DB2-BD59-A6C34878D82A}">
                    <a16:rowId xmlns:a16="http://schemas.microsoft.com/office/drawing/2014/main" val="4228238217"/>
                  </a:ext>
                </a:extLst>
              </a:tr>
              <a:tr h="771298">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2764376563"/>
                  </a:ext>
                </a:extLst>
              </a:tr>
            </a:tbl>
          </a:graphicData>
        </a:graphic>
      </p:graphicFrame>
      <p:pic>
        <p:nvPicPr>
          <p:cNvPr id="7" name="Picture 6">
            <a:extLst>
              <a:ext uri="{FF2B5EF4-FFF2-40B4-BE49-F238E27FC236}">
                <a16:creationId xmlns:a16="http://schemas.microsoft.com/office/drawing/2014/main" id="{A17F7EE0-AA6B-074C-B13B-DC155DA4CE82}"/>
              </a:ext>
            </a:extLst>
          </p:cNvPr>
          <p:cNvPicPr>
            <a:picLocks noChangeAspect="1"/>
          </p:cNvPicPr>
          <p:nvPr/>
        </p:nvPicPr>
        <p:blipFill>
          <a:blip r:embed="rId2"/>
          <a:stretch>
            <a:fillRect/>
          </a:stretch>
        </p:blipFill>
        <p:spPr>
          <a:xfrm>
            <a:off x="1784230" y="1724944"/>
            <a:ext cx="3018971" cy="2724150"/>
          </a:xfrm>
          <a:prstGeom prst="rect">
            <a:avLst/>
          </a:prstGeom>
        </p:spPr>
      </p:pic>
      <p:sp>
        <p:nvSpPr>
          <p:cNvPr id="8" name="Oval 7">
            <a:extLst>
              <a:ext uri="{FF2B5EF4-FFF2-40B4-BE49-F238E27FC236}">
                <a16:creationId xmlns:a16="http://schemas.microsoft.com/office/drawing/2014/main" id="{C860CDA9-0C35-F740-BC89-F8A687E8992C}"/>
              </a:ext>
            </a:extLst>
          </p:cNvPr>
          <p:cNvSpPr/>
          <p:nvPr/>
        </p:nvSpPr>
        <p:spPr>
          <a:xfrm>
            <a:off x="3619639" y="3050364"/>
            <a:ext cx="1030514" cy="638629"/>
          </a:xfrm>
          <a:prstGeom prst="ellipse">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A493C02-493F-4644-8D58-9357D0EBB677}"/>
              </a:ext>
            </a:extLst>
          </p:cNvPr>
          <p:cNvCxnSpPr>
            <a:cxnSpLocks/>
            <a:stCxn id="8" idx="6"/>
          </p:cNvCxnSpPr>
          <p:nvPr/>
        </p:nvCxnSpPr>
        <p:spPr>
          <a:xfrm>
            <a:off x="4650153" y="3369679"/>
            <a:ext cx="4180115" cy="224971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B7F3797-2CCF-E44A-AE57-23AB4EE8F6B0}"/>
              </a:ext>
            </a:extLst>
          </p:cNvPr>
          <p:cNvCxnSpPr>
            <a:cxnSpLocks/>
            <a:stCxn id="8" idx="6"/>
          </p:cNvCxnSpPr>
          <p:nvPr/>
        </p:nvCxnSpPr>
        <p:spPr>
          <a:xfrm>
            <a:off x="4650153" y="3369679"/>
            <a:ext cx="4891315" cy="1477507"/>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52F81D24-4F86-524B-828B-294AF97F66D6}"/>
              </a:ext>
            </a:extLst>
          </p:cNvPr>
          <p:cNvSpPr txBox="1">
            <a:spLocks/>
          </p:cNvSpPr>
          <p:nvPr/>
        </p:nvSpPr>
        <p:spPr>
          <a:xfrm>
            <a:off x="5143640" y="-1150998"/>
            <a:ext cx="5428343" cy="743916"/>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Block diagonal approximation of A</a:t>
            </a:r>
          </a:p>
        </p:txBody>
      </p:sp>
      <p:sp>
        <p:nvSpPr>
          <p:cNvPr id="13" name="Content Placeholder 2">
            <a:extLst>
              <a:ext uri="{FF2B5EF4-FFF2-40B4-BE49-F238E27FC236}">
                <a16:creationId xmlns:a16="http://schemas.microsoft.com/office/drawing/2014/main" id="{33632FC9-201B-BC4A-B4E2-C1BD08896AE3}"/>
              </a:ext>
            </a:extLst>
          </p:cNvPr>
          <p:cNvSpPr txBox="1">
            <a:spLocks/>
          </p:cNvSpPr>
          <p:nvPr/>
        </p:nvSpPr>
        <p:spPr>
          <a:xfrm>
            <a:off x="1533212" y="4842097"/>
            <a:ext cx="4424624" cy="2362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Some edges are lost/ignored</a:t>
            </a:r>
          </a:p>
          <a:p>
            <a:pPr marL="457200" indent="-457200">
              <a:buFont typeface="Arial" panose="020B0604020202020204" pitchFamily="34" charset="0"/>
              <a:buChar char="•"/>
            </a:pPr>
            <a:r>
              <a:rPr lang="en-US" dirty="0"/>
              <a:t>GNN is now split into different batches/clusters</a:t>
            </a:r>
          </a:p>
        </p:txBody>
      </p:sp>
      <p:sp>
        <p:nvSpPr>
          <p:cNvPr id="14" name="Content Placeholder 2">
            <a:extLst>
              <a:ext uri="{FF2B5EF4-FFF2-40B4-BE49-F238E27FC236}">
                <a16:creationId xmlns:a16="http://schemas.microsoft.com/office/drawing/2014/main" id="{7EA7D958-873D-CE4E-8C90-C8D62171EC13}"/>
              </a:ext>
            </a:extLst>
          </p:cNvPr>
          <p:cNvSpPr txBox="1">
            <a:spLocks/>
          </p:cNvSpPr>
          <p:nvPr/>
        </p:nvSpPr>
        <p:spPr>
          <a:xfrm>
            <a:off x="5300085" y="1355676"/>
            <a:ext cx="5463789" cy="18814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Block diagonal approximation of </a:t>
            </a:r>
            <a:r>
              <a:rPr lang="en-US" b="1" dirty="0"/>
              <a:t>A</a:t>
            </a:r>
          </a:p>
        </p:txBody>
      </p:sp>
    </p:spTree>
    <p:extLst>
      <p:ext uri="{BB962C8B-B14F-4D97-AF65-F5344CB8AC3E}">
        <p14:creationId xmlns:p14="http://schemas.microsoft.com/office/powerpoint/2010/main" val="39674210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8D7C-7853-C748-AF2C-B6B9F286B5C8}"/>
              </a:ext>
            </a:extLst>
          </p:cNvPr>
          <p:cNvSpPr>
            <a:spLocks noGrp="1"/>
          </p:cNvSpPr>
          <p:nvPr>
            <p:ph type="title"/>
          </p:nvPr>
        </p:nvSpPr>
        <p:spPr/>
        <p:txBody>
          <a:bodyPr/>
          <a:lstStyle/>
          <a:p>
            <a:r>
              <a:rPr lang="en-US" dirty="0" err="1"/>
              <a:t>ClusterGCN</a:t>
            </a:r>
            <a:endParaRPr lang="en-US" dirty="0"/>
          </a:p>
        </p:txBody>
      </p:sp>
      <p:sp>
        <p:nvSpPr>
          <p:cNvPr id="3" name="Content Placeholder 2">
            <a:extLst>
              <a:ext uri="{FF2B5EF4-FFF2-40B4-BE49-F238E27FC236}">
                <a16:creationId xmlns:a16="http://schemas.microsoft.com/office/drawing/2014/main" id="{5F7206E2-7B3D-4445-81FB-CD4149049DF3}"/>
              </a:ext>
            </a:extLst>
          </p:cNvPr>
          <p:cNvSpPr>
            <a:spLocks noGrp="1"/>
          </p:cNvSpPr>
          <p:nvPr>
            <p:ph idx="1"/>
          </p:nvPr>
        </p:nvSpPr>
        <p:spPr>
          <a:xfrm>
            <a:off x="7326963" y="922513"/>
            <a:ext cx="3149622" cy="2173389"/>
          </a:xfrm>
        </p:spPr>
        <p:txBody>
          <a:bodyPr>
            <a:noAutofit/>
          </a:bodyPr>
          <a:lstStyle/>
          <a:p>
            <a:r>
              <a:rPr lang="en-US" sz="2400" dirty="0"/>
              <a:t>Epoch 1:</a:t>
            </a:r>
          </a:p>
          <a:p>
            <a:r>
              <a:rPr lang="en-US" sz="2400" dirty="0"/>
              <a:t>Red shows merging clusters 1 and 2</a:t>
            </a:r>
          </a:p>
          <a:p>
            <a:r>
              <a:rPr lang="en-US" sz="2400" dirty="0"/>
              <a:t>…</a:t>
            </a:r>
          </a:p>
          <a:p>
            <a:r>
              <a:rPr lang="en-US" sz="2400" dirty="0"/>
              <a:t>Epoch T:</a:t>
            </a:r>
          </a:p>
          <a:p>
            <a:r>
              <a:rPr lang="en-US" sz="2400" dirty="0"/>
              <a:t>Red shows merging clusters 1 and 4 </a:t>
            </a:r>
          </a:p>
        </p:txBody>
      </p:sp>
      <p:sp>
        <p:nvSpPr>
          <p:cNvPr id="4" name="Slide Number Placeholder 3">
            <a:extLst>
              <a:ext uri="{FF2B5EF4-FFF2-40B4-BE49-F238E27FC236}">
                <a16:creationId xmlns:a16="http://schemas.microsoft.com/office/drawing/2014/main" id="{8A0249EC-D9FF-4C4D-B03F-E5A1B6B12792}"/>
              </a:ext>
            </a:extLst>
          </p:cNvPr>
          <p:cNvSpPr>
            <a:spLocks noGrp="1"/>
          </p:cNvSpPr>
          <p:nvPr>
            <p:ph type="sldNum" sz="quarter" idx="12"/>
          </p:nvPr>
        </p:nvSpPr>
        <p:spPr/>
        <p:txBody>
          <a:bodyPr/>
          <a:lstStyle/>
          <a:p>
            <a:fld id="{4C15419E-54D6-8648-ABFB-BEF58E3E877E}" type="slidenum">
              <a:rPr lang="en-US" smtClean="0"/>
              <a:t>216</a:t>
            </a:fld>
            <a:endParaRPr lang="en-US"/>
          </a:p>
        </p:txBody>
      </p:sp>
      <p:sp>
        <p:nvSpPr>
          <p:cNvPr id="8" name="Content Placeholder 2">
            <a:extLst>
              <a:ext uri="{FF2B5EF4-FFF2-40B4-BE49-F238E27FC236}">
                <a16:creationId xmlns:a16="http://schemas.microsoft.com/office/drawing/2014/main" id="{84D921BD-F0C9-2B4E-ADFA-F3216583EBDC}"/>
              </a:ext>
            </a:extLst>
          </p:cNvPr>
          <p:cNvSpPr txBox="1">
            <a:spLocks/>
          </p:cNvSpPr>
          <p:nvPr/>
        </p:nvSpPr>
        <p:spPr>
          <a:xfrm>
            <a:off x="2372722" y="-1712007"/>
            <a:ext cx="4751694" cy="921110"/>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1) Stochastic Multiple Partitions</a:t>
            </a:r>
          </a:p>
        </p:txBody>
      </p:sp>
      <p:pic>
        <p:nvPicPr>
          <p:cNvPr id="9" name="Picture 8">
            <a:extLst>
              <a:ext uri="{FF2B5EF4-FFF2-40B4-BE49-F238E27FC236}">
                <a16:creationId xmlns:a16="http://schemas.microsoft.com/office/drawing/2014/main" id="{67651DFC-4AA5-3A45-84AA-A2BB98DB6F3E}"/>
              </a:ext>
            </a:extLst>
          </p:cNvPr>
          <p:cNvPicPr>
            <a:picLocks noChangeAspect="1"/>
          </p:cNvPicPr>
          <p:nvPr/>
        </p:nvPicPr>
        <p:blipFill>
          <a:blip r:embed="rId2"/>
          <a:stretch>
            <a:fillRect/>
          </a:stretch>
        </p:blipFill>
        <p:spPr>
          <a:xfrm>
            <a:off x="1457208" y="1778212"/>
            <a:ext cx="5690547" cy="1755130"/>
          </a:xfrm>
          <a:prstGeom prst="rect">
            <a:avLst/>
          </a:prstGeom>
        </p:spPr>
      </p:pic>
      <p:sp>
        <p:nvSpPr>
          <p:cNvPr id="13" name="Content Placeholder 2">
            <a:extLst>
              <a:ext uri="{FF2B5EF4-FFF2-40B4-BE49-F238E27FC236}">
                <a16:creationId xmlns:a16="http://schemas.microsoft.com/office/drawing/2014/main" id="{67881F5A-3685-B146-B5C6-CF950E899E34}"/>
              </a:ext>
            </a:extLst>
          </p:cNvPr>
          <p:cNvSpPr txBox="1">
            <a:spLocks/>
          </p:cNvSpPr>
          <p:nvPr/>
        </p:nvSpPr>
        <p:spPr>
          <a:xfrm>
            <a:off x="1282544" y="1951298"/>
            <a:ext cx="635374" cy="536583"/>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200"/>
              </a:spcBef>
              <a:buFont typeface="Wingdings" charset="2"/>
              <a:buNone/>
            </a:pPr>
            <a:r>
              <a:rPr lang="en-US" sz="1000" dirty="0"/>
              <a:t>1</a:t>
            </a:r>
          </a:p>
          <a:p>
            <a:pPr marL="0" indent="0">
              <a:spcBef>
                <a:spcPts val="200"/>
              </a:spcBef>
              <a:buFont typeface="Wingdings" charset="2"/>
              <a:buNone/>
            </a:pPr>
            <a:r>
              <a:rPr lang="en-US" sz="1000" dirty="0"/>
              <a:t>2</a:t>
            </a:r>
          </a:p>
          <a:p>
            <a:pPr marL="0" indent="0">
              <a:spcBef>
                <a:spcPts val="200"/>
              </a:spcBef>
              <a:buFont typeface="Wingdings" charset="2"/>
              <a:buNone/>
            </a:pPr>
            <a:r>
              <a:rPr lang="en-US" sz="1000" dirty="0"/>
              <a:t>3</a:t>
            </a:r>
          </a:p>
          <a:p>
            <a:pPr marL="0" indent="0">
              <a:spcBef>
                <a:spcPts val="200"/>
              </a:spcBef>
              <a:buFont typeface="Wingdings" charset="2"/>
              <a:buNone/>
            </a:pPr>
            <a:r>
              <a:rPr lang="en-US" sz="1000" dirty="0"/>
              <a:t>4</a:t>
            </a:r>
          </a:p>
          <a:p>
            <a:pPr marL="0" indent="0">
              <a:spcBef>
                <a:spcPts val="200"/>
              </a:spcBef>
              <a:buFont typeface="Wingdings" charset="2"/>
              <a:buNone/>
            </a:pPr>
            <a:r>
              <a:rPr lang="en-US" sz="1000" dirty="0"/>
              <a:t>5</a:t>
            </a:r>
          </a:p>
          <a:p>
            <a:pPr marL="0" indent="0">
              <a:spcBef>
                <a:spcPts val="200"/>
              </a:spcBef>
              <a:buFont typeface="Wingdings" charset="2"/>
              <a:buNone/>
            </a:pPr>
            <a:r>
              <a:rPr lang="en-US" sz="1000" dirty="0"/>
              <a:t>6</a:t>
            </a:r>
          </a:p>
          <a:p>
            <a:pPr marL="0" indent="0">
              <a:spcBef>
                <a:spcPts val="200"/>
              </a:spcBef>
              <a:buFont typeface="Wingdings" charset="2"/>
              <a:buNone/>
            </a:pPr>
            <a:r>
              <a:rPr lang="en-US" sz="1000" dirty="0"/>
              <a:t>7</a:t>
            </a:r>
          </a:p>
          <a:p>
            <a:pPr marL="0" indent="0">
              <a:spcBef>
                <a:spcPts val="200"/>
              </a:spcBef>
              <a:buFont typeface="Wingdings" charset="2"/>
              <a:buNone/>
            </a:pPr>
            <a:r>
              <a:rPr lang="en-US" sz="1000" dirty="0"/>
              <a:t>8</a:t>
            </a:r>
          </a:p>
        </p:txBody>
      </p:sp>
      <p:sp>
        <p:nvSpPr>
          <p:cNvPr id="14" name="Content Placeholder 2">
            <a:extLst>
              <a:ext uri="{FF2B5EF4-FFF2-40B4-BE49-F238E27FC236}">
                <a16:creationId xmlns:a16="http://schemas.microsoft.com/office/drawing/2014/main" id="{57E61A85-53BD-D441-BDCD-76E3605A1380}"/>
              </a:ext>
            </a:extLst>
          </p:cNvPr>
          <p:cNvSpPr txBox="1">
            <a:spLocks/>
          </p:cNvSpPr>
          <p:nvPr/>
        </p:nvSpPr>
        <p:spPr>
          <a:xfrm>
            <a:off x="1468016" y="3424853"/>
            <a:ext cx="1692316" cy="536583"/>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200"/>
              </a:spcBef>
              <a:buFont typeface="Wingdings" charset="2"/>
              <a:buNone/>
            </a:pPr>
            <a:r>
              <a:rPr lang="en-US" sz="1000" dirty="0"/>
              <a:t>  1     2    3    4    5    6    7    8</a:t>
            </a:r>
          </a:p>
        </p:txBody>
      </p:sp>
      <p:sp>
        <p:nvSpPr>
          <p:cNvPr id="15" name="Content Placeholder 2">
            <a:extLst>
              <a:ext uri="{FF2B5EF4-FFF2-40B4-BE49-F238E27FC236}">
                <a16:creationId xmlns:a16="http://schemas.microsoft.com/office/drawing/2014/main" id="{B802BF05-2620-084B-8FAA-73D9BD5308EF}"/>
              </a:ext>
            </a:extLst>
          </p:cNvPr>
          <p:cNvSpPr txBox="1">
            <a:spLocks/>
          </p:cNvSpPr>
          <p:nvPr/>
        </p:nvSpPr>
        <p:spPr>
          <a:xfrm>
            <a:off x="12524192" y="1231840"/>
            <a:ext cx="2993889" cy="536583"/>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200"/>
              </a:spcBef>
              <a:buFont typeface="Wingdings" charset="2"/>
              <a:buNone/>
            </a:pPr>
            <a:r>
              <a:rPr lang="en-US" sz="1800" dirty="0"/>
              <a:t>Epoch 1: </a:t>
            </a:r>
          </a:p>
          <a:p>
            <a:pPr marL="0" indent="0">
              <a:spcBef>
                <a:spcPts val="200"/>
              </a:spcBef>
              <a:buFont typeface="Wingdings" charset="2"/>
              <a:buNone/>
            </a:pPr>
            <a:r>
              <a:rPr lang="en-US" sz="1800" dirty="0"/>
              <a:t>Red merges clusters 1 and 2</a:t>
            </a:r>
          </a:p>
          <a:p>
            <a:pPr marL="0" indent="0">
              <a:spcBef>
                <a:spcPts val="200"/>
              </a:spcBef>
              <a:buFont typeface="Wingdings" charset="2"/>
              <a:buNone/>
            </a:pPr>
            <a:r>
              <a:rPr lang="en-US" sz="1800" dirty="0"/>
              <a:t>…</a:t>
            </a:r>
            <a:br>
              <a:rPr lang="en-US" sz="1800" dirty="0"/>
            </a:br>
            <a:r>
              <a:rPr lang="en-US" sz="1800" dirty="0"/>
              <a:t>Epoch T: </a:t>
            </a:r>
          </a:p>
          <a:p>
            <a:pPr marL="0" indent="0">
              <a:spcBef>
                <a:spcPts val="200"/>
              </a:spcBef>
              <a:buFont typeface="Wingdings" charset="2"/>
              <a:buNone/>
            </a:pPr>
            <a:r>
              <a:rPr lang="en-US" sz="1800" dirty="0"/>
              <a:t>Red merges clusters 1 and 4 </a:t>
            </a:r>
          </a:p>
        </p:txBody>
      </p:sp>
      <p:sp>
        <p:nvSpPr>
          <p:cNvPr id="16" name="Content Placeholder 2">
            <a:extLst>
              <a:ext uri="{FF2B5EF4-FFF2-40B4-BE49-F238E27FC236}">
                <a16:creationId xmlns:a16="http://schemas.microsoft.com/office/drawing/2014/main" id="{55710D59-17BC-8442-8D18-FB295DC9DFAE}"/>
              </a:ext>
            </a:extLst>
          </p:cNvPr>
          <p:cNvSpPr txBox="1">
            <a:spLocks/>
          </p:cNvSpPr>
          <p:nvPr/>
        </p:nvSpPr>
        <p:spPr>
          <a:xfrm>
            <a:off x="1282544" y="1397617"/>
            <a:ext cx="4736582" cy="7429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Multiple Partitions</a:t>
            </a:r>
          </a:p>
        </p:txBody>
      </p:sp>
    </p:spTree>
    <p:extLst>
      <p:ext uri="{BB962C8B-B14F-4D97-AF65-F5344CB8AC3E}">
        <p14:creationId xmlns:p14="http://schemas.microsoft.com/office/powerpoint/2010/main" val="34262481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8D7C-7853-C748-AF2C-B6B9F286B5C8}"/>
              </a:ext>
            </a:extLst>
          </p:cNvPr>
          <p:cNvSpPr>
            <a:spLocks noGrp="1"/>
          </p:cNvSpPr>
          <p:nvPr>
            <p:ph type="title"/>
          </p:nvPr>
        </p:nvSpPr>
        <p:spPr/>
        <p:txBody>
          <a:bodyPr/>
          <a:lstStyle/>
          <a:p>
            <a:r>
              <a:rPr lang="en-US" dirty="0" err="1"/>
              <a:t>ClusterGCN</a:t>
            </a:r>
            <a:endParaRPr lang="en-US" dirty="0"/>
          </a:p>
        </p:txBody>
      </p:sp>
      <p:sp>
        <p:nvSpPr>
          <p:cNvPr id="3" name="Content Placeholder 2">
            <a:extLst>
              <a:ext uri="{FF2B5EF4-FFF2-40B4-BE49-F238E27FC236}">
                <a16:creationId xmlns:a16="http://schemas.microsoft.com/office/drawing/2014/main" id="{5F7206E2-7B3D-4445-81FB-CD4149049DF3}"/>
              </a:ext>
            </a:extLst>
          </p:cNvPr>
          <p:cNvSpPr>
            <a:spLocks noGrp="1"/>
          </p:cNvSpPr>
          <p:nvPr>
            <p:ph idx="1"/>
          </p:nvPr>
        </p:nvSpPr>
        <p:spPr>
          <a:xfrm>
            <a:off x="7326963" y="922513"/>
            <a:ext cx="3149622" cy="2173389"/>
          </a:xfrm>
        </p:spPr>
        <p:txBody>
          <a:bodyPr>
            <a:noAutofit/>
          </a:bodyPr>
          <a:lstStyle/>
          <a:p>
            <a:r>
              <a:rPr lang="en-US" sz="2400" dirty="0"/>
              <a:t>Epoch 1:</a:t>
            </a:r>
          </a:p>
          <a:p>
            <a:r>
              <a:rPr lang="en-US" sz="2400" dirty="0"/>
              <a:t>Red shows merging clusters 1 and 2</a:t>
            </a:r>
          </a:p>
          <a:p>
            <a:r>
              <a:rPr lang="en-US" sz="2400" dirty="0"/>
              <a:t>…</a:t>
            </a:r>
          </a:p>
          <a:p>
            <a:r>
              <a:rPr lang="en-US" sz="2400" dirty="0"/>
              <a:t>Epoch T:</a:t>
            </a:r>
          </a:p>
          <a:p>
            <a:r>
              <a:rPr lang="en-US" sz="2400" dirty="0"/>
              <a:t>Red shows merging clusters 1 and 4 </a:t>
            </a:r>
          </a:p>
        </p:txBody>
      </p:sp>
      <p:sp>
        <p:nvSpPr>
          <p:cNvPr id="4" name="Slide Number Placeholder 3">
            <a:extLst>
              <a:ext uri="{FF2B5EF4-FFF2-40B4-BE49-F238E27FC236}">
                <a16:creationId xmlns:a16="http://schemas.microsoft.com/office/drawing/2014/main" id="{8A0249EC-D9FF-4C4D-B03F-E5A1B6B12792}"/>
              </a:ext>
            </a:extLst>
          </p:cNvPr>
          <p:cNvSpPr>
            <a:spLocks noGrp="1"/>
          </p:cNvSpPr>
          <p:nvPr>
            <p:ph type="sldNum" sz="quarter" idx="12"/>
          </p:nvPr>
        </p:nvSpPr>
        <p:spPr/>
        <p:txBody>
          <a:bodyPr/>
          <a:lstStyle/>
          <a:p>
            <a:fld id="{4C15419E-54D6-8648-ABFB-BEF58E3E877E}" type="slidenum">
              <a:rPr lang="en-US" smtClean="0"/>
              <a:t>217</a:t>
            </a:fld>
            <a:endParaRPr lang="en-US"/>
          </a:p>
        </p:txBody>
      </p:sp>
      <p:grpSp>
        <p:nvGrpSpPr>
          <p:cNvPr id="19" name="Group 18">
            <a:extLst>
              <a:ext uri="{FF2B5EF4-FFF2-40B4-BE49-F238E27FC236}">
                <a16:creationId xmlns:a16="http://schemas.microsoft.com/office/drawing/2014/main" id="{CC0313DE-2CD5-6240-A941-385EB9F1FA12}"/>
              </a:ext>
            </a:extLst>
          </p:cNvPr>
          <p:cNvGrpSpPr/>
          <p:nvPr/>
        </p:nvGrpSpPr>
        <p:grpSpPr>
          <a:xfrm>
            <a:off x="5789094" y="3943366"/>
            <a:ext cx="3295973" cy="2416850"/>
            <a:chOff x="6635154" y="3961436"/>
            <a:chExt cx="3766593" cy="2761943"/>
          </a:xfrm>
        </p:grpSpPr>
        <p:sp>
          <p:nvSpPr>
            <p:cNvPr id="5" name="Rectangle 4">
              <a:extLst>
                <a:ext uri="{FF2B5EF4-FFF2-40B4-BE49-F238E27FC236}">
                  <a16:creationId xmlns:a16="http://schemas.microsoft.com/office/drawing/2014/main" id="{BF93F9B2-D597-5746-A621-71636A2B6BD2}"/>
                </a:ext>
              </a:extLst>
            </p:cNvPr>
            <p:cNvSpPr/>
            <p:nvPr/>
          </p:nvSpPr>
          <p:spPr>
            <a:xfrm>
              <a:off x="6635154" y="3961436"/>
              <a:ext cx="3766593" cy="276194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CA00A2C-AD86-4046-9B4D-0F0E753E3DD5}"/>
                </a:ext>
              </a:extLst>
            </p:cNvPr>
            <p:cNvSpPr txBox="1">
              <a:spLocks/>
            </p:cNvSpPr>
            <p:nvPr/>
          </p:nvSpPr>
          <p:spPr>
            <a:xfrm>
              <a:off x="6986849" y="4036061"/>
              <a:ext cx="3184330" cy="92111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Allowing more layers</a:t>
              </a:r>
            </a:p>
          </p:txBody>
        </p:sp>
        <p:pic>
          <p:nvPicPr>
            <p:cNvPr id="7" name="Picture 6">
              <a:extLst>
                <a:ext uri="{FF2B5EF4-FFF2-40B4-BE49-F238E27FC236}">
                  <a16:creationId xmlns:a16="http://schemas.microsoft.com/office/drawing/2014/main" id="{3361260A-CE55-BD4F-AAB7-A901CFCA91B2}"/>
                </a:ext>
              </a:extLst>
            </p:cNvPr>
            <p:cNvPicPr>
              <a:picLocks noChangeAspect="1"/>
            </p:cNvPicPr>
            <p:nvPr/>
          </p:nvPicPr>
          <p:blipFill>
            <a:blip r:embed="rId2"/>
            <a:stretch>
              <a:fillRect/>
            </a:stretch>
          </p:blipFill>
          <p:spPr>
            <a:xfrm>
              <a:off x="6670842" y="4476032"/>
              <a:ext cx="3645466" cy="2247347"/>
            </a:xfrm>
            <a:prstGeom prst="rect">
              <a:avLst/>
            </a:prstGeom>
          </p:spPr>
        </p:pic>
      </p:grpSp>
      <p:sp>
        <p:nvSpPr>
          <p:cNvPr id="8" name="Content Placeholder 2">
            <a:extLst>
              <a:ext uri="{FF2B5EF4-FFF2-40B4-BE49-F238E27FC236}">
                <a16:creationId xmlns:a16="http://schemas.microsoft.com/office/drawing/2014/main" id="{84D921BD-F0C9-2B4E-ADFA-F3216583EBDC}"/>
              </a:ext>
            </a:extLst>
          </p:cNvPr>
          <p:cNvSpPr txBox="1">
            <a:spLocks/>
          </p:cNvSpPr>
          <p:nvPr/>
        </p:nvSpPr>
        <p:spPr>
          <a:xfrm>
            <a:off x="2372722" y="-1712007"/>
            <a:ext cx="4751694" cy="921110"/>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1) Stochastic Multiple Partitions</a:t>
            </a:r>
          </a:p>
        </p:txBody>
      </p:sp>
      <p:pic>
        <p:nvPicPr>
          <p:cNvPr id="9" name="Picture 8">
            <a:extLst>
              <a:ext uri="{FF2B5EF4-FFF2-40B4-BE49-F238E27FC236}">
                <a16:creationId xmlns:a16="http://schemas.microsoft.com/office/drawing/2014/main" id="{67651DFC-4AA5-3A45-84AA-A2BB98DB6F3E}"/>
              </a:ext>
            </a:extLst>
          </p:cNvPr>
          <p:cNvPicPr>
            <a:picLocks noChangeAspect="1"/>
          </p:cNvPicPr>
          <p:nvPr/>
        </p:nvPicPr>
        <p:blipFill>
          <a:blip r:embed="rId3"/>
          <a:stretch>
            <a:fillRect/>
          </a:stretch>
        </p:blipFill>
        <p:spPr>
          <a:xfrm>
            <a:off x="1457208" y="1778212"/>
            <a:ext cx="5690547" cy="1755130"/>
          </a:xfrm>
          <a:prstGeom prst="rect">
            <a:avLst/>
          </a:prstGeom>
        </p:spPr>
      </p:pic>
      <p:pic>
        <p:nvPicPr>
          <p:cNvPr id="10" name="Picture 9">
            <a:extLst>
              <a:ext uri="{FF2B5EF4-FFF2-40B4-BE49-F238E27FC236}">
                <a16:creationId xmlns:a16="http://schemas.microsoft.com/office/drawing/2014/main" id="{B4730155-0A05-0546-B618-A208DA71ED3C}"/>
              </a:ext>
            </a:extLst>
          </p:cNvPr>
          <p:cNvPicPr>
            <a:picLocks noChangeAspect="1"/>
          </p:cNvPicPr>
          <p:nvPr/>
        </p:nvPicPr>
        <p:blipFill>
          <a:blip r:embed="rId4"/>
          <a:stretch>
            <a:fillRect/>
          </a:stretch>
        </p:blipFill>
        <p:spPr>
          <a:xfrm>
            <a:off x="1790253" y="3795049"/>
            <a:ext cx="3766593" cy="2743299"/>
          </a:xfrm>
          <a:prstGeom prst="rect">
            <a:avLst/>
          </a:prstGeom>
        </p:spPr>
      </p:pic>
      <p:sp>
        <p:nvSpPr>
          <p:cNvPr id="13" name="Content Placeholder 2">
            <a:extLst>
              <a:ext uri="{FF2B5EF4-FFF2-40B4-BE49-F238E27FC236}">
                <a16:creationId xmlns:a16="http://schemas.microsoft.com/office/drawing/2014/main" id="{67881F5A-3685-B146-B5C6-CF950E899E34}"/>
              </a:ext>
            </a:extLst>
          </p:cNvPr>
          <p:cNvSpPr txBox="1">
            <a:spLocks/>
          </p:cNvSpPr>
          <p:nvPr/>
        </p:nvSpPr>
        <p:spPr>
          <a:xfrm>
            <a:off x="1282544" y="1951298"/>
            <a:ext cx="635374" cy="536583"/>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200"/>
              </a:spcBef>
              <a:buFont typeface="Wingdings" charset="2"/>
              <a:buNone/>
            </a:pPr>
            <a:r>
              <a:rPr lang="en-US" sz="1000" dirty="0"/>
              <a:t>1</a:t>
            </a:r>
          </a:p>
          <a:p>
            <a:pPr marL="0" indent="0">
              <a:spcBef>
                <a:spcPts val="200"/>
              </a:spcBef>
              <a:buFont typeface="Wingdings" charset="2"/>
              <a:buNone/>
            </a:pPr>
            <a:r>
              <a:rPr lang="en-US" sz="1000" dirty="0"/>
              <a:t>2</a:t>
            </a:r>
          </a:p>
          <a:p>
            <a:pPr marL="0" indent="0">
              <a:spcBef>
                <a:spcPts val="200"/>
              </a:spcBef>
              <a:buFont typeface="Wingdings" charset="2"/>
              <a:buNone/>
            </a:pPr>
            <a:r>
              <a:rPr lang="en-US" sz="1000" dirty="0"/>
              <a:t>3</a:t>
            </a:r>
          </a:p>
          <a:p>
            <a:pPr marL="0" indent="0">
              <a:spcBef>
                <a:spcPts val="200"/>
              </a:spcBef>
              <a:buFont typeface="Wingdings" charset="2"/>
              <a:buNone/>
            </a:pPr>
            <a:r>
              <a:rPr lang="en-US" sz="1000" dirty="0"/>
              <a:t>4</a:t>
            </a:r>
          </a:p>
          <a:p>
            <a:pPr marL="0" indent="0">
              <a:spcBef>
                <a:spcPts val="200"/>
              </a:spcBef>
              <a:buFont typeface="Wingdings" charset="2"/>
              <a:buNone/>
            </a:pPr>
            <a:r>
              <a:rPr lang="en-US" sz="1000" dirty="0"/>
              <a:t>5</a:t>
            </a:r>
          </a:p>
          <a:p>
            <a:pPr marL="0" indent="0">
              <a:spcBef>
                <a:spcPts val="200"/>
              </a:spcBef>
              <a:buFont typeface="Wingdings" charset="2"/>
              <a:buNone/>
            </a:pPr>
            <a:r>
              <a:rPr lang="en-US" sz="1000" dirty="0"/>
              <a:t>6</a:t>
            </a:r>
          </a:p>
          <a:p>
            <a:pPr marL="0" indent="0">
              <a:spcBef>
                <a:spcPts val="200"/>
              </a:spcBef>
              <a:buFont typeface="Wingdings" charset="2"/>
              <a:buNone/>
            </a:pPr>
            <a:r>
              <a:rPr lang="en-US" sz="1000" dirty="0"/>
              <a:t>7</a:t>
            </a:r>
          </a:p>
          <a:p>
            <a:pPr marL="0" indent="0">
              <a:spcBef>
                <a:spcPts val="200"/>
              </a:spcBef>
              <a:buFont typeface="Wingdings" charset="2"/>
              <a:buNone/>
            </a:pPr>
            <a:r>
              <a:rPr lang="en-US" sz="1000" dirty="0"/>
              <a:t>8</a:t>
            </a:r>
          </a:p>
        </p:txBody>
      </p:sp>
      <p:sp>
        <p:nvSpPr>
          <p:cNvPr id="14" name="Content Placeholder 2">
            <a:extLst>
              <a:ext uri="{FF2B5EF4-FFF2-40B4-BE49-F238E27FC236}">
                <a16:creationId xmlns:a16="http://schemas.microsoft.com/office/drawing/2014/main" id="{57E61A85-53BD-D441-BDCD-76E3605A1380}"/>
              </a:ext>
            </a:extLst>
          </p:cNvPr>
          <p:cNvSpPr txBox="1">
            <a:spLocks/>
          </p:cNvSpPr>
          <p:nvPr/>
        </p:nvSpPr>
        <p:spPr>
          <a:xfrm>
            <a:off x="1468016" y="3424853"/>
            <a:ext cx="1692316" cy="536583"/>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200"/>
              </a:spcBef>
              <a:buFont typeface="Wingdings" charset="2"/>
              <a:buNone/>
            </a:pPr>
            <a:r>
              <a:rPr lang="en-US" sz="1000" dirty="0"/>
              <a:t>  1     2    3    4    5    6    7    8</a:t>
            </a:r>
          </a:p>
        </p:txBody>
      </p:sp>
      <p:sp>
        <p:nvSpPr>
          <p:cNvPr id="15" name="Content Placeholder 2">
            <a:extLst>
              <a:ext uri="{FF2B5EF4-FFF2-40B4-BE49-F238E27FC236}">
                <a16:creationId xmlns:a16="http://schemas.microsoft.com/office/drawing/2014/main" id="{B802BF05-2620-084B-8FAA-73D9BD5308EF}"/>
              </a:ext>
            </a:extLst>
          </p:cNvPr>
          <p:cNvSpPr txBox="1">
            <a:spLocks/>
          </p:cNvSpPr>
          <p:nvPr/>
        </p:nvSpPr>
        <p:spPr>
          <a:xfrm>
            <a:off x="12524192" y="1231840"/>
            <a:ext cx="2993889" cy="536583"/>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200"/>
              </a:spcBef>
              <a:buFont typeface="Wingdings" charset="2"/>
              <a:buNone/>
            </a:pPr>
            <a:r>
              <a:rPr lang="en-US" sz="1800" dirty="0"/>
              <a:t>Epoch 1: </a:t>
            </a:r>
          </a:p>
          <a:p>
            <a:pPr marL="0" indent="0">
              <a:spcBef>
                <a:spcPts val="200"/>
              </a:spcBef>
              <a:buFont typeface="Wingdings" charset="2"/>
              <a:buNone/>
            </a:pPr>
            <a:r>
              <a:rPr lang="en-US" sz="1800" dirty="0"/>
              <a:t>Red merges clusters 1 and 2</a:t>
            </a:r>
          </a:p>
          <a:p>
            <a:pPr marL="0" indent="0">
              <a:spcBef>
                <a:spcPts val="200"/>
              </a:spcBef>
              <a:buFont typeface="Wingdings" charset="2"/>
              <a:buNone/>
            </a:pPr>
            <a:r>
              <a:rPr lang="en-US" sz="1800" dirty="0"/>
              <a:t>…</a:t>
            </a:r>
            <a:br>
              <a:rPr lang="en-US" sz="1800" dirty="0"/>
            </a:br>
            <a:r>
              <a:rPr lang="en-US" sz="1800" dirty="0"/>
              <a:t>Epoch T: </a:t>
            </a:r>
          </a:p>
          <a:p>
            <a:pPr marL="0" indent="0">
              <a:spcBef>
                <a:spcPts val="200"/>
              </a:spcBef>
              <a:buFont typeface="Wingdings" charset="2"/>
              <a:buNone/>
            </a:pPr>
            <a:r>
              <a:rPr lang="en-US" sz="1800" dirty="0"/>
              <a:t>Red merges clusters 1 and 4 </a:t>
            </a:r>
          </a:p>
        </p:txBody>
      </p:sp>
      <p:sp>
        <p:nvSpPr>
          <p:cNvPr id="16" name="Content Placeholder 2">
            <a:extLst>
              <a:ext uri="{FF2B5EF4-FFF2-40B4-BE49-F238E27FC236}">
                <a16:creationId xmlns:a16="http://schemas.microsoft.com/office/drawing/2014/main" id="{55710D59-17BC-8442-8D18-FB295DC9DFAE}"/>
              </a:ext>
            </a:extLst>
          </p:cNvPr>
          <p:cNvSpPr txBox="1">
            <a:spLocks/>
          </p:cNvSpPr>
          <p:nvPr/>
        </p:nvSpPr>
        <p:spPr>
          <a:xfrm>
            <a:off x="1282544" y="1397617"/>
            <a:ext cx="4736582" cy="7429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Multiple Partitions</a:t>
            </a:r>
          </a:p>
        </p:txBody>
      </p:sp>
      <p:sp>
        <p:nvSpPr>
          <p:cNvPr id="17" name="Content Placeholder 2">
            <a:extLst>
              <a:ext uri="{FF2B5EF4-FFF2-40B4-BE49-F238E27FC236}">
                <a16:creationId xmlns:a16="http://schemas.microsoft.com/office/drawing/2014/main" id="{9D5835D4-7DAE-3C43-886F-E74997AFA2CD}"/>
              </a:ext>
            </a:extLst>
          </p:cNvPr>
          <p:cNvSpPr txBox="1">
            <a:spLocks/>
          </p:cNvSpPr>
          <p:nvPr/>
        </p:nvSpPr>
        <p:spPr>
          <a:xfrm>
            <a:off x="1558005" y="5044476"/>
            <a:ext cx="635373" cy="21463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F1</a:t>
            </a:r>
          </a:p>
        </p:txBody>
      </p:sp>
      <p:sp>
        <p:nvSpPr>
          <p:cNvPr id="18" name="Content Placeholder 2">
            <a:extLst>
              <a:ext uri="{FF2B5EF4-FFF2-40B4-BE49-F238E27FC236}">
                <a16:creationId xmlns:a16="http://schemas.microsoft.com/office/drawing/2014/main" id="{9621DD7D-2AB2-CB40-8AE7-217B1397DF00}"/>
              </a:ext>
            </a:extLst>
          </p:cNvPr>
          <p:cNvSpPr txBox="1">
            <a:spLocks/>
          </p:cNvSpPr>
          <p:nvPr/>
        </p:nvSpPr>
        <p:spPr>
          <a:xfrm>
            <a:off x="3235199" y="6493898"/>
            <a:ext cx="1067282" cy="536583"/>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#Epochs</a:t>
            </a:r>
          </a:p>
        </p:txBody>
      </p:sp>
    </p:spTree>
    <p:extLst>
      <p:ext uri="{BB962C8B-B14F-4D97-AF65-F5344CB8AC3E}">
        <p14:creationId xmlns:p14="http://schemas.microsoft.com/office/powerpoint/2010/main" val="8326992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A3F9-E36E-274D-9AD5-A136E39A0FA4}"/>
              </a:ext>
            </a:extLst>
          </p:cNvPr>
          <p:cNvSpPr>
            <a:spLocks noGrp="1"/>
          </p:cNvSpPr>
          <p:nvPr>
            <p:ph type="title"/>
          </p:nvPr>
        </p:nvSpPr>
        <p:spPr/>
        <p:txBody>
          <a:bodyPr/>
          <a:lstStyle/>
          <a:p>
            <a:r>
              <a:rPr lang="en-US" dirty="0" err="1"/>
              <a:t>GraphSAINT</a:t>
            </a:r>
            <a:endParaRPr lang="en-US" dirty="0"/>
          </a:p>
        </p:txBody>
      </p:sp>
      <p:pic>
        <p:nvPicPr>
          <p:cNvPr id="5" name="Picture 4">
            <a:extLst>
              <a:ext uri="{FF2B5EF4-FFF2-40B4-BE49-F238E27FC236}">
                <a16:creationId xmlns:a16="http://schemas.microsoft.com/office/drawing/2014/main" id="{8DD339ED-B527-B04D-BB76-C95D9527150E}"/>
              </a:ext>
            </a:extLst>
          </p:cNvPr>
          <p:cNvPicPr>
            <a:picLocks noChangeAspect="1"/>
          </p:cNvPicPr>
          <p:nvPr/>
        </p:nvPicPr>
        <p:blipFill>
          <a:blip r:embed="rId2"/>
          <a:stretch>
            <a:fillRect/>
          </a:stretch>
        </p:blipFill>
        <p:spPr>
          <a:xfrm>
            <a:off x="988516" y="2415214"/>
            <a:ext cx="10214968" cy="2831700"/>
          </a:xfrm>
          <a:prstGeom prst="rect">
            <a:avLst/>
          </a:prstGeom>
        </p:spPr>
      </p:pic>
      <p:sp>
        <p:nvSpPr>
          <p:cNvPr id="124" name="Slide Number Placeholder 3">
            <a:extLst>
              <a:ext uri="{FF2B5EF4-FFF2-40B4-BE49-F238E27FC236}">
                <a16:creationId xmlns:a16="http://schemas.microsoft.com/office/drawing/2014/main" id="{F8D1821D-1AD8-934F-A23C-E2D36DAB69C2}"/>
              </a:ext>
            </a:extLst>
          </p:cNvPr>
          <p:cNvSpPr>
            <a:spLocks noGrp="1"/>
          </p:cNvSpPr>
          <p:nvPr>
            <p:ph type="sldNum" sz="quarter" idx="12"/>
          </p:nvPr>
        </p:nvSpPr>
        <p:spPr>
          <a:xfrm>
            <a:off x="8610600" y="6356350"/>
            <a:ext cx="2743200" cy="365125"/>
          </a:xfrm>
        </p:spPr>
        <p:txBody>
          <a:bodyPr/>
          <a:lstStyle/>
          <a:p>
            <a:r>
              <a:rPr lang="en-US" dirty="0"/>
              <a:t>28</a:t>
            </a:r>
          </a:p>
        </p:txBody>
      </p:sp>
    </p:spTree>
    <p:extLst>
      <p:ext uri="{BB962C8B-B14F-4D97-AF65-F5344CB8AC3E}">
        <p14:creationId xmlns:p14="http://schemas.microsoft.com/office/powerpoint/2010/main" val="32306028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A3F9-E36E-274D-9AD5-A136E39A0FA4}"/>
              </a:ext>
            </a:extLst>
          </p:cNvPr>
          <p:cNvSpPr>
            <a:spLocks noGrp="1"/>
          </p:cNvSpPr>
          <p:nvPr>
            <p:ph type="title"/>
          </p:nvPr>
        </p:nvSpPr>
        <p:spPr/>
        <p:txBody>
          <a:bodyPr/>
          <a:lstStyle/>
          <a:p>
            <a:r>
              <a:rPr lang="en-US" dirty="0" err="1"/>
              <a:t>GraphSAINT</a:t>
            </a:r>
            <a:endParaRPr lang="en-US" dirty="0"/>
          </a:p>
        </p:txBody>
      </p:sp>
      <p:sp>
        <p:nvSpPr>
          <p:cNvPr id="3" name="Content Placeholder 2">
            <a:extLst>
              <a:ext uri="{FF2B5EF4-FFF2-40B4-BE49-F238E27FC236}">
                <a16:creationId xmlns:a16="http://schemas.microsoft.com/office/drawing/2014/main" id="{74D15606-5CA4-4147-AB87-B00F3131A8D8}"/>
              </a:ext>
            </a:extLst>
          </p:cNvPr>
          <p:cNvSpPr>
            <a:spLocks noGrp="1"/>
          </p:cNvSpPr>
          <p:nvPr>
            <p:ph idx="1"/>
          </p:nvPr>
        </p:nvSpPr>
        <p:spPr>
          <a:xfrm>
            <a:off x="540443" y="3346746"/>
            <a:ext cx="3843866" cy="1144468"/>
          </a:xfrm>
        </p:spPr>
        <p:txBody>
          <a:bodyPr>
            <a:normAutofit/>
          </a:bodyPr>
          <a:lstStyle/>
          <a:p>
            <a:pPr algn="ctr"/>
            <a:r>
              <a:rPr lang="en-US" u="sng" dirty="0"/>
              <a:t>Random node </a:t>
            </a:r>
          </a:p>
          <a:p>
            <a:pPr algn="ctr"/>
            <a:r>
              <a:rPr lang="en-US" u="sng" dirty="0"/>
              <a:t>sampling</a:t>
            </a:r>
          </a:p>
        </p:txBody>
      </p:sp>
      <p:pic>
        <p:nvPicPr>
          <p:cNvPr id="5" name="Picture 4">
            <a:extLst>
              <a:ext uri="{FF2B5EF4-FFF2-40B4-BE49-F238E27FC236}">
                <a16:creationId xmlns:a16="http://schemas.microsoft.com/office/drawing/2014/main" id="{8DD339ED-B527-B04D-BB76-C95D9527150E}"/>
              </a:ext>
            </a:extLst>
          </p:cNvPr>
          <p:cNvPicPr>
            <a:picLocks noChangeAspect="1"/>
          </p:cNvPicPr>
          <p:nvPr/>
        </p:nvPicPr>
        <p:blipFill>
          <a:blip r:embed="rId3"/>
          <a:stretch>
            <a:fillRect/>
          </a:stretch>
        </p:blipFill>
        <p:spPr>
          <a:xfrm>
            <a:off x="2999976" y="1391957"/>
            <a:ext cx="5816551" cy="1612411"/>
          </a:xfrm>
          <a:prstGeom prst="rect">
            <a:avLst/>
          </a:prstGeom>
        </p:spPr>
      </p:pic>
      <p:sp>
        <p:nvSpPr>
          <p:cNvPr id="8" name="Content Placeholder 2">
            <a:extLst>
              <a:ext uri="{FF2B5EF4-FFF2-40B4-BE49-F238E27FC236}">
                <a16:creationId xmlns:a16="http://schemas.microsoft.com/office/drawing/2014/main" id="{8A1256BB-A4BC-DC42-BA38-B842EAE06CE5}"/>
              </a:ext>
            </a:extLst>
          </p:cNvPr>
          <p:cNvSpPr txBox="1">
            <a:spLocks/>
          </p:cNvSpPr>
          <p:nvPr/>
        </p:nvSpPr>
        <p:spPr>
          <a:xfrm>
            <a:off x="4297673" y="3469680"/>
            <a:ext cx="3843866" cy="114446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u="sng" dirty="0"/>
              <a:t>Random edge </a:t>
            </a:r>
          </a:p>
          <a:p>
            <a:pPr algn="ctr"/>
            <a:r>
              <a:rPr lang="en-US" u="sng" dirty="0"/>
              <a:t>sampling</a:t>
            </a:r>
          </a:p>
        </p:txBody>
      </p:sp>
      <p:sp>
        <p:nvSpPr>
          <p:cNvPr id="9" name="Content Placeholder 2">
            <a:extLst>
              <a:ext uri="{FF2B5EF4-FFF2-40B4-BE49-F238E27FC236}">
                <a16:creationId xmlns:a16="http://schemas.microsoft.com/office/drawing/2014/main" id="{57C33CA4-E2A6-DD40-B707-6FBE0C910C12}"/>
              </a:ext>
            </a:extLst>
          </p:cNvPr>
          <p:cNvSpPr txBox="1">
            <a:spLocks/>
          </p:cNvSpPr>
          <p:nvPr/>
        </p:nvSpPr>
        <p:spPr>
          <a:xfrm>
            <a:off x="7727644" y="3438425"/>
            <a:ext cx="3843866" cy="114446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u="sng" dirty="0"/>
              <a:t>Random walk </a:t>
            </a:r>
          </a:p>
          <a:p>
            <a:pPr algn="ctr"/>
            <a:r>
              <a:rPr lang="en-US" u="sng" dirty="0"/>
              <a:t>sampling</a:t>
            </a:r>
          </a:p>
        </p:txBody>
      </p:sp>
      <p:sp>
        <p:nvSpPr>
          <p:cNvPr id="42" name="Oval 41">
            <a:extLst>
              <a:ext uri="{FF2B5EF4-FFF2-40B4-BE49-F238E27FC236}">
                <a16:creationId xmlns:a16="http://schemas.microsoft.com/office/drawing/2014/main" id="{3C7A78CA-0C9B-474A-ACC3-7A217C01E832}"/>
              </a:ext>
            </a:extLst>
          </p:cNvPr>
          <p:cNvSpPr/>
          <p:nvPr/>
        </p:nvSpPr>
        <p:spPr>
          <a:xfrm>
            <a:off x="2144854" y="4911323"/>
            <a:ext cx="207818" cy="21089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029A97A-2E7B-1346-AFAE-92F96534744E}"/>
              </a:ext>
            </a:extLst>
          </p:cNvPr>
          <p:cNvSpPr/>
          <p:nvPr/>
        </p:nvSpPr>
        <p:spPr>
          <a:xfrm>
            <a:off x="1687654" y="5122220"/>
            <a:ext cx="207818" cy="21089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17991D8-4B5E-BE46-8178-E71F167606A3}"/>
              </a:ext>
            </a:extLst>
          </p:cNvPr>
          <p:cNvSpPr/>
          <p:nvPr/>
        </p:nvSpPr>
        <p:spPr>
          <a:xfrm>
            <a:off x="1729218" y="4623456"/>
            <a:ext cx="207818" cy="21089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9F1D5E6-7F6B-2B43-B5E6-9A6F2E85E4F6}"/>
              </a:ext>
            </a:extLst>
          </p:cNvPr>
          <p:cNvSpPr/>
          <p:nvPr/>
        </p:nvSpPr>
        <p:spPr>
          <a:xfrm>
            <a:off x="2671327" y="5227668"/>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9FE4168-9849-6E47-859F-32FC596235A5}"/>
              </a:ext>
            </a:extLst>
          </p:cNvPr>
          <p:cNvSpPr/>
          <p:nvPr/>
        </p:nvSpPr>
        <p:spPr>
          <a:xfrm>
            <a:off x="2671327" y="4541097"/>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CD2F448-B4FE-0248-8A80-E165D5B1A15A}"/>
              </a:ext>
            </a:extLst>
          </p:cNvPr>
          <p:cNvSpPr/>
          <p:nvPr/>
        </p:nvSpPr>
        <p:spPr>
          <a:xfrm>
            <a:off x="3085422" y="4875915"/>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9438DCC-257B-1D42-AE9B-E618EDB36C0F}"/>
              </a:ext>
            </a:extLst>
          </p:cNvPr>
          <p:cNvSpPr/>
          <p:nvPr/>
        </p:nvSpPr>
        <p:spPr>
          <a:xfrm>
            <a:off x="2144854" y="5386225"/>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46139F63-21E7-564E-9993-6E19D31899D3}"/>
              </a:ext>
            </a:extLst>
          </p:cNvPr>
          <p:cNvCxnSpPr>
            <a:stCxn id="44" idx="4"/>
            <a:endCxn id="43" idx="0"/>
          </p:cNvCxnSpPr>
          <p:nvPr/>
        </p:nvCxnSpPr>
        <p:spPr>
          <a:xfrm flipH="1">
            <a:off x="1791563" y="4834353"/>
            <a:ext cx="41564" cy="2878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038891-E586-5D49-9585-26CA9C7978B6}"/>
              </a:ext>
            </a:extLst>
          </p:cNvPr>
          <p:cNvCxnSpPr>
            <a:cxnSpLocks/>
            <a:stCxn id="42" idx="3"/>
            <a:endCxn id="43" idx="6"/>
          </p:cNvCxnSpPr>
          <p:nvPr/>
        </p:nvCxnSpPr>
        <p:spPr>
          <a:xfrm flipH="1">
            <a:off x="1895472" y="5091335"/>
            <a:ext cx="279816" cy="13633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79D668-EE18-F542-A4DD-7078DBCCD6C2}"/>
              </a:ext>
            </a:extLst>
          </p:cNvPr>
          <p:cNvCxnSpPr>
            <a:cxnSpLocks/>
            <a:stCxn id="42" idx="4"/>
            <a:endCxn id="48" idx="0"/>
          </p:cNvCxnSpPr>
          <p:nvPr/>
        </p:nvCxnSpPr>
        <p:spPr>
          <a:xfrm>
            <a:off x="2248763" y="5122220"/>
            <a:ext cx="0" cy="264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EC2196-9A44-6947-B31F-160030546D06}"/>
              </a:ext>
            </a:extLst>
          </p:cNvPr>
          <p:cNvCxnSpPr>
            <a:cxnSpLocks/>
            <a:stCxn id="42" idx="7"/>
            <a:endCxn id="46" idx="3"/>
          </p:cNvCxnSpPr>
          <p:nvPr/>
        </p:nvCxnSpPr>
        <p:spPr>
          <a:xfrm flipV="1">
            <a:off x="2322238" y="4721109"/>
            <a:ext cx="379523" cy="22109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D557BD8-E674-D04A-83B7-52B3570FEE5E}"/>
              </a:ext>
            </a:extLst>
          </p:cNvPr>
          <p:cNvCxnSpPr>
            <a:cxnSpLocks/>
            <a:stCxn id="46" idx="4"/>
            <a:endCxn id="48" idx="7"/>
          </p:cNvCxnSpPr>
          <p:nvPr/>
        </p:nvCxnSpPr>
        <p:spPr>
          <a:xfrm flipH="1">
            <a:off x="2322238" y="4751994"/>
            <a:ext cx="452998" cy="6651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12A89AD-A637-F641-923E-D9D746E5E465}"/>
              </a:ext>
            </a:extLst>
          </p:cNvPr>
          <p:cNvCxnSpPr>
            <a:cxnSpLocks/>
            <a:stCxn id="47" idx="3"/>
            <a:endCxn id="45" idx="7"/>
          </p:cNvCxnSpPr>
          <p:nvPr/>
        </p:nvCxnSpPr>
        <p:spPr>
          <a:xfrm flipH="1">
            <a:off x="2848711" y="5055927"/>
            <a:ext cx="267145" cy="2026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B1C9254-EAAF-9C4F-AB90-71C5B192E1F2}"/>
              </a:ext>
            </a:extLst>
          </p:cNvPr>
          <p:cNvCxnSpPr>
            <a:cxnSpLocks/>
            <a:stCxn id="45" idx="3"/>
            <a:endCxn id="48" idx="6"/>
          </p:cNvCxnSpPr>
          <p:nvPr/>
        </p:nvCxnSpPr>
        <p:spPr>
          <a:xfrm flipH="1">
            <a:off x="2352672" y="5407680"/>
            <a:ext cx="349089" cy="8399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ADE9C6-92C1-0B48-AFF1-310D1A95FD34}"/>
              </a:ext>
            </a:extLst>
          </p:cNvPr>
          <p:cNvCxnSpPr>
            <a:cxnSpLocks/>
            <a:stCxn id="43" idx="5"/>
            <a:endCxn id="48" idx="2"/>
          </p:cNvCxnSpPr>
          <p:nvPr/>
        </p:nvCxnSpPr>
        <p:spPr>
          <a:xfrm>
            <a:off x="1865038" y="5302232"/>
            <a:ext cx="279816" cy="18944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F98E698B-63BE-AC41-9414-BF97365C7ADC}"/>
              </a:ext>
            </a:extLst>
          </p:cNvPr>
          <p:cNvSpPr/>
          <p:nvPr/>
        </p:nvSpPr>
        <p:spPr>
          <a:xfrm>
            <a:off x="5931287" y="4957470"/>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380BCFB-BC49-AD4F-988E-843797BFCA46}"/>
              </a:ext>
            </a:extLst>
          </p:cNvPr>
          <p:cNvSpPr/>
          <p:nvPr/>
        </p:nvSpPr>
        <p:spPr>
          <a:xfrm>
            <a:off x="5474087" y="5168367"/>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459D0F3-4EDA-D84B-9CA3-718B813E537C}"/>
              </a:ext>
            </a:extLst>
          </p:cNvPr>
          <p:cNvSpPr/>
          <p:nvPr/>
        </p:nvSpPr>
        <p:spPr>
          <a:xfrm>
            <a:off x="5515651" y="4669603"/>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E69CB45-603B-7A4C-9C45-6F63DF3D1B1B}"/>
              </a:ext>
            </a:extLst>
          </p:cNvPr>
          <p:cNvSpPr/>
          <p:nvPr/>
        </p:nvSpPr>
        <p:spPr>
          <a:xfrm>
            <a:off x="6457760" y="5273815"/>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78C44F6-12E0-584D-842A-9931142120F3}"/>
              </a:ext>
            </a:extLst>
          </p:cNvPr>
          <p:cNvSpPr/>
          <p:nvPr/>
        </p:nvSpPr>
        <p:spPr>
          <a:xfrm>
            <a:off x="6457760" y="4587244"/>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AA1876F-FDA1-AC4D-AD20-219E02568756}"/>
              </a:ext>
            </a:extLst>
          </p:cNvPr>
          <p:cNvSpPr/>
          <p:nvPr/>
        </p:nvSpPr>
        <p:spPr>
          <a:xfrm>
            <a:off x="6871855" y="4922062"/>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F09983-885C-EA44-8816-E9E486CF7C0B}"/>
              </a:ext>
            </a:extLst>
          </p:cNvPr>
          <p:cNvSpPr/>
          <p:nvPr/>
        </p:nvSpPr>
        <p:spPr>
          <a:xfrm>
            <a:off x="5931287" y="5432372"/>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B64F571-586A-B641-B6E6-01F5790115B1}"/>
              </a:ext>
            </a:extLst>
          </p:cNvPr>
          <p:cNvCxnSpPr>
            <a:stCxn id="59" idx="4"/>
            <a:endCxn id="58" idx="0"/>
          </p:cNvCxnSpPr>
          <p:nvPr/>
        </p:nvCxnSpPr>
        <p:spPr>
          <a:xfrm flipH="1">
            <a:off x="5577996" y="4880500"/>
            <a:ext cx="41564" cy="2878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603F73-939C-314C-A961-8027668CC22B}"/>
              </a:ext>
            </a:extLst>
          </p:cNvPr>
          <p:cNvCxnSpPr>
            <a:cxnSpLocks/>
            <a:stCxn id="57" idx="3"/>
            <a:endCxn id="58" idx="6"/>
          </p:cNvCxnSpPr>
          <p:nvPr/>
        </p:nvCxnSpPr>
        <p:spPr>
          <a:xfrm flipH="1">
            <a:off x="5681905" y="5137482"/>
            <a:ext cx="279816" cy="13633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6D471D3-78E2-3A43-8B26-C6A4CDECD2F1}"/>
              </a:ext>
            </a:extLst>
          </p:cNvPr>
          <p:cNvCxnSpPr>
            <a:cxnSpLocks/>
            <a:stCxn id="57" idx="4"/>
            <a:endCxn id="63" idx="0"/>
          </p:cNvCxnSpPr>
          <p:nvPr/>
        </p:nvCxnSpPr>
        <p:spPr>
          <a:xfrm>
            <a:off x="6035196" y="5168367"/>
            <a:ext cx="0" cy="26400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A1788B1-538E-1142-AA38-8EFD36EA6E3E}"/>
              </a:ext>
            </a:extLst>
          </p:cNvPr>
          <p:cNvCxnSpPr>
            <a:cxnSpLocks/>
            <a:stCxn id="57" idx="7"/>
            <a:endCxn id="61" idx="3"/>
          </p:cNvCxnSpPr>
          <p:nvPr/>
        </p:nvCxnSpPr>
        <p:spPr>
          <a:xfrm flipV="1">
            <a:off x="6108671" y="4767256"/>
            <a:ext cx="379523" cy="22109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CB7A15-DA67-494E-AD38-4AC2C23456C8}"/>
              </a:ext>
            </a:extLst>
          </p:cNvPr>
          <p:cNvCxnSpPr>
            <a:cxnSpLocks/>
            <a:stCxn id="61" idx="4"/>
            <a:endCxn id="63" idx="7"/>
          </p:cNvCxnSpPr>
          <p:nvPr/>
        </p:nvCxnSpPr>
        <p:spPr>
          <a:xfrm flipH="1">
            <a:off x="6108671" y="4798141"/>
            <a:ext cx="452998" cy="6651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AF131CC-B716-6C4F-B563-91F82BD48F70}"/>
              </a:ext>
            </a:extLst>
          </p:cNvPr>
          <p:cNvCxnSpPr>
            <a:cxnSpLocks/>
            <a:stCxn id="62" idx="3"/>
            <a:endCxn id="60" idx="7"/>
          </p:cNvCxnSpPr>
          <p:nvPr/>
        </p:nvCxnSpPr>
        <p:spPr>
          <a:xfrm flipH="1">
            <a:off x="6635144" y="5102074"/>
            <a:ext cx="267145" cy="2026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FCE205-6A6A-ED40-814C-9E63DBF61B0F}"/>
              </a:ext>
            </a:extLst>
          </p:cNvPr>
          <p:cNvCxnSpPr>
            <a:cxnSpLocks/>
            <a:stCxn id="60" idx="3"/>
            <a:endCxn id="63" idx="6"/>
          </p:cNvCxnSpPr>
          <p:nvPr/>
        </p:nvCxnSpPr>
        <p:spPr>
          <a:xfrm flipH="1">
            <a:off x="6139105" y="5453827"/>
            <a:ext cx="349089" cy="8399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AB35BAD-8370-7A4C-857A-937027B95D56}"/>
              </a:ext>
            </a:extLst>
          </p:cNvPr>
          <p:cNvCxnSpPr>
            <a:cxnSpLocks/>
            <a:stCxn id="58" idx="5"/>
            <a:endCxn id="63" idx="2"/>
          </p:cNvCxnSpPr>
          <p:nvPr/>
        </p:nvCxnSpPr>
        <p:spPr>
          <a:xfrm>
            <a:off x="5651471" y="5348379"/>
            <a:ext cx="279816" cy="189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5B8B3C90-C551-9A47-A079-697D47C22B3D}"/>
              </a:ext>
            </a:extLst>
          </p:cNvPr>
          <p:cNvSpPr/>
          <p:nvPr/>
        </p:nvSpPr>
        <p:spPr>
          <a:xfrm>
            <a:off x="2431942" y="6170465"/>
            <a:ext cx="207818" cy="21089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B4A8D2D-4841-1C46-9EEC-6BE82F1B5984}"/>
              </a:ext>
            </a:extLst>
          </p:cNvPr>
          <p:cNvSpPr/>
          <p:nvPr/>
        </p:nvSpPr>
        <p:spPr>
          <a:xfrm>
            <a:off x="1974742" y="6381362"/>
            <a:ext cx="207818" cy="21089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2AD9808-5195-5749-8860-C7366BA8265A}"/>
              </a:ext>
            </a:extLst>
          </p:cNvPr>
          <p:cNvSpPr/>
          <p:nvPr/>
        </p:nvSpPr>
        <p:spPr>
          <a:xfrm>
            <a:off x="2016306" y="5882598"/>
            <a:ext cx="207818" cy="21089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D1A13344-DEE7-0E42-9396-D1AA9542C706}"/>
              </a:ext>
            </a:extLst>
          </p:cNvPr>
          <p:cNvCxnSpPr>
            <a:stCxn id="74" idx="4"/>
            <a:endCxn id="73" idx="0"/>
          </p:cNvCxnSpPr>
          <p:nvPr/>
        </p:nvCxnSpPr>
        <p:spPr>
          <a:xfrm flipH="1">
            <a:off x="2078651" y="6093495"/>
            <a:ext cx="41564" cy="2878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D021559-DB6F-1B49-AA44-4FFD11A75949}"/>
              </a:ext>
            </a:extLst>
          </p:cNvPr>
          <p:cNvCxnSpPr>
            <a:cxnSpLocks/>
            <a:stCxn id="72" idx="3"/>
            <a:endCxn id="73" idx="6"/>
          </p:cNvCxnSpPr>
          <p:nvPr/>
        </p:nvCxnSpPr>
        <p:spPr>
          <a:xfrm flipH="1">
            <a:off x="2182560" y="6350477"/>
            <a:ext cx="279816" cy="13633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BE64EBD1-B978-C54B-878E-EF6199335280}"/>
              </a:ext>
            </a:extLst>
          </p:cNvPr>
          <p:cNvSpPr/>
          <p:nvPr/>
        </p:nvSpPr>
        <p:spPr>
          <a:xfrm>
            <a:off x="6011788" y="5964149"/>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48524C8-8F94-8949-8EFC-AFE90A9D6488}"/>
              </a:ext>
            </a:extLst>
          </p:cNvPr>
          <p:cNvSpPr/>
          <p:nvPr/>
        </p:nvSpPr>
        <p:spPr>
          <a:xfrm>
            <a:off x="5554588" y="6175046"/>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BBDDC1C-331B-0640-B255-B81611CAEE32}"/>
              </a:ext>
            </a:extLst>
          </p:cNvPr>
          <p:cNvSpPr/>
          <p:nvPr/>
        </p:nvSpPr>
        <p:spPr>
          <a:xfrm>
            <a:off x="6538261" y="6280494"/>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01C3B8A-987A-F744-B8BF-49C6B26E9431}"/>
              </a:ext>
            </a:extLst>
          </p:cNvPr>
          <p:cNvSpPr/>
          <p:nvPr/>
        </p:nvSpPr>
        <p:spPr>
          <a:xfrm>
            <a:off x="6011788" y="6439051"/>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395FC15-FAF5-D44A-B657-534ABC1530C4}"/>
              </a:ext>
            </a:extLst>
          </p:cNvPr>
          <p:cNvCxnSpPr>
            <a:cxnSpLocks/>
            <a:stCxn id="77" idx="3"/>
            <a:endCxn id="78" idx="6"/>
          </p:cNvCxnSpPr>
          <p:nvPr/>
        </p:nvCxnSpPr>
        <p:spPr>
          <a:xfrm flipH="1">
            <a:off x="5762406" y="6144161"/>
            <a:ext cx="279816" cy="13633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23CCC4-45F0-4444-A0B0-F37E50270425}"/>
              </a:ext>
            </a:extLst>
          </p:cNvPr>
          <p:cNvCxnSpPr>
            <a:cxnSpLocks/>
            <a:stCxn id="77" idx="4"/>
            <a:endCxn id="80" idx="0"/>
          </p:cNvCxnSpPr>
          <p:nvPr/>
        </p:nvCxnSpPr>
        <p:spPr>
          <a:xfrm>
            <a:off x="6115697" y="6175046"/>
            <a:ext cx="0" cy="26400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DD20A97-A6AC-ED43-BBDA-7E4226EB7AC6}"/>
              </a:ext>
            </a:extLst>
          </p:cNvPr>
          <p:cNvCxnSpPr>
            <a:cxnSpLocks/>
            <a:stCxn id="79" idx="3"/>
            <a:endCxn id="80" idx="6"/>
          </p:cNvCxnSpPr>
          <p:nvPr/>
        </p:nvCxnSpPr>
        <p:spPr>
          <a:xfrm flipH="1">
            <a:off x="6219606" y="6460506"/>
            <a:ext cx="349089" cy="8399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8E0AC4E-76C2-CE43-A193-334AECDAC6F3}"/>
              </a:ext>
            </a:extLst>
          </p:cNvPr>
          <p:cNvCxnSpPr>
            <a:cxnSpLocks/>
            <a:stCxn id="78" idx="5"/>
            <a:endCxn id="80" idx="2"/>
          </p:cNvCxnSpPr>
          <p:nvPr/>
        </p:nvCxnSpPr>
        <p:spPr>
          <a:xfrm>
            <a:off x="5731972" y="6355058"/>
            <a:ext cx="279816" cy="1894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85C55952-901C-0446-AB78-A70B4B9DB504}"/>
              </a:ext>
            </a:extLst>
          </p:cNvPr>
          <p:cNvSpPr/>
          <p:nvPr/>
        </p:nvSpPr>
        <p:spPr>
          <a:xfrm>
            <a:off x="9379000" y="4822990"/>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42CDEC2-F0C9-3247-A1EE-DA94A719BB62}"/>
              </a:ext>
            </a:extLst>
          </p:cNvPr>
          <p:cNvSpPr/>
          <p:nvPr/>
        </p:nvSpPr>
        <p:spPr>
          <a:xfrm>
            <a:off x="8921800" y="5033887"/>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5C76A56-8578-DD49-9082-5DA3599C70DE}"/>
              </a:ext>
            </a:extLst>
          </p:cNvPr>
          <p:cNvSpPr/>
          <p:nvPr/>
        </p:nvSpPr>
        <p:spPr>
          <a:xfrm>
            <a:off x="8963364" y="4535123"/>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14243C6-9629-E64A-BF0B-3F55E295764E}"/>
              </a:ext>
            </a:extLst>
          </p:cNvPr>
          <p:cNvSpPr/>
          <p:nvPr/>
        </p:nvSpPr>
        <p:spPr>
          <a:xfrm>
            <a:off x="9905473" y="5139335"/>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84BBA2C-8226-FA42-A60B-649F45FEF7CC}"/>
              </a:ext>
            </a:extLst>
          </p:cNvPr>
          <p:cNvSpPr/>
          <p:nvPr/>
        </p:nvSpPr>
        <p:spPr>
          <a:xfrm>
            <a:off x="9905473" y="4452764"/>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D8DCDED-0836-BC4F-A554-16DD6DBC7CEA}"/>
              </a:ext>
            </a:extLst>
          </p:cNvPr>
          <p:cNvSpPr/>
          <p:nvPr/>
        </p:nvSpPr>
        <p:spPr>
          <a:xfrm>
            <a:off x="10319568" y="4787582"/>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02B08C7-2D98-1840-8B58-9959AD84FE3C}"/>
              </a:ext>
            </a:extLst>
          </p:cNvPr>
          <p:cNvSpPr/>
          <p:nvPr/>
        </p:nvSpPr>
        <p:spPr>
          <a:xfrm>
            <a:off x="9379000" y="5297892"/>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722C66C3-6F26-C346-AA79-96D4F26B2D50}"/>
              </a:ext>
            </a:extLst>
          </p:cNvPr>
          <p:cNvCxnSpPr>
            <a:stCxn id="87" idx="4"/>
            <a:endCxn id="86" idx="0"/>
          </p:cNvCxnSpPr>
          <p:nvPr/>
        </p:nvCxnSpPr>
        <p:spPr>
          <a:xfrm flipH="1">
            <a:off x="9025709" y="4746020"/>
            <a:ext cx="41564" cy="2878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2980FAD-DBE8-324A-9AE3-E3CAF69806A4}"/>
              </a:ext>
            </a:extLst>
          </p:cNvPr>
          <p:cNvCxnSpPr>
            <a:cxnSpLocks/>
            <a:stCxn id="85" idx="3"/>
            <a:endCxn id="86" idx="6"/>
          </p:cNvCxnSpPr>
          <p:nvPr/>
        </p:nvCxnSpPr>
        <p:spPr>
          <a:xfrm flipH="1">
            <a:off x="9129618" y="5003002"/>
            <a:ext cx="279816" cy="13633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5915C7F-7D63-B24E-B69E-FCD34FB27B1B}"/>
              </a:ext>
            </a:extLst>
          </p:cNvPr>
          <p:cNvCxnSpPr>
            <a:cxnSpLocks/>
            <a:stCxn id="85" idx="4"/>
            <a:endCxn id="91" idx="0"/>
          </p:cNvCxnSpPr>
          <p:nvPr/>
        </p:nvCxnSpPr>
        <p:spPr>
          <a:xfrm>
            <a:off x="9482909" y="5033887"/>
            <a:ext cx="0" cy="2640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6AD5169-5892-4C43-BC5B-8A1E481C3F25}"/>
              </a:ext>
            </a:extLst>
          </p:cNvPr>
          <p:cNvCxnSpPr>
            <a:cxnSpLocks/>
            <a:stCxn id="85" idx="7"/>
            <a:endCxn id="89" idx="3"/>
          </p:cNvCxnSpPr>
          <p:nvPr/>
        </p:nvCxnSpPr>
        <p:spPr>
          <a:xfrm flipV="1">
            <a:off x="9556384" y="4632776"/>
            <a:ext cx="379523" cy="22109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5657B15-0F30-3341-A183-B3E603F96ABF}"/>
              </a:ext>
            </a:extLst>
          </p:cNvPr>
          <p:cNvCxnSpPr>
            <a:cxnSpLocks/>
            <a:stCxn id="89" idx="4"/>
            <a:endCxn id="91" idx="7"/>
          </p:cNvCxnSpPr>
          <p:nvPr/>
        </p:nvCxnSpPr>
        <p:spPr>
          <a:xfrm flipH="1">
            <a:off x="9556384" y="4663661"/>
            <a:ext cx="452998" cy="6651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64D66A8-AAEA-3A4B-A527-5D186433AB0D}"/>
              </a:ext>
            </a:extLst>
          </p:cNvPr>
          <p:cNvCxnSpPr>
            <a:cxnSpLocks/>
            <a:stCxn id="90" idx="3"/>
            <a:endCxn id="88" idx="7"/>
          </p:cNvCxnSpPr>
          <p:nvPr/>
        </p:nvCxnSpPr>
        <p:spPr>
          <a:xfrm flipH="1">
            <a:off x="10082857" y="4967594"/>
            <a:ext cx="267145" cy="2026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412C389-519B-7D41-846D-FCFE5C4E8AA8}"/>
              </a:ext>
            </a:extLst>
          </p:cNvPr>
          <p:cNvCxnSpPr>
            <a:cxnSpLocks/>
            <a:stCxn id="88" idx="3"/>
            <a:endCxn id="91" idx="6"/>
          </p:cNvCxnSpPr>
          <p:nvPr/>
        </p:nvCxnSpPr>
        <p:spPr>
          <a:xfrm flipH="1">
            <a:off x="9586818" y="5319347"/>
            <a:ext cx="349089" cy="8399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ED6B3D0-05B0-8245-9F87-6AD674A5690B}"/>
              </a:ext>
            </a:extLst>
          </p:cNvPr>
          <p:cNvCxnSpPr>
            <a:cxnSpLocks/>
            <a:stCxn id="86" idx="5"/>
            <a:endCxn id="91" idx="2"/>
          </p:cNvCxnSpPr>
          <p:nvPr/>
        </p:nvCxnSpPr>
        <p:spPr>
          <a:xfrm>
            <a:off x="9099184" y="5213899"/>
            <a:ext cx="279816" cy="18944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Content Placeholder 2">
            <a:extLst>
              <a:ext uri="{FF2B5EF4-FFF2-40B4-BE49-F238E27FC236}">
                <a16:creationId xmlns:a16="http://schemas.microsoft.com/office/drawing/2014/main" id="{4367F0EE-E18B-4345-8E30-85666BE491A4}"/>
              </a:ext>
            </a:extLst>
          </p:cNvPr>
          <p:cNvSpPr txBox="1">
            <a:spLocks/>
          </p:cNvSpPr>
          <p:nvPr/>
        </p:nvSpPr>
        <p:spPr>
          <a:xfrm>
            <a:off x="8551037" y="5194319"/>
            <a:ext cx="680376" cy="365126"/>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tx1"/>
                </a:solidFill>
              </a:rPr>
              <a:t>1</a:t>
            </a:r>
          </a:p>
        </p:txBody>
      </p:sp>
      <p:sp>
        <p:nvSpPr>
          <p:cNvPr id="101" name="Content Placeholder 2">
            <a:extLst>
              <a:ext uri="{FF2B5EF4-FFF2-40B4-BE49-F238E27FC236}">
                <a16:creationId xmlns:a16="http://schemas.microsoft.com/office/drawing/2014/main" id="{7D3EA6AB-17A0-B24E-A35A-CD8D37DA9247}"/>
              </a:ext>
            </a:extLst>
          </p:cNvPr>
          <p:cNvSpPr txBox="1">
            <a:spLocks/>
          </p:cNvSpPr>
          <p:nvPr/>
        </p:nvSpPr>
        <p:spPr>
          <a:xfrm>
            <a:off x="8978999" y="5422245"/>
            <a:ext cx="680376" cy="365126"/>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tx1"/>
                </a:solidFill>
              </a:rPr>
              <a:t>2</a:t>
            </a:r>
          </a:p>
        </p:txBody>
      </p:sp>
      <p:sp>
        <p:nvSpPr>
          <p:cNvPr id="102" name="Content Placeholder 2">
            <a:extLst>
              <a:ext uri="{FF2B5EF4-FFF2-40B4-BE49-F238E27FC236}">
                <a16:creationId xmlns:a16="http://schemas.microsoft.com/office/drawing/2014/main" id="{18FD4263-05DF-0D4E-AC3C-DEB6CE76374E}"/>
              </a:ext>
            </a:extLst>
          </p:cNvPr>
          <p:cNvSpPr txBox="1">
            <a:spLocks/>
          </p:cNvSpPr>
          <p:nvPr/>
        </p:nvSpPr>
        <p:spPr>
          <a:xfrm>
            <a:off x="9669626" y="5393911"/>
            <a:ext cx="680376" cy="365126"/>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tx1"/>
                </a:solidFill>
              </a:rPr>
              <a:t>3</a:t>
            </a:r>
          </a:p>
        </p:txBody>
      </p:sp>
      <p:cxnSp>
        <p:nvCxnSpPr>
          <p:cNvPr id="104" name="Straight Arrow Connector 103">
            <a:extLst>
              <a:ext uri="{FF2B5EF4-FFF2-40B4-BE49-F238E27FC236}">
                <a16:creationId xmlns:a16="http://schemas.microsoft.com/office/drawing/2014/main" id="{C50224FE-54E7-A642-A96D-080B9E51FAE1}"/>
              </a:ext>
            </a:extLst>
          </p:cNvPr>
          <p:cNvCxnSpPr>
            <a:cxnSpLocks/>
          </p:cNvCxnSpPr>
          <p:nvPr/>
        </p:nvCxnSpPr>
        <p:spPr>
          <a:xfrm>
            <a:off x="9000017" y="5322106"/>
            <a:ext cx="179658" cy="14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53C35C8-A76C-AD47-A1D2-7F328E8BDFCC}"/>
              </a:ext>
            </a:extLst>
          </p:cNvPr>
          <p:cNvCxnSpPr>
            <a:cxnSpLocks/>
          </p:cNvCxnSpPr>
          <p:nvPr/>
        </p:nvCxnSpPr>
        <p:spPr>
          <a:xfrm flipV="1">
            <a:off x="9581915" y="5403340"/>
            <a:ext cx="358896" cy="1034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C5BD58AC-164E-F242-981A-8E7EF9A3E11E}"/>
              </a:ext>
            </a:extLst>
          </p:cNvPr>
          <p:cNvSpPr/>
          <p:nvPr/>
        </p:nvSpPr>
        <p:spPr>
          <a:xfrm>
            <a:off x="9041985" y="6036467"/>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3D7CDA1-C11E-264A-9DE7-9519773CCA7F}"/>
              </a:ext>
            </a:extLst>
          </p:cNvPr>
          <p:cNvSpPr/>
          <p:nvPr/>
        </p:nvSpPr>
        <p:spPr>
          <a:xfrm>
            <a:off x="10025658" y="6141915"/>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136729D-0704-D44F-A32B-56D761F69F8B}"/>
              </a:ext>
            </a:extLst>
          </p:cNvPr>
          <p:cNvSpPr/>
          <p:nvPr/>
        </p:nvSpPr>
        <p:spPr>
          <a:xfrm>
            <a:off x="9499185" y="6300472"/>
            <a:ext cx="207818" cy="2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A4476707-62F1-E549-BFBD-478A54D7AF6B}"/>
              </a:ext>
            </a:extLst>
          </p:cNvPr>
          <p:cNvCxnSpPr>
            <a:cxnSpLocks/>
            <a:stCxn id="112" idx="3"/>
            <a:endCxn id="113" idx="6"/>
          </p:cNvCxnSpPr>
          <p:nvPr/>
        </p:nvCxnSpPr>
        <p:spPr>
          <a:xfrm flipH="1">
            <a:off x="9707003" y="6321927"/>
            <a:ext cx="349089" cy="8399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C2F7727-2182-D247-8379-84EB89418473}"/>
              </a:ext>
            </a:extLst>
          </p:cNvPr>
          <p:cNvCxnSpPr>
            <a:cxnSpLocks/>
            <a:stCxn id="111" idx="5"/>
            <a:endCxn id="113" idx="2"/>
          </p:cNvCxnSpPr>
          <p:nvPr/>
        </p:nvCxnSpPr>
        <p:spPr>
          <a:xfrm>
            <a:off x="9219369" y="6216479"/>
            <a:ext cx="279816" cy="18944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6" name="Content Placeholder 2">
            <a:extLst>
              <a:ext uri="{FF2B5EF4-FFF2-40B4-BE49-F238E27FC236}">
                <a16:creationId xmlns:a16="http://schemas.microsoft.com/office/drawing/2014/main" id="{0E3DFE45-D95B-D842-BFE6-AB14403E6566}"/>
              </a:ext>
            </a:extLst>
          </p:cNvPr>
          <p:cNvSpPr txBox="1">
            <a:spLocks/>
          </p:cNvSpPr>
          <p:nvPr/>
        </p:nvSpPr>
        <p:spPr>
          <a:xfrm>
            <a:off x="8671222" y="6196899"/>
            <a:ext cx="680376" cy="365126"/>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tx1"/>
                </a:solidFill>
              </a:rPr>
              <a:t>1</a:t>
            </a:r>
          </a:p>
        </p:txBody>
      </p:sp>
      <p:sp>
        <p:nvSpPr>
          <p:cNvPr id="117" name="Content Placeholder 2">
            <a:extLst>
              <a:ext uri="{FF2B5EF4-FFF2-40B4-BE49-F238E27FC236}">
                <a16:creationId xmlns:a16="http://schemas.microsoft.com/office/drawing/2014/main" id="{4D37B4CC-5241-C145-A317-9C008239416C}"/>
              </a:ext>
            </a:extLst>
          </p:cNvPr>
          <p:cNvSpPr txBox="1">
            <a:spLocks/>
          </p:cNvSpPr>
          <p:nvPr/>
        </p:nvSpPr>
        <p:spPr>
          <a:xfrm>
            <a:off x="9099184" y="6424825"/>
            <a:ext cx="680376" cy="365126"/>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tx1"/>
                </a:solidFill>
              </a:rPr>
              <a:t>2</a:t>
            </a:r>
          </a:p>
        </p:txBody>
      </p:sp>
      <p:sp>
        <p:nvSpPr>
          <p:cNvPr id="118" name="Content Placeholder 2">
            <a:extLst>
              <a:ext uri="{FF2B5EF4-FFF2-40B4-BE49-F238E27FC236}">
                <a16:creationId xmlns:a16="http://schemas.microsoft.com/office/drawing/2014/main" id="{D3ED51E9-9C5F-8849-852F-1E00E7DE9608}"/>
              </a:ext>
            </a:extLst>
          </p:cNvPr>
          <p:cNvSpPr txBox="1">
            <a:spLocks/>
          </p:cNvSpPr>
          <p:nvPr/>
        </p:nvSpPr>
        <p:spPr>
          <a:xfrm>
            <a:off x="9789811" y="6396491"/>
            <a:ext cx="680376" cy="365126"/>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tx1"/>
                </a:solidFill>
              </a:rPr>
              <a:t>3</a:t>
            </a:r>
          </a:p>
        </p:txBody>
      </p:sp>
      <p:cxnSp>
        <p:nvCxnSpPr>
          <p:cNvPr id="119" name="Straight Arrow Connector 118">
            <a:extLst>
              <a:ext uri="{FF2B5EF4-FFF2-40B4-BE49-F238E27FC236}">
                <a16:creationId xmlns:a16="http://schemas.microsoft.com/office/drawing/2014/main" id="{410EADAC-D08E-2D4A-8691-1734221FFC79}"/>
              </a:ext>
            </a:extLst>
          </p:cNvPr>
          <p:cNvCxnSpPr>
            <a:cxnSpLocks/>
          </p:cNvCxnSpPr>
          <p:nvPr/>
        </p:nvCxnSpPr>
        <p:spPr>
          <a:xfrm>
            <a:off x="9120202" y="6324686"/>
            <a:ext cx="179658" cy="148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06703C0-6283-8245-8C5B-11EA91D62045}"/>
              </a:ext>
            </a:extLst>
          </p:cNvPr>
          <p:cNvCxnSpPr>
            <a:cxnSpLocks/>
          </p:cNvCxnSpPr>
          <p:nvPr/>
        </p:nvCxnSpPr>
        <p:spPr>
          <a:xfrm flipV="1">
            <a:off x="9702100" y="6405920"/>
            <a:ext cx="358896" cy="1034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B42DBCC-386E-3C41-9B6A-B231F3D4E569}"/>
              </a:ext>
            </a:extLst>
          </p:cNvPr>
          <p:cNvSpPr/>
          <p:nvPr/>
        </p:nvSpPr>
        <p:spPr>
          <a:xfrm>
            <a:off x="1253491" y="3323095"/>
            <a:ext cx="2317898" cy="33751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8FFCFEA-92E0-114D-87FF-54D4B5F6643B}"/>
              </a:ext>
            </a:extLst>
          </p:cNvPr>
          <p:cNvSpPr/>
          <p:nvPr/>
        </p:nvSpPr>
        <p:spPr>
          <a:xfrm>
            <a:off x="5000027" y="3336844"/>
            <a:ext cx="2317898" cy="33751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3E406D31-B49F-2742-8E9D-013B33CCBEF0}"/>
              </a:ext>
            </a:extLst>
          </p:cNvPr>
          <p:cNvSpPr/>
          <p:nvPr/>
        </p:nvSpPr>
        <p:spPr>
          <a:xfrm>
            <a:off x="8490628" y="3346298"/>
            <a:ext cx="2317898" cy="33751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Slide Number Placeholder 3">
            <a:extLst>
              <a:ext uri="{FF2B5EF4-FFF2-40B4-BE49-F238E27FC236}">
                <a16:creationId xmlns:a16="http://schemas.microsoft.com/office/drawing/2014/main" id="{F8D1821D-1AD8-934F-A23C-E2D36DAB69C2}"/>
              </a:ext>
            </a:extLst>
          </p:cNvPr>
          <p:cNvSpPr>
            <a:spLocks noGrp="1"/>
          </p:cNvSpPr>
          <p:nvPr>
            <p:ph type="sldNum" sz="quarter" idx="12"/>
          </p:nvPr>
        </p:nvSpPr>
        <p:spPr>
          <a:xfrm>
            <a:off x="8610600" y="6356350"/>
            <a:ext cx="2743200" cy="365125"/>
          </a:xfrm>
        </p:spPr>
        <p:txBody>
          <a:bodyPr/>
          <a:lstStyle/>
          <a:p>
            <a:r>
              <a:rPr lang="en-US" dirty="0"/>
              <a:t>28</a:t>
            </a:r>
          </a:p>
        </p:txBody>
      </p:sp>
    </p:spTree>
    <p:extLst>
      <p:ext uri="{BB962C8B-B14F-4D97-AF65-F5344CB8AC3E}">
        <p14:creationId xmlns:p14="http://schemas.microsoft.com/office/powerpoint/2010/main" val="3213745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22</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Tree>
    <p:extLst>
      <p:ext uri="{BB962C8B-B14F-4D97-AF65-F5344CB8AC3E}">
        <p14:creationId xmlns:p14="http://schemas.microsoft.com/office/powerpoint/2010/main" val="13945263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A3F9-E36E-274D-9AD5-A136E39A0FA4}"/>
              </a:ext>
            </a:extLst>
          </p:cNvPr>
          <p:cNvSpPr>
            <a:spLocks noGrp="1"/>
          </p:cNvSpPr>
          <p:nvPr>
            <p:ph type="title"/>
          </p:nvPr>
        </p:nvSpPr>
        <p:spPr/>
        <p:txBody>
          <a:bodyPr/>
          <a:lstStyle/>
          <a:p>
            <a:r>
              <a:rPr lang="en-US" dirty="0" err="1"/>
              <a:t>GraphSAINT</a:t>
            </a:r>
            <a:endParaRPr lang="en-US" dirty="0"/>
          </a:p>
        </p:txBody>
      </p:sp>
      <p:sp>
        <p:nvSpPr>
          <p:cNvPr id="3" name="Content Placeholder 2">
            <a:extLst>
              <a:ext uri="{FF2B5EF4-FFF2-40B4-BE49-F238E27FC236}">
                <a16:creationId xmlns:a16="http://schemas.microsoft.com/office/drawing/2014/main" id="{74D15606-5CA4-4147-AB87-B00F3131A8D8}"/>
              </a:ext>
            </a:extLst>
          </p:cNvPr>
          <p:cNvSpPr>
            <a:spLocks noGrp="1"/>
          </p:cNvSpPr>
          <p:nvPr>
            <p:ph idx="1"/>
          </p:nvPr>
        </p:nvSpPr>
        <p:spPr>
          <a:xfrm>
            <a:off x="536652" y="4764647"/>
            <a:ext cx="2546182" cy="2082800"/>
          </a:xfrm>
        </p:spPr>
        <p:txBody>
          <a:bodyPr>
            <a:normAutofit/>
          </a:bodyPr>
          <a:lstStyle/>
          <a:p>
            <a:pPr marL="285750" indent="-285750">
              <a:lnSpc>
                <a:spcPct val="100000"/>
              </a:lnSpc>
              <a:spcBef>
                <a:spcPts val="0"/>
              </a:spcBef>
              <a:buFont typeface="Arial" panose="020B0604020202020204" pitchFamily="34" charset="0"/>
              <a:buChar char="•"/>
            </a:pPr>
            <a:r>
              <a:rPr lang="en-US" sz="1600" dirty="0"/>
              <a:t>Random node sampling</a:t>
            </a:r>
          </a:p>
          <a:p>
            <a:pPr marL="285750" indent="-285750">
              <a:lnSpc>
                <a:spcPct val="100000"/>
              </a:lnSpc>
              <a:spcBef>
                <a:spcPts val="0"/>
              </a:spcBef>
              <a:buFont typeface="Arial" panose="020B0604020202020204" pitchFamily="34" charset="0"/>
              <a:buChar char="•"/>
            </a:pPr>
            <a:r>
              <a:rPr lang="en-US" sz="1600" dirty="0"/>
              <a:t>Random edge sampling</a:t>
            </a:r>
          </a:p>
          <a:p>
            <a:pPr marL="285750" indent="-285750">
              <a:lnSpc>
                <a:spcPct val="100000"/>
              </a:lnSpc>
              <a:spcBef>
                <a:spcPts val="0"/>
              </a:spcBef>
              <a:buFont typeface="Arial" panose="020B0604020202020204" pitchFamily="34" charset="0"/>
              <a:buChar char="•"/>
            </a:pPr>
            <a:r>
              <a:rPr lang="en-US" sz="1600" dirty="0"/>
              <a:t>Random walk sampling</a:t>
            </a:r>
          </a:p>
          <a:p>
            <a:pPr marL="285750" indent="-285750">
              <a:lnSpc>
                <a:spcPct val="100000"/>
              </a:lnSpc>
              <a:spcBef>
                <a:spcPts val="0"/>
              </a:spcBef>
              <a:buFont typeface="Arial" panose="020B0604020202020204" pitchFamily="34" charset="0"/>
              <a:buChar char="•"/>
            </a:pPr>
            <a:r>
              <a:rPr lang="en-US" sz="1600" dirty="0"/>
              <a:t>Multi-dimensional random walk sampling</a:t>
            </a:r>
          </a:p>
        </p:txBody>
      </p:sp>
      <p:sp>
        <p:nvSpPr>
          <p:cNvPr id="4" name="Slide Number Placeholder 3">
            <a:extLst>
              <a:ext uri="{FF2B5EF4-FFF2-40B4-BE49-F238E27FC236}">
                <a16:creationId xmlns:a16="http://schemas.microsoft.com/office/drawing/2014/main" id="{07E617A5-9F17-494C-BBBE-597760F6D60E}"/>
              </a:ext>
            </a:extLst>
          </p:cNvPr>
          <p:cNvSpPr>
            <a:spLocks noGrp="1"/>
          </p:cNvSpPr>
          <p:nvPr>
            <p:ph type="sldNum" sz="quarter" idx="12"/>
          </p:nvPr>
        </p:nvSpPr>
        <p:spPr/>
        <p:txBody>
          <a:bodyPr/>
          <a:lstStyle/>
          <a:p>
            <a:fld id="{4C15419E-54D6-8648-ABFB-BEF58E3E877E}" type="slidenum">
              <a:rPr lang="en-US" smtClean="0"/>
              <a:t>220</a:t>
            </a:fld>
            <a:endParaRPr lang="en-US"/>
          </a:p>
        </p:txBody>
      </p:sp>
      <p:pic>
        <p:nvPicPr>
          <p:cNvPr id="5" name="Picture 4">
            <a:extLst>
              <a:ext uri="{FF2B5EF4-FFF2-40B4-BE49-F238E27FC236}">
                <a16:creationId xmlns:a16="http://schemas.microsoft.com/office/drawing/2014/main" id="{8DD339ED-B527-B04D-BB76-C95D9527150E}"/>
              </a:ext>
            </a:extLst>
          </p:cNvPr>
          <p:cNvPicPr>
            <a:picLocks noChangeAspect="1"/>
          </p:cNvPicPr>
          <p:nvPr/>
        </p:nvPicPr>
        <p:blipFill>
          <a:blip r:embed="rId3"/>
          <a:stretch>
            <a:fillRect/>
          </a:stretch>
        </p:blipFill>
        <p:spPr>
          <a:xfrm>
            <a:off x="1970597" y="1484211"/>
            <a:ext cx="8478635" cy="2350370"/>
          </a:xfrm>
          <a:prstGeom prst="rect">
            <a:avLst/>
          </a:prstGeom>
        </p:spPr>
      </p:pic>
      <p:pic>
        <p:nvPicPr>
          <p:cNvPr id="6" name="Picture 5">
            <a:extLst>
              <a:ext uri="{FF2B5EF4-FFF2-40B4-BE49-F238E27FC236}">
                <a16:creationId xmlns:a16="http://schemas.microsoft.com/office/drawing/2014/main" id="{0EF6AB69-DD75-DC46-8196-C8C8973EDD74}"/>
              </a:ext>
            </a:extLst>
          </p:cNvPr>
          <p:cNvPicPr>
            <a:picLocks noChangeAspect="1"/>
          </p:cNvPicPr>
          <p:nvPr/>
        </p:nvPicPr>
        <p:blipFill>
          <a:blip r:embed="rId4"/>
          <a:stretch>
            <a:fillRect/>
          </a:stretch>
        </p:blipFill>
        <p:spPr>
          <a:xfrm>
            <a:off x="2984112" y="4543747"/>
            <a:ext cx="8890000" cy="1384300"/>
          </a:xfrm>
          <a:prstGeom prst="rect">
            <a:avLst/>
          </a:prstGeom>
        </p:spPr>
      </p:pic>
      <p:pic>
        <p:nvPicPr>
          <p:cNvPr id="7" name="Picture 6">
            <a:extLst>
              <a:ext uri="{FF2B5EF4-FFF2-40B4-BE49-F238E27FC236}">
                <a16:creationId xmlns:a16="http://schemas.microsoft.com/office/drawing/2014/main" id="{BF97B8C8-F4F8-0B41-80CE-9F889B3A687E}"/>
              </a:ext>
            </a:extLst>
          </p:cNvPr>
          <p:cNvPicPr>
            <a:picLocks noChangeAspect="1"/>
          </p:cNvPicPr>
          <p:nvPr/>
        </p:nvPicPr>
        <p:blipFill>
          <a:blip r:embed="rId5"/>
          <a:stretch>
            <a:fillRect/>
          </a:stretch>
        </p:blipFill>
        <p:spPr>
          <a:xfrm>
            <a:off x="2870198" y="4051964"/>
            <a:ext cx="8890000" cy="495300"/>
          </a:xfrm>
          <a:prstGeom prst="rect">
            <a:avLst/>
          </a:prstGeom>
        </p:spPr>
      </p:pic>
    </p:spTree>
    <p:extLst>
      <p:ext uri="{BB962C8B-B14F-4D97-AF65-F5344CB8AC3E}">
        <p14:creationId xmlns:p14="http://schemas.microsoft.com/office/powerpoint/2010/main" val="60858739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D25C-0D6E-924B-9FA6-F920CD604BFF}"/>
              </a:ext>
            </a:extLst>
          </p:cNvPr>
          <p:cNvSpPr>
            <a:spLocks noGrp="1"/>
          </p:cNvSpPr>
          <p:nvPr>
            <p:ph type="title"/>
          </p:nvPr>
        </p:nvSpPr>
        <p:spPr/>
        <p:txBody>
          <a:bodyPr/>
          <a:lstStyle/>
          <a:p>
            <a:r>
              <a:rPr lang="en-US" dirty="0"/>
              <a:t>Subgraph-wise Sampling</a:t>
            </a:r>
          </a:p>
        </p:txBody>
      </p:sp>
      <p:sp>
        <p:nvSpPr>
          <p:cNvPr id="4" name="Slide Number Placeholder 3">
            <a:extLst>
              <a:ext uri="{FF2B5EF4-FFF2-40B4-BE49-F238E27FC236}">
                <a16:creationId xmlns:a16="http://schemas.microsoft.com/office/drawing/2014/main" id="{FBABA0E3-8CC5-604B-A667-2FD6785B3B9F}"/>
              </a:ext>
            </a:extLst>
          </p:cNvPr>
          <p:cNvSpPr>
            <a:spLocks noGrp="1"/>
          </p:cNvSpPr>
          <p:nvPr>
            <p:ph type="sldNum" sz="quarter" idx="12"/>
          </p:nvPr>
        </p:nvSpPr>
        <p:spPr/>
        <p:txBody>
          <a:bodyPr/>
          <a:lstStyle/>
          <a:p>
            <a:fld id="{4C15419E-54D6-8648-ABFB-BEF58E3E877E}" type="slidenum">
              <a:rPr lang="en-US" smtClean="0"/>
              <a:t>221</a:t>
            </a:fld>
            <a:endParaRPr lang="en-US"/>
          </a:p>
        </p:txBody>
      </p:sp>
      <p:sp>
        <p:nvSpPr>
          <p:cNvPr id="7" name="Content Placeholder 2">
            <a:extLst>
              <a:ext uri="{FF2B5EF4-FFF2-40B4-BE49-F238E27FC236}">
                <a16:creationId xmlns:a16="http://schemas.microsoft.com/office/drawing/2014/main" id="{56A08F8C-5997-4041-898E-968BBC2C213A}"/>
              </a:ext>
            </a:extLst>
          </p:cNvPr>
          <p:cNvSpPr txBox="1">
            <a:spLocks/>
          </p:cNvSpPr>
          <p:nvPr/>
        </p:nvSpPr>
        <p:spPr>
          <a:xfrm>
            <a:off x="2017836" y="2603631"/>
            <a:ext cx="3864641" cy="27712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457200" indent="-457200">
              <a:buFont typeface="Arial" panose="020B0604020202020204" pitchFamily="34" charset="0"/>
              <a:buChar char="•"/>
            </a:pPr>
            <a:r>
              <a:rPr lang="en-US" dirty="0"/>
              <a:t>Performance depends on how subgraphs are selected</a:t>
            </a:r>
          </a:p>
        </p:txBody>
      </p:sp>
      <p:sp>
        <p:nvSpPr>
          <p:cNvPr id="8" name="Left Arrow 7">
            <a:extLst>
              <a:ext uri="{FF2B5EF4-FFF2-40B4-BE49-F238E27FC236}">
                <a16:creationId xmlns:a16="http://schemas.microsoft.com/office/drawing/2014/main" id="{3638A0AF-1982-3C47-9B96-045466A1C65C}"/>
              </a:ext>
            </a:extLst>
          </p:cNvPr>
          <p:cNvSpPr/>
          <p:nvPr/>
        </p:nvSpPr>
        <p:spPr>
          <a:xfrm>
            <a:off x="1972238" y="1690689"/>
            <a:ext cx="3232878" cy="943429"/>
          </a:xfrm>
          <a:prstGeom prst="lef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80B98693-1D0C-2D4C-B56B-BDECCFE145C0}"/>
              </a:ext>
            </a:extLst>
          </p:cNvPr>
          <p:cNvSpPr/>
          <p:nvPr/>
        </p:nvSpPr>
        <p:spPr>
          <a:xfrm rot="10800000">
            <a:off x="5205115" y="1690688"/>
            <a:ext cx="5069291" cy="943429"/>
          </a:xfrm>
          <a:prstGeom prst="lef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96832063-C644-8F4A-9459-FFD140337F88}"/>
              </a:ext>
            </a:extLst>
          </p:cNvPr>
          <p:cNvSpPr txBox="1">
            <a:spLocks/>
          </p:cNvSpPr>
          <p:nvPr/>
        </p:nvSpPr>
        <p:spPr>
          <a:xfrm>
            <a:off x="7625551" y="1398095"/>
            <a:ext cx="936171" cy="585184"/>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Pros</a:t>
            </a:r>
          </a:p>
        </p:txBody>
      </p:sp>
      <p:sp>
        <p:nvSpPr>
          <p:cNvPr id="11" name="Content Placeholder 2">
            <a:extLst>
              <a:ext uri="{FF2B5EF4-FFF2-40B4-BE49-F238E27FC236}">
                <a16:creationId xmlns:a16="http://schemas.microsoft.com/office/drawing/2014/main" id="{86D7A38C-2320-0247-A754-8BCBE52B1B85}"/>
              </a:ext>
            </a:extLst>
          </p:cNvPr>
          <p:cNvSpPr txBox="1">
            <a:spLocks/>
          </p:cNvSpPr>
          <p:nvPr/>
        </p:nvSpPr>
        <p:spPr>
          <a:xfrm>
            <a:off x="3324387" y="1398095"/>
            <a:ext cx="936171" cy="585184"/>
          </a:xfrm>
          <a:prstGeom prst="rect">
            <a:avLst/>
          </a:prstGeom>
        </p:spPr>
        <p:txBody>
          <a:bodyPr/>
          <a:lstStyle>
            <a:lvl1pPr marL="342900" indent="-342900" algn="l" defTabSz="457200" rtl="0" eaLnBrk="1" fontAlgn="base" hangingPunct="1">
              <a:spcBef>
                <a:spcPct val="20000"/>
              </a:spcBef>
              <a:spcAft>
                <a:spcPct val="0"/>
              </a:spcAft>
              <a:buClr>
                <a:schemeClr val="tx1">
                  <a:lumMod val="75000"/>
                  <a:lumOff val="25000"/>
                </a:schemeClr>
              </a:buClr>
              <a:buFont typeface="Wingdings" charset="2"/>
              <a:buChar char="§"/>
              <a:defRPr sz="2800" b="0" i="0" kern="1200">
                <a:solidFill>
                  <a:schemeClr val="tx2"/>
                </a:solidFill>
                <a:latin typeface="Abadi MT Condensed Extra Bold" charset="0"/>
                <a:ea typeface="Abadi MT Condensed Extra Bold" charset="0"/>
                <a:cs typeface="Abadi MT Condensed Extra Bold" charset="0"/>
              </a:defRPr>
            </a:lvl1pPr>
            <a:lvl2pPr marL="649224" indent="-285750" algn="l" defTabSz="457200" rtl="0" eaLnBrk="1" fontAlgn="base" hangingPunct="1">
              <a:spcBef>
                <a:spcPct val="20000"/>
              </a:spcBef>
              <a:spcAft>
                <a:spcPct val="0"/>
              </a:spcAft>
              <a:buClr>
                <a:schemeClr val="tx1">
                  <a:lumMod val="75000"/>
                  <a:lumOff val="25000"/>
                </a:schemeClr>
              </a:buClr>
              <a:buSzPct val="85000"/>
              <a:buFont typeface="Wingdings" charset="2"/>
              <a:buChar char="§"/>
              <a:defRPr sz="2400" b="0" i="0" kern="1200">
                <a:solidFill>
                  <a:schemeClr val="tx2"/>
                </a:solidFill>
                <a:latin typeface="Abadi MT Condensed Extra Bold" charset="0"/>
                <a:ea typeface="Abadi MT Condensed Extra Bold" charset="0"/>
                <a:cs typeface="Abadi MT Condensed Extra Bold" charset="0"/>
              </a:defRPr>
            </a:lvl2pPr>
            <a:lvl3pPr marL="1143000" indent="-228600" algn="l" defTabSz="457200"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3pPr>
            <a:lvl4pPr marL="16002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4pPr>
            <a:lvl5pPr marL="2057400" indent="-228600" algn="l" defTabSz="457200" rtl="0" eaLnBrk="1" fontAlgn="base" hangingPunct="1">
              <a:spcBef>
                <a:spcPct val="20000"/>
              </a:spcBef>
              <a:spcAft>
                <a:spcPct val="0"/>
              </a:spcAft>
              <a:buFont typeface="Arial" charset="0"/>
              <a:buChar char="»"/>
              <a:defRPr sz="2000" b="0" i="0" kern="1200">
                <a:solidFill>
                  <a:schemeClr val="tx2"/>
                </a:solidFill>
                <a:latin typeface="Abadi MT Condensed Extra Bold" charset="0"/>
                <a:ea typeface="Abadi MT Condensed Extra Bold" charset="0"/>
                <a:cs typeface="Abadi MT Condensed Extra Bol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a:t>Cons</a:t>
            </a:r>
          </a:p>
        </p:txBody>
      </p:sp>
      <p:sp>
        <p:nvSpPr>
          <p:cNvPr id="12" name="Content Placeholder 2">
            <a:extLst>
              <a:ext uri="{FF2B5EF4-FFF2-40B4-BE49-F238E27FC236}">
                <a16:creationId xmlns:a16="http://schemas.microsoft.com/office/drawing/2014/main" id="{63E0CA7B-BB09-AC41-8322-F5AA0B4FA6B0}"/>
              </a:ext>
            </a:extLst>
          </p:cNvPr>
          <p:cNvSpPr txBox="1">
            <a:spLocks/>
          </p:cNvSpPr>
          <p:nvPr/>
        </p:nvSpPr>
        <p:spPr>
          <a:xfrm>
            <a:off x="6559840" y="2540372"/>
            <a:ext cx="5044971" cy="34301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457200" indent="-457200">
              <a:buFont typeface="Arial" panose="020B0604020202020204" pitchFamily="34" charset="0"/>
              <a:buChar char="•"/>
            </a:pPr>
            <a:r>
              <a:rPr lang="en-US" dirty="0"/>
              <a:t>Low memory on GPU</a:t>
            </a:r>
          </a:p>
          <a:p>
            <a:pPr marL="457200" indent="-457200">
              <a:buFont typeface="Arial" panose="020B0604020202020204" pitchFamily="34" charset="0"/>
              <a:buChar char="•"/>
            </a:pPr>
            <a:r>
              <a:rPr lang="en-US" dirty="0"/>
              <a:t>Fast per epoch time</a:t>
            </a:r>
          </a:p>
          <a:p>
            <a:pPr marL="457200" indent="-457200">
              <a:buFont typeface="Arial" panose="020B0604020202020204" pitchFamily="34" charset="0"/>
              <a:buChar char="•"/>
            </a:pPr>
            <a:r>
              <a:rPr lang="en-US" dirty="0"/>
              <a:t>Deeper with more layers</a:t>
            </a:r>
          </a:p>
        </p:txBody>
      </p:sp>
      <p:pic>
        <p:nvPicPr>
          <p:cNvPr id="13" name="Picture 12">
            <a:extLst>
              <a:ext uri="{FF2B5EF4-FFF2-40B4-BE49-F238E27FC236}">
                <a16:creationId xmlns:a16="http://schemas.microsoft.com/office/drawing/2014/main" id="{10FD18D4-CAE7-1549-AAF1-F19267D6E155}"/>
              </a:ext>
            </a:extLst>
          </p:cNvPr>
          <p:cNvPicPr>
            <a:picLocks noChangeAspect="1"/>
          </p:cNvPicPr>
          <p:nvPr/>
        </p:nvPicPr>
        <p:blipFill>
          <a:blip r:embed="rId2"/>
          <a:stretch>
            <a:fillRect/>
          </a:stretch>
        </p:blipFill>
        <p:spPr>
          <a:xfrm>
            <a:off x="3341723" y="4458967"/>
            <a:ext cx="6176847" cy="2368324"/>
          </a:xfrm>
          <a:prstGeom prst="rect">
            <a:avLst/>
          </a:prstGeom>
        </p:spPr>
      </p:pic>
      <p:sp>
        <p:nvSpPr>
          <p:cNvPr id="15" name="Content Placeholder 14">
            <a:extLst>
              <a:ext uri="{FF2B5EF4-FFF2-40B4-BE49-F238E27FC236}">
                <a16:creationId xmlns:a16="http://schemas.microsoft.com/office/drawing/2014/main" id="{A89C6C32-8CDC-0641-A682-88CB189686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17536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DE84-331A-744B-85DB-AC04A18AA2C5}"/>
              </a:ext>
            </a:extLst>
          </p:cNvPr>
          <p:cNvSpPr>
            <a:spLocks noGrp="1"/>
          </p:cNvSpPr>
          <p:nvPr>
            <p:ph type="title"/>
          </p:nvPr>
        </p:nvSpPr>
        <p:spPr/>
        <p:txBody>
          <a:bodyPr/>
          <a:lstStyle/>
          <a:p>
            <a:r>
              <a:rPr lang="en-US" dirty="0"/>
              <a:t>GNN Scalability Solutions</a:t>
            </a:r>
          </a:p>
        </p:txBody>
      </p:sp>
      <p:sp>
        <p:nvSpPr>
          <p:cNvPr id="4" name="Slide Number Placeholder 3">
            <a:extLst>
              <a:ext uri="{FF2B5EF4-FFF2-40B4-BE49-F238E27FC236}">
                <a16:creationId xmlns:a16="http://schemas.microsoft.com/office/drawing/2014/main" id="{7371F943-3B58-7A47-B783-356A5427C847}"/>
              </a:ext>
            </a:extLst>
          </p:cNvPr>
          <p:cNvSpPr>
            <a:spLocks noGrp="1"/>
          </p:cNvSpPr>
          <p:nvPr>
            <p:ph type="sldNum" sz="quarter" idx="12"/>
          </p:nvPr>
        </p:nvSpPr>
        <p:spPr>
          <a:xfrm>
            <a:off x="2572872" y="7430558"/>
            <a:ext cx="3507665" cy="365125"/>
          </a:xfrm>
        </p:spPr>
        <p:txBody>
          <a:bodyPr/>
          <a:lstStyle/>
          <a:p>
            <a:fld id="{4C15419E-54D6-8648-ABFB-BEF58E3E877E}" type="slidenum">
              <a:rPr lang="en-US" smtClean="0"/>
              <a:t>222</a:t>
            </a:fld>
            <a:endParaRPr lang="en-US"/>
          </a:p>
        </p:txBody>
      </p:sp>
      <p:graphicFrame>
        <p:nvGraphicFramePr>
          <p:cNvPr id="5" name="Diagram 4">
            <a:extLst>
              <a:ext uri="{FF2B5EF4-FFF2-40B4-BE49-F238E27FC236}">
                <a16:creationId xmlns:a16="http://schemas.microsoft.com/office/drawing/2014/main" id="{041B998F-0BDA-304E-87BF-722B572155A6}"/>
              </a:ext>
            </a:extLst>
          </p:cNvPr>
          <p:cNvGraphicFramePr/>
          <p:nvPr/>
        </p:nvGraphicFramePr>
        <p:xfrm>
          <a:off x="1480673" y="1372098"/>
          <a:ext cx="103930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4294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591A-7F81-6746-9F68-0F2607B7C482}"/>
              </a:ext>
            </a:extLst>
          </p:cNvPr>
          <p:cNvSpPr>
            <a:spLocks noGrp="1"/>
          </p:cNvSpPr>
          <p:nvPr>
            <p:ph type="title"/>
          </p:nvPr>
        </p:nvSpPr>
        <p:spPr/>
        <p:txBody>
          <a:bodyPr/>
          <a:lstStyle/>
          <a:p>
            <a:r>
              <a:rPr lang="en-US" dirty="0"/>
              <a:t>Simplified Models</a:t>
            </a:r>
          </a:p>
        </p:txBody>
      </p:sp>
      <p:sp>
        <p:nvSpPr>
          <p:cNvPr id="3" name="Content Placeholder 2">
            <a:extLst>
              <a:ext uri="{FF2B5EF4-FFF2-40B4-BE49-F238E27FC236}">
                <a16:creationId xmlns:a16="http://schemas.microsoft.com/office/drawing/2014/main" id="{C34E7C1E-87D9-1846-9961-E9CFF2EEEAE2}"/>
              </a:ext>
            </a:extLst>
          </p:cNvPr>
          <p:cNvSpPr>
            <a:spLocks noGrp="1"/>
          </p:cNvSpPr>
          <p:nvPr>
            <p:ph idx="1"/>
          </p:nvPr>
        </p:nvSpPr>
        <p:spPr>
          <a:xfrm>
            <a:off x="4082142" y="5215277"/>
            <a:ext cx="8109858" cy="3467667"/>
          </a:xfrm>
        </p:spPr>
        <p:txBody>
          <a:bodyPr>
            <a:normAutofit/>
          </a:bodyPr>
          <a:lstStyle/>
          <a:p>
            <a:r>
              <a:rPr lang="en-US" sz="2400" dirty="0"/>
              <a:t>Representative Works:</a:t>
            </a:r>
          </a:p>
          <a:p>
            <a:r>
              <a:rPr lang="en-US" sz="2400" dirty="0"/>
              <a:t>Simplifying Graph Convolution (ICML’19)</a:t>
            </a:r>
          </a:p>
          <a:p>
            <a:r>
              <a:rPr lang="en-US" sz="2400" dirty="0"/>
              <a:t>SIGN: Scalable Inception Graph Neural Networks (ICML’20 GRL+)</a:t>
            </a:r>
          </a:p>
        </p:txBody>
      </p:sp>
      <p:sp>
        <p:nvSpPr>
          <p:cNvPr id="4" name="Slide Number Placeholder 3">
            <a:extLst>
              <a:ext uri="{FF2B5EF4-FFF2-40B4-BE49-F238E27FC236}">
                <a16:creationId xmlns:a16="http://schemas.microsoft.com/office/drawing/2014/main" id="{F1A0E54F-5B8A-344D-8CB5-708ADBA05D82}"/>
              </a:ext>
            </a:extLst>
          </p:cNvPr>
          <p:cNvSpPr>
            <a:spLocks noGrp="1"/>
          </p:cNvSpPr>
          <p:nvPr>
            <p:ph type="sldNum" sz="quarter" idx="12"/>
          </p:nvPr>
        </p:nvSpPr>
        <p:spPr/>
        <p:txBody>
          <a:bodyPr/>
          <a:lstStyle/>
          <a:p>
            <a:fld id="{4C15419E-54D6-8648-ABFB-BEF58E3E877E}" type="slidenum">
              <a:rPr lang="en-US" smtClean="0"/>
              <a:t>223</a:t>
            </a:fld>
            <a:endParaRPr lang="en-US"/>
          </a:p>
        </p:txBody>
      </p:sp>
      <p:sp>
        <p:nvSpPr>
          <p:cNvPr id="5" name="Content Placeholder 2">
            <a:extLst>
              <a:ext uri="{FF2B5EF4-FFF2-40B4-BE49-F238E27FC236}">
                <a16:creationId xmlns:a16="http://schemas.microsoft.com/office/drawing/2014/main" id="{2269938F-D75C-454A-BC8E-32D3DFDB88C9}"/>
              </a:ext>
            </a:extLst>
          </p:cNvPr>
          <p:cNvSpPr txBox="1">
            <a:spLocks/>
          </p:cNvSpPr>
          <p:nvPr/>
        </p:nvSpPr>
        <p:spPr>
          <a:xfrm>
            <a:off x="359229" y="1975360"/>
            <a:ext cx="3385458"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Further simplifying GNN models</a:t>
            </a:r>
          </a:p>
          <a:p>
            <a:endParaRPr lang="en-US" dirty="0"/>
          </a:p>
          <a:p>
            <a:pPr marL="1143000" lvl="1" indent="-457200"/>
            <a:r>
              <a:rPr lang="en-US" sz="2800" dirty="0"/>
              <a:t>Less layers</a:t>
            </a:r>
          </a:p>
          <a:p>
            <a:pPr marL="1143000" lvl="1" indent="-457200"/>
            <a:r>
              <a:rPr lang="en-US" sz="2800" dirty="0"/>
              <a:t>Simplified aggregation</a:t>
            </a:r>
          </a:p>
          <a:p>
            <a:pPr marL="1143000" lvl="1" indent="-457200"/>
            <a:r>
              <a:rPr lang="en-US" sz="2800" dirty="0"/>
              <a:t>Less non-linearity</a:t>
            </a:r>
          </a:p>
          <a:p>
            <a:pPr marL="1143000" lvl="1" indent="-457200"/>
            <a:r>
              <a:rPr lang="en-US" sz="2800" dirty="0"/>
              <a:t>…</a:t>
            </a:r>
          </a:p>
        </p:txBody>
      </p:sp>
      <p:pic>
        <p:nvPicPr>
          <p:cNvPr id="6" name="Picture 5">
            <a:extLst>
              <a:ext uri="{FF2B5EF4-FFF2-40B4-BE49-F238E27FC236}">
                <a16:creationId xmlns:a16="http://schemas.microsoft.com/office/drawing/2014/main" id="{0D2B57AC-0AF1-4D4D-A72D-2762AEB2739D}"/>
              </a:ext>
            </a:extLst>
          </p:cNvPr>
          <p:cNvPicPr>
            <a:picLocks noChangeAspect="1"/>
          </p:cNvPicPr>
          <p:nvPr/>
        </p:nvPicPr>
        <p:blipFill>
          <a:blip r:embed="rId2"/>
          <a:stretch>
            <a:fillRect/>
          </a:stretch>
        </p:blipFill>
        <p:spPr>
          <a:xfrm>
            <a:off x="3423897" y="1323147"/>
            <a:ext cx="8572159" cy="3838280"/>
          </a:xfrm>
          <a:prstGeom prst="rect">
            <a:avLst/>
          </a:prstGeom>
        </p:spPr>
      </p:pic>
    </p:spTree>
    <p:extLst>
      <p:ext uri="{BB962C8B-B14F-4D97-AF65-F5344CB8AC3E}">
        <p14:creationId xmlns:p14="http://schemas.microsoft.com/office/powerpoint/2010/main" val="10363270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F398-C702-B34C-8B87-EEA7F53F2C14}"/>
              </a:ext>
            </a:extLst>
          </p:cNvPr>
          <p:cNvSpPr>
            <a:spLocks noGrp="1"/>
          </p:cNvSpPr>
          <p:nvPr>
            <p:ph type="title"/>
          </p:nvPr>
        </p:nvSpPr>
        <p:spPr/>
        <p:txBody>
          <a:bodyPr/>
          <a:lstStyle/>
          <a:p>
            <a:r>
              <a:rPr lang="en-US" dirty="0"/>
              <a:t>SIGN</a:t>
            </a:r>
          </a:p>
        </p:txBody>
      </p:sp>
      <p:sp>
        <p:nvSpPr>
          <p:cNvPr id="3" name="Content Placeholder 2">
            <a:extLst>
              <a:ext uri="{FF2B5EF4-FFF2-40B4-BE49-F238E27FC236}">
                <a16:creationId xmlns:a16="http://schemas.microsoft.com/office/drawing/2014/main" id="{DEF890BA-45C7-B348-8122-011CB12D4E52}"/>
              </a:ext>
            </a:extLst>
          </p:cNvPr>
          <p:cNvSpPr>
            <a:spLocks noGrp="1"/>
          </p:cNvSpPr>
          <p:nvPr>
            <p:ph idx="1"/>
          </p:nvPr>
        </p:nvSpPr>
        <p:spPr>
          <a:xfrm>
            <a:off x="276497" y="1343818"/>
            <a:ext cx="4049486" cy="1767228"/>
          </a:xfrm>
        </p:spPr>
        <p:txBody>
          <a:bodyPr>
            <a:normAutofit/>
          </a:bodyPr>
          <a:lstStyle/>
          <a:p>
            <a:r>
              <a:rPr lang="en-US" dirty="0"/>
              <a:t>Precomputation of each node’s features according to multiple aggregation matrices</a:t>
            </a:r>
          </a:p>
        </p:txBody>
      </p:sp>
      <p:sp>
        <p:nvSpPr>
          <p:cNvPr id="4" name="Slide Number Placeholder 3">
            <a:extLst>
              <a:ext uri="{FF2B5EF4-FFF2-40B4-BE49-F238E27FC236}">
                <a16:creationId xmlns:a16="http://schemas.microsoft.com/office/drawing/2014/main" id="{1E4A3723-159C-3344-8A65-769E78F121F1}"/>
              </a:ext>
            </a:extLst>
          </p:cNvPr>
          <p:cNvSpPr>
            <a:spLocks noGrp="1"/>
          </p:cNvSpPr>
          <p:nvPr>
            <p:ph type="sldNum" sz="quarter" idx="12"/>
          </p:nvPr>
        </p:nvSpPr>
        <p:spPr/>
        <p:txBody>
          <a:bodyPr/>
          <a:lstStyle/>
          <a:p>
            <a:fld id="{4C15419E-54D6-8648-ABFB-BEF58E3E877E}" type="slidenum">
              <a:rPr lang="en-US" smtClean="0"/>
              <a:t>224</a:t>
            </a:fld>
            <a:endParaRPr lang="en-US"/>
          </a:p>
        </p:txBody>
      </p:sp>
      <p:pic>
        <p:nvPicPr>
          <p:cNvPr id="6" name="Picture 5">
            <a:extLst>
              <a:ext uri="{FF2B5EF4-FFF2-40B4-BE49-F238E27FC236}">
                <a16:creationId xmlns:a16="http://schemas.microsoft.com/office/drawing/2014/main" id="{C02E1813-6C6C-D34D-AAD2-40825E592CAE}"/>
              </a:ext>
            </a:extLst>
          </p:cNvPr>
          <p:cNvPicPr>
            <a:picLocks noChangeAspect="1"/>
          </p:cNvPicPr>
          <p:nvPr/>
        </p:nvPicPr>
        <p:blipFill>
          <a:blip r:embed="rId2"/>
          <a:stretch>
            <a:fillRect/>
          </a:stretch>
        </p:blipFill>
        <p:spPr>
          <a:xfrm>
            <a:off x="4257312" y="467851"/>
            <a:ext cx="5724888" cy="2961149"/>
          </a:xfrm>
          <a:prstGeom prst="rect">
            <a:avLst/>
          </a:prstGeom>
        </p:spPr>
      </p:pic>
      <p:pic>
        <p:nvPicPr>
          <p:cNvPr id="7" name="Picture 6">
            <a:extLst>
              <a:ext uri="{FF2B5EF4-FFF2-40B4-BE49-F238E27FC236}">
                <a16:creationId xmlns:a16="http://schemas.microsoft.com/office/drawing/2014/main" id="{62BA6DA5-6039-AB41-87CC-FE204FB20277}"/>
              </a:ext>
            </a:extLst>
          </p:cNvPr>
          <p:cNvPicPr>
            <a:picLocks noChangeAspect="1"/>
          </p:cNvPicPr>
          <p:nvPr/>
        </p:nvPicPr>
        <p:blipFill>
          <a:blip r:embed="rId3"/>
          <a:stretch>
            <a:fillRect/>
          </a:stretch>
        </p:blipFill>
        <p:spPr>
          <a:xfrm>
            <a:off x="276497" y="3429000"/>
            <a:ext cx="4798601" cy="3040845"/>
          </a:xfrm>
          <a:prstGeom prst="rect">
            <a:avLst/>
          </a:prstGeom>
        </p:spPr>
      </p:pic>
      <p:sp>
        <p:nvSpPr>
          <p:cNvPr id="8" name="Content Placeholder 2">
            <a:extLst>
              <a:ext uri="{FF2B5EF4-FFF2-40B4-BE49-F238E27FC236}">
                <a16:creationId xmlns:a16="http://schemas.microsoft.com/office/drawing/2014/main" id="{0717A0CD-0917-CC40-84E0-438467B11957}"/>
              </a:ext>
            </a:extLst>
          </p:cNvPr>
          <p:cNvSpPr txBox="1">
            <a:spLocks/>
          </p:cNvSpPr>
          <p:nvPr/>
        </p:nvSpPr>
        <p:spPr>
          <a:xfrm>
            <a:off x="5075099" y="3876274"/>
            <a:ext cx="3036936" cy="214629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Computation reduced to that of traditional MLP</a:t>
            </a:r>
          </a:p>
          <a:p>
            <a:endParaRPr lang="en-US" dirty="0"/>
          </a:p>
          <a:p>
            <a:r>
              <a:rPr lang="en-US" dirty="0"/>
              <a:t>Inference is also especially fast</a:t>
            </a:r>
          </a:p>
        </p:txBody>
      </p:sp>
      <p:pic>
        <p:nvPicPr>
          <p:cNvPr id="5" name="Picture 4">
            <a:extLst>
              <a:ext uri="{FF2B5EF4-FFF2-40B4-BE49-F238E27FC236}">
                <a16:creationId xmlns:a16="http://schemas.microsoft.com/office/drawing/2014/main" id="{397921DD-A35C-9340-BB19-26F73EED3DB5}"/>
              </a:ext>
            </a:extLst>
          </p:cNvPr>
          <p:cNvPicPr>
            <a:picLocks noChangeAspect="1"/>
          </p:cNvPicPr>
          <p:nvPr/>
        </p:nvPicPr>
        <p:blipFill>
          <a:blip r:embed="rId4"/>
          <a:stretch>
            <a:fillRect/>
          </a:stretch>
        </p:blipFill>
        <p:spPr>
          <a:xfrm>
            <a:off x="8274050" y="3931768"/>
            <a:ext cx="3416300" cy="279400"/>
          </a:xfrm>
          <a:prstGeom prst="rect">
            <a:avLst/>
          </a:prstGeom>
        </p:spPr>
      </p:pic>
      <p:pic>
        <p:nvPicPr>
          <p:cNvPr id="9" name="Picture 8">
            <a:extLst>
              <a:ext uri="{FF2B5EF4-FFF2-40B4-BE49-F238E27FC236}">
                <a16:creationId xmlns:a16="http://schemas.microsoft.com/office/drawing/2014/main" id="{465AB301-6A93-2C48-87DF-53443FAD7473}"/>
              </a:ext>
            </a:extLst>
          </p:cNvPr>
          <p:cNvPicPr>
            <a:picLocks noChangeAspect="1"/>
          </p:cNvPicPr>
          <p:nvPr/>
        </p:nvPicPr>
        <p:blipFill>
          <a:blip r:embed="rId5"/>
          <a:stretch>
            <a:fillRect/>
          </a:stretch>
        </p:blipFill>
        <p:spPr>
          <a:xfrm>
            <a:off x="8274049" y="4280417"/>
            <a:ext cx="3416299" cy="2075933"/>
          </a:xfrm>
          <a:prstGeom prst="rect">
            <a:avLst/>
          </a:prstGeom>
        </p:spPr>
      </p:pic>
    </p:spTree>
    <p:extLst>
      <p:ext uri="{BB962C8B-B14F-4D97-AF65-F5344CB8AC3E}">
        <p14:creationId xmlns:p14="http://schemas.microsoft.com/office/powerpoint/2010/main" val="272781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480B-9E82-7643-9918-AB12550A2ACD}"/>
              </a:ext>
            </a:extLst>
          </p:cNvPr>
          <p:cNvSpPr>
            <a:spLocks noGrp="1"/>
          </p:cNvSpPr>
          <p:nvPr>
            <p:ph type="ctrTitle"/>
          </p:nvPr>
        </p:nvSpPr>
        <p:spPr/>
        <p:txBody>
          <a:bodyPr>
            <a:normAutofit fontScale="90000"/>
          </a:bodyPr>
          <a:lstStyle/>
          <a:p>
            <a:br>
              <a:rPr lang="en-US" dirty="0"/>
            </a:br>
            <a:r>
              <a:rPr lang="en-US" dirty="0"/>
              <a:t>Self-Supervised Learning for Graph Neural Networks </a:t>
            </a:r>
          </a:p>
        </p:txBody>
      </p:sp>
      <p:sp>
        <p:nvSpPr>
          <p:cNvPr id="3" name="Subtitle 2">
            <a:extLst>
              <a:ext uri="{FF2B5EF4-FFF2-40B4-BE49-F238E27FC236}">
                <a16:creationId xmlns:a16="http://schemas.microsoft.com/office/drawing/2014/main" id="{76C352DD-6FCB-5B4A-A8C8-C420A8AABE2E}"/>
              </a:ext>
            </a:extLst>
          </p:cNvPr>
          <p:cNvSpPr>
            <a:spLocks noGrp="1"/>
          </p:cNvSpPr>
          <p:nvPr>
            <p:ph type="subTitle" idx="1"/>
          </p:nvPr>
        </p:nvSpPr>
        <p:spPr>
          <a:xfrm>
            <a:off x="1524000" y="4234439"/>
            <a:ext cx="9144000" cy="1655762"/>
          </a:xfrm>
        </p:spPr>
        <p:txBody>
          <a:bodyPr>
            <a:normAutofit/>
          </a:bodyPr>
          <a:lstStyle/>
          <a:p>
            <a:endParaRPr lang="en-US" dirty="0"/>
          </a:p>
        </p:txBody>
      </p:sp>
      <p:sp>
        <p:nvSpPr>
          <p:cNvPr id="4" name="Slide Number Placeholder 3">
            <a:extLst>
              <a:ext uri="{FF2B5EF4-FFF2-40B4-BE49-F238E27FC236}">
                <a16:creationId xmlns:a16="http://schemas.microsoft.com/office/drawing/2014/main" id="{999691CB-7BEF-2C4E-A1D5-AA550F85E1A9}"/>
              </a:ext>
            </a:extLst>
          </p:cNvPr>
          <p:cNvSpPr>
            <a:spLocks noGrp="1"/>
          </p:cNvSpPr>
          <p:nvPr>
            <p:ph type="sldNum" sz="quarter" idx="12"/>
          </p:nvPr>
        </p:nvSpPr>
        <p:spPr/>
        <p:txBody>
          <a:bodyPr/>
          <a:lstStyle/>
          <a:p>
            <a:fld id="{4C15419E-54D6-8648-ABFB-BEF58E3E877E}" type="slidenum">
              <a:rPr lang="en-US" smtClean="0"/>
              <a:t>225</a:t>
            </a:fld>
            <a:endParaRPr lang="en-US" dirty="0"/>
          </a:p>
        </p:txBody>
      </p:sp>
    </p:spTree>
    <p:extLst>
      <p:ext uri="{BB962C8B-B14F-4D97-AF65-F5344CB8AC3E}">
        <p14:creationId xmlns:p14="http://schemas.microsoft.com/office/powerpoint/2010/main" val="71060339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FA9F-7DBA-4921-8012-2D820E10A91B}"/>
              </a:ext>
            </a:extLst>
          </p:cNvPr>
          <p:cNvSpPr>
            <a:spLocks noGrp="1"/>
          </p:cNvSpPr>
          <p:nvPr>
            <p:ph type="title"/>
          </p:nvPr>
        </p:nvSpPr>
        <p:spPr/>
        <p:txBody>
          <a:bodyPr/>
          <a:lstStyle/>
          <a:p>
            <a:r>
              <a:rPr lang="en-US" dirty="0"/>
              <a:t>Self-Supervised Learning</a:t>
            </a:r>
          </a:p>
        </p:txBody>
      </p:sp>
      <p:sp>
        <p:nvSpPr>
          <p:cNvPr id="4" name="Slide Number Placeholder 3">
            <a:extLst>
              <a:ext uri="{FF2B5EF4-FFF2-40B4-BE49-F238E27FC236}">
                <a16:creationId xmlns:a16="http://schemas.microsoft.com/office/drawing/2014/main" id="{52FA9F02-20AB-485C-9544-E2D70BC89FAB}"/>
              </a:ext>
            </a:extLst>
          </p:cNvPr>
          <p:cNvSpPr>
            <a:spLocks noGrp="1"/>
          </p:cNvSpPr>
          <p:nvPr>
            <p:ph type="sldNum" sz="quarter" idx="12"/>
          </p:nvPr>
        </p:nvSpPr>
        <p:spPr/>
        <p:txBody>
          <a:bodyPr/>
          <a:lstStyle/>
          <a:p>
            <a:fld id="{4C15419E-54D6-8648-ABFB-BEF58E3E877E}" type="slidenum">
              <a:rPr lang="en-US" smtClean="0"/>
              <a:t>226</a:t>
            </a:fld>
            <a:endParaRPr lang="en-US"/>
          </a:p>
        </p:txBody>
      </p:sp>
      <p:sp>
        <p:nvSpPr>
          <p:cNvPr id="5" name="Content Placeholder 2">
            <a:extLst>
              <a:ext uri="{FF2B5EF4-FFF2-40B4-BE49-F238E27FC236}">
                <a16:creationId xmlns:a16="http://schemas.microsoft.com/office/drawing/2014/main" id="{30587F42-5C98-481D-B53C-14AB43063685}"/>
              </a:ext>
            </a:extLst>
          </p:cNvPr>
          <p:cNvSpPr>
            <a:spLocks noGrp="1"/>
          </p:cNvSpPr>
          <p:nvPr>
            <p:ph idx="1"/>
          </p:nvPr>
        </p:nvSpPr>
        <p:spPr>
          <a:xfrm>
            <a:off x="6473937" y="1880300"/>
            <a:ext cx="2258318" cy="1919147"/>
          </a:xfrm>
        </p:spPr>
        <p:txBody>
          <a:bodyPr>
            <a:normAutofit/>
          </a:bodyPr>
          <a:lstStyle/>
          <a:p>
            <a:pPr marL="0" indent="0">
              <a:buNone/>
            </a:pPr>
            <a:r>
              <a:rPr lang="en-US" sz="2200" b="1" dirty="0"/>
              <a:t>Relative position pretext task</a:t>
            </a:r>
          </a:p>
          <a:p>
            <a:pPr marL="0" indent="0">
              <a:buNone/>
            </a:pPr>
            <a:r>
              <a:rPr lang="en-US" sz="1600" dirty="0" err="1"/>
              <a:t>Doersch</a:t>
            </a:r>
            <a:r>
              <a:rPr lang="en-US" sz="1600" dirty="0"/>
              <a:t> et al., 2015</a:t>
            </a:r>
          </a:p>
        </p:txBody>
      </p:sp>
      <p:pic>
        <p:nvPicPr>
          <p:cNvPr id="6" name="Picture 2" descr="Self-supervised learning by context">
            <a:extLst>
              <a:ext uri="{FF2B5EF4-FFF2-40B4-BE49-F238E27FC236}">
                <a16:creationId xmlns:a16="http://schemas.microsoft.com/office/drawing/2014/main" id="{BADAB009-1A60-4ED9-9D69-5BF538323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46" y="1658585"/>
            <a:ext cx="6036734" cy="2841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4DD6863-EC7F-461B-8801-818B5E417E6F}"/>
              </a:ext>
            </a:extLst>
          </p:cNvPr>
          <p:cNvPicPr>
            <a:picLocks noChangeAspect="1"/>
          </p:cNvPicPr>
          <p:nvPr/>
        </p:nvPicPr>
        <p:blipFill>
          <a:blip r:embed="rId4"/>
          <a:stretch>
            <a:fillRect/>
          </a:stretch>
        </p:blipFill>
        <p:spPr>
          <a:xfrm>
            <a:off x="5312323" y="4456223"/>
            <a:ext cx="6596553" cy="2134036"/>
          </a:xfrm>
          <a:prstGeom prst="rect">
            <a:avLst/>
          </a:prstGeom>
        </p:spPr>
      </p:pic>
      <p:sp>
        <p:nvSpPr>
          <p:cNvPr id="8" name="Content Placeholder 2">
            <a:extLst>
              <a:ext uri="{FF2B5EF4-FFF2-40B4-BE49-F238E27FC236}">
                <a16:creationId xmlns:a16="http://schemas.microsoft.com/office/drawing/2014/main" id="{72CE8969-AF70-416E-B914-D213A514188D}"/>
              </a:ext>
            </a:extLst>
          </p:cNvPr>
          <p:cNvSpPr txBox="1">
            <a:spLocks/>
          </p:cNvSpPr>
          <p:nvPr/>
        </p:nvSpPr>
        <p:spPr>
          <a:xfrm>
            <a:off x="3094074" y="5292286"/>
            <a:ext cx="2294465" cy="142918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400" b="1" dirty="0"/>
              <a:t>Jigsaw puzzle pretext task</a:t>
            </a:r>
          </a:p>
          <a:p>
            <a:pPr marL="0" indent="0">
              <a:buFont typeface="Arial" panose="020B0604020202020204" pitchFamily="34" charset="0"/>
              <a:buNone/>
            </a:pPr>
            <a:r>
              <a:rPr lang="en-US" sz="1600" dirty="0" err="1"/>
              <a:t>Noroozi</a:t>
            </a:r>
            <a:r>
              <a:rPr lang="en-US" sz="1600" dirty="0"/>
              <a:t> and </a:t>
            </a:r>
            <a:r>
              <a:rPr lang="en-US" sz="1600" dirty="0" err="1"/>
              <a:t>Favaro</a:t>
            </a:r>
            <a:r>
              <a:rPr lang="en-US" sz="1600" dirty="0"/>
              <a:t>, 2016</a:t>
            </a:r>
          </a:p>
        </p:txBody>
      </p:sp>
      <p:sp>
        <p:nvSpPr>
          <p:cNvPr id="9" name="Content Placeholder 2">
            <a:extLst>
              <a:ext uri="{FF2B5EF4-FFF2-40B4-BE49-F238E27FC236}">
                <a16:creationId xmlns:a16="http://schemas.microsoft.com/office/drawing/2014/main" id="{A90FC20C-A61F-4E4C-8A31-EBCDEACEC886}"/>
              </a:ext>
            </a:extLst>
          </p:cNvPr>
          <p:cNvSpPr txBox="1">
            <a:spLocks/>
          </p:cNvSpPr>
          <p:nvPr/>
        </p:nvSpPr>
        <p:spPr>
          <a:xfrm>
            <a:off x="8435954" y="6545962"/>
            <a:ext cx="1995852" cy="317096"/>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400" dirty="0"/>
              <a:t>Shuffled</a:t>
            </a:r>
            <a:endParaRPr lang="en-US" sz="1600" dirty="0"/>
          </a:p>
        </p:txBody>
      </p:sp>
      <p:sp>
        <p:nvSpPr>
          <p:cNvPr id="10" name="Content Placeholder 2">
            <a:extLst>
              <a:ext uri="{FF2B5EF4-FFF2-40B4-BE49-F238E27FC236}">
                <a16:creationId xmlns:a16="http://schemas.microsoft.com/office/drawing/2014/main" id="{907E1F26-B0CC-406B-A642-9DB4F2D5FF7F}"/>
              </a:ext>
            </a:extLst>
          </p:cNvPr>
          <p:cNvSpPr txBox="1">
            <a:spLocks/>
          </p:cNvSpPr>
          <p:nvPr/>
        </p:nvSpPr>
        <p:spPr>
          <a:xfrm>
            <a:off x="10512016" y="6555856"/>
            <a:ext cx="1995852" cy="317096"/>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400" dirty="0"/>
              <a:t>Solved</a:t>
            </a:r>
            <a:endParaRPr lang="en-US" sz="1600" dirty="0"/>
          </a:p>
        </p:txBody>
      </p:sp>
    </p:spTree>
    <p:extLst>
      <p:ext uri="{BB962C8B-B14F-4D97-AF65-F5344CB8AC3E}">
        <p14:creationId xmlns:p14="http://schemas.microsoft.com/office/powerpoint/2010/main" val="25695853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4C9D-D8E2-4A99-8FE6-91AE652FD4CD}"/>
              </a:ext>
            </a:extLst>
          </p:cNvPr>
          <p:cNvSpPr>
            <a:spLocks noGrp="1"/>
          </p:cNvSpPr>
          <p:nvPr>
            <p:ph type="title"/>
          </p:nvPr>
        </p:nvSpPr>
        <p:spPr>
          <a:xfrm>
            <a:off x="51243" y="333099"/>
            <a:ext cx="6957099" cy="1325563"/>
          </a:xfrm>
        </p:spPr>
        <p:txBody>
          <a:bodyPr/>
          <a:lstStyle/>
          <a:p>
            <a:r>
              <a:rPr lang="en-US" dirty="0"/>
              <a:t>Harnessing Unlabeled Nodes in Node Classification</a:t>
            </a:r>
          </a:p>
        </p:txBody>
      </p:sp>
      <p:sp>
        <p:nvSpPr>
          <p:cNvPr id="4" name="Slide Number Placeholder 3">
            <a:extLst>
              <a:ext uri="{FF2B5EF4-FFF2-40B4-BE49-F238E27FC236}">
                <a16:creationId xmlns:a16="http://schemas.microsoft.com/office/drawing/2014/main" id="{A1F7AB35-9ACB-45AC-A28B-ADB1573CC10C}"/>
              </a:ext>
            </a:extLst>
          </p:cNvPr>
          <p:cNvSpPr>
            <a:spLocks noGrp="1"/>
          </p:cNvSpPr>
          <p:nvPr>
            <p:ph type="sldNum" sz="quarter" idx="12"/>
          </p:nvPr>
        </p:nvSpPr>
        <p:spPr/>
        <p:txBody>
          <a:bodyPr/>
          <a:lstStyle/>
          <a:p>
            <a:fld id="{4C15419E-54D6-8648-ABFB-BEF58E3E877E}" type="slidenum">
              <a:rPr lang="en-US" smtClean="0"/>
              <a:t>227</a:t>
            </a:fld>
            <a:endParaRPr lang="en-US"/>
          </a:p>
        </p:txBody>
      </p:sp>
      <p:sp>
        <p:nvSpPr>
          <p:cNvPr id="5" name="Freeform: Shape 4">
            <a:extLst>
              <a:ext uri="{FF2B5EF4-FFF2-40B4-BE49-F238E27FC236}">
                <a16:creationId xmlns:a16="http://schemas.microsoft.com/office/drawing/2014/main" id="{D4A12C35-7F1F-4692-8A86-B2E846DEA32F}"/>
              </a:ext>
            </a:extLst>
          </p:cNvPr>
          <p:cNvSpPr/>
          <p:nvPr/>
        </p:nvSpPr>
        <p:spPr>
          <a:xfrm>
            <a:off x="9689040" y="1463052"/>
            <a:ext cx="784204" cy="1240616"/>
          </a:xfrm>
          <a:custGeom>
            <a:avLst/>
            <a:gdLst>
              <a:gd name="connsiteX0" fmla="*/ 956905 w 967284"/>
              <a:gd name="connsiteY0" fmla="*/ 839878 h 1176438"/>
              <a:gd name="connsiteX1" fmla="*/ 523768 w 967284"/>
              <a:gd name="connsiteY1" fmla="*/ 40982 h 1176438"/>
              <a:gd name="connsiteX2" fmla="*/ 129133 w 967284"/>
              <a:gd name="connsiteY2" fmla="*/ 223862 h 1176438"/>
              <a:gd name="connsiteX3" fmla="*/ 61756 w 967284"/>
              <a:gd name="connsiteY3" fmla="*/ 1147887 h 1176438"/>
              <a:gd name="connsiteX4" fmla="*/ 956905 w 967284"/>
              <a:gd name="connsiteY4" fmla="*/ 839878 h 1176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284" h="1176438">
                <a:moveTo>
                  <a:pt x="956905" y="839878"/>
                </a:moveTo>
                <a:cubicBezTo>
                  <a:pt x="1033907" y="655394"/>
                  <a:pt x="661730" y="143651"/>
                  <a:pt x="523768" y="40982"/>
                </a:cubicBezTo>
                <a:cubicBezTo>
                  <a:pt x="385806" y="-61687"/>
                  <a:pt x="206135" y="39378"/>
                  <a:pt x="129133" y="223862"/>
                </a:cubicBezTo>
                <a:cubicBezTo>
                  <a:pt x="52131" y="408346"/>
                  <a:pt x="-77810" y="1037197"/>
                  <a:pt x="61756" y="1147887"/>
                </a:cubicBezTo>
                <a:cubicBezTo>
                  <a:pt x="201322" y="1258578"/>
                  <a:pt x="879903" y="1024362"/>
                  <a:pt x="956905" y="839878"/>
                </a:cubicBezTo>
                <a:close/>
              </a:path>
            </a:pathLst>
          </a:custGeom>
          <a:solidFill>
            <a:schemeClr val="accent1">
              <a:alpha val="19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40EAAA90-6A85-408D-AA4E-51F43074FB9B}"/>
              </a:ext>
            </a:extLst>
          </p:cNvPr>
          <p:cNvSpPr/>
          <p:nvPr/>
        </p:nvSpPr>
        <p:spPr>
          <a:xfrm>
            <a:off x="8045128" y="2038130"/>
            <a:ext cx="1579726" cy="2000064"/>
          </a:xfrm>
          <a:custGeom>
            <a:avLst/>
            <a:gdLst>
              <a:gd name="connsiteX0" fmla="*/ 1115167 w 1579726"/>
              <a:gd name="connsiteY0" fmla="*/ 50301 h 2000064"/>
              <a:gd name="connsiteX1" fmla="*/ 114139 w 1579726"/>
              <a:gd name="connsiteY1" fmla="*/ 1109080 h 2000064"/>
              <a:gd name="connsiteX2" fmla="*/ 143015 w 1579726"/>
              <a:gd name="connsiteY2" fmla="*/ 1984979 h 2000064"/>
              <a:gd name="connsiteX3" fmla="*/ 1192169 w 1579726"/>
              <a:gd name="connsiteY3" fmla="*/ 1619219 h 2000064"/>
              <a:gd name="connsiteX4" fmla="*/ 1105541 w 1579726"/>
              <a:gd name="connsiteY4" fmla="*/ 1051329 h 2000064"/>
              <a:gd name="connsiteX5" fmla="*/ 1326922 w 1579726"/>
              <a:gd name="connsiteY5" fmla="*/ 598941 h 2000064"/>
              <a:gd name="connsiteX6" fmla="*/ 1577179 w 1579726"/>
              <a:gd name="connsiteY6" fmla="*/ 213931 h 2000064"/>
              <a:gd name="connsiteX7" fmla="*/ 1115167 w 1579726"/>
              <a:gd name="connsiteY7" fmla="*/ 50301 h 200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726" h="2000064">
                <a:moveTo>
                  <a:pt x="1115167" y="50301"/>
                </a:moveTo>
                <a:cubicBezTo>
                  <a:pt x="871327" y="199492"/>
                  <a:pt x="276164" y="786634"/>
                  <a:pt x="114139" y="1109080"/>
                </a:cubicBezTo>
                <a:cubicBezTo>
                  <a:pt x="-47886" y="1431526"/>
                  <a:pt x="-36657" y="1899956"/>
                  <a:pt x="143015" y="1984979"/>
                </a:cubicBezTo>
                <a:cubicBezTo>
                  <a:pt x="322687" y="2070002"/>
                  <a:pt x="1031748" y="1774827"/>
                  <a:pt x="1192169" y="1619219"/>
                </a:cubicBezTo>
                <a:cubicBezTo>
                  <a:pt x="1352590" y="1463611"/>
                  <a:pt x="1083082" y="1221375"/>
                  <a:pt x="1105541" y="1051329"/>
                </a:cubicBezTo>
                <a:cubicBezTo>
                  <a:pt x="1128000" y="881283"/>
                  <a:pt x="1248316" y="738507"/>
                  <a:pt x="1326922" y="598941"/>
                </a:cubicBezTo>
                <a:cubicBezTo>
                  <a:pt x="1405528" y="459375"/>
                  <a:pt x="1604451" y="305371"/>
                  <a:pt x="1577179" y="213931"/>
                </a:cubicBezTo>
                <a:cubicBezTo>
                  <a:pt x="1549907" y="122491"/>
                  <a:pt x="1359007" y="-98890"/>
                  <a:pt x="1115167" y="50301"/>
                </a:cubicBezTo>
                <a:close/>
              </a:path>
            </a:pathLst>
          </a:custGeom>
          <a:solidFill>
            <a:schemeClr val="accent1">
              <a:alpha val="21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0D81F09-4C38-461B-8D7D-3417018AF877}"/>
              </a:ext>
            </a:extLst>
          </p:cNvPr>
          <p:cNvSpPr/>
          <p:nvPr/>
        </p:nvSpPr>
        <p:spPr>
          <a:xfrm rot="21404419">
            <a:off x="8048095" y="1413927"/>
            <a:ext cx="2172353" cy="1911811"/>
          </a:xfrm>
          <a:custGeom>
            <a:avLst/>
            <a:gdLst>
              <a:gd name="connsiteX0" fmla="*/ 1638574 w 2022771"/>
              <a:gd name="connsiteY0" fmla="*/ 127238 h 1874223"/>
              <a:gd name="connsiteX1" fmla="*/ 69656 w 2022771"/>
              <a:gd name="connsiteY1" fmla="*/ 1513275 h 1874223"/>
              <a:gd name="connsiteX2" fmla="*/ 425791 w 2022771"/>
              <a:gd name="connsiteY2" fmla="*/ 1859785 h 1874223"/>
              <a:gd name="connsiteX3" fmla="*/ 1773328 w 2022771"/>
              <a:gd name="connsiteY3" fmla="*/ 1166766 h 1874223"/>
              <a:gd name="connsiteX4" fmla="*/ 1888831 w 2022771"/>
              <a:gd name="connsiteY4" fmla="*/ 878008 h 1874223"/>
              <a:gd name="connsiteX5" fmla="*/ 2013959 w 2022771"/>
              <a:gd name="connsiteY5" fmla="*/ 146488 h 1874223"/>
              <a:gd name="connsiteX6" fmla="*/ 1638574 w 2022771"/>
              <a:gd name="connsiteY6" fmla="*/ 127238 h 187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2771" h="1874223">
                <a:moveTo>
                  <a:pt x="1638574" y="127238"/>
                </a:moveTo>
                <a:cubicBezTo>
                  <a:pt x="1314524" y="355036"/>
                  <a:pt x="271786" y="1224517"/>
                  <a:pt x="69656" y="1513275"/>
                </a:cubicBezTo>
                <a:cubicBezTo>
                  <a:pt x="-132474" y="1802033"/>
                  <a:pt x="141846" y="1917537"/>
                  <a:pt x="425791" y="1859785"/>
                </a:cubicBezTo>
                <a:cubicBezTo>
                  <a:pt x="709736" y="1802034"/>
                  <a:pt x="1529488" y="1330395"/>
                  <a:pt x="1773328" y="1166766"/>
                </a:cubicBezTo>
                <a:cubicBezTo>
                  <a:pt x="2017168" y="1003137"/>
                  <a:pt x="1848726" y="1048054"/>
                  <a:pt x="1888831" y="878008"/>
                </a:cubicBezTo>
                <a:cubicBezTo>
                  <a:pt x="1928936" y="707962"/>
                  <a:pt x="2057273" y="270012"/>
                  <a:pt x="2013959" y="146488"/>
                </a:cubicBezTo>
                <a:cubicBezTo>
                  <a:pt x="1970645" y="22964"/>
                  <a:pt x="1962624" y="-100560"/>
                  <a:pt x="1638574" y="127238"/>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901EDF42-0FE1-4EAE-82B6-D5E2A6F38782}"/>
              </a:ext>
            </a:extLst>
          </p:cNvPr>
          <p:cNvSpPr/>
          <p:nvPr/>
        </p:nvSpPr>
        <p:spPr>
          <a:xfrm>
            <a:off x="7954228" y="4350502"/>
            <a:ext cx="1192822" cy="1684495"/>
          </a:xfrm>
          <a:custGeom>
            <a:avLst/>
            <a:gdLst>
              <a:gd name="connsiteX0" fmla="*/ 503422 w 1192822"/>
              <a:gd name="connsiteY0" fmla="*/ 105744 h 1684495"/>
              <a:gd name="connsiteX1" fmla="*/ 2909 w 1192822"/>
              <a:gd name="connsiteY1" fmla="*/ 769887 h 1684495"/>
              <a:gd name="connsiteX2" fmla="*/ 339793 w 1192822"/>
              <a:gd name="connsiteY2" fmla="*/ 1684287 h 1684495"/>
              <a:gd name="connsiteX3" fmla="*/ 1177191 w 1192822"/>
              <a:gd name="connsiteY3" fmla="*/ 846889 h 1684495"/>
              <a:gd name="connsiteX4" fmla="*/ 859557 w 1192822"/>
              <a:gd name="connsiteY4" fmla="*/ 76868 h 1684495"/>
              <a:gd name="connsiteX5" fmla="*/ 503422 w 1192822"/>
              <a:gd name="connsiteY5" fmla="*/ 105744 h 168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822" h="1684495">
                <a:moveTo>
                  <a:pt x="503422" y="105744"/>
                </a:moveTo>
                <a:cubicBezTo>
                  <a:pt x="360647" y="221247"/>
                  <a:pt x="30180" y="506797"/>
                  <a:pt x="2909" y="769887"/>
                </a:cubicBezTo>
                <a:cubicBezTo>
                  <a:pt x="-24362" y="1032977"/>
                  <a:pt x="144079" y="1671453"/>
                  <a:pt x="339793" y="1684287"/>
                </a:cubicBezTo>
                <a:cubicBezTo>
                  <a:pt x="535507" y="1697121"/>
                  <a:pt x="1090564" y="1114792"/>
                  <a:pt x="1177191" y="846889"/>
                </a:cubicBezTo>
                <a:cubicBezTo>
                  <a:pt x="1263818" y="578986"/>
                  <a:pt x="967039" y="200392"/>
                  <a:pt x="859557" y="76868"/>
                </a:cubicBezTo>
                <a:cubicBezTo>
                  <a:pt x="752075" y="-46656"/>
                  <a:pt x="646197" y="-9759"/>
                  <a:pt x="503422" y="105744"/>
                </a:cubicBezTo>
                <a:close/>
              </a:path>
            </a:pathLst>
          </a:custGeom>
          <a:solidFill>
            <a:schemeClr val="accent1">
              <a:alpha val="2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AC67A7B-AFFF-453B-A081-FDADCC4A13C2}"/>
              </a:ext>
            </a:extLst>
          </p:cNvPr>
          <p:cNvSpPr>
            <a:spLocks noGrp="1"/>
          </p:cNvSpPr>
          <p:nvPr>
            <p:ph idx="1"/>
          </p:nvPr>
        </p:nvSpPr>
        <p:spPr>
          <a:xfrm>
            <a:off x="9282437" y="5473012"/>
            <a:ext cx="1728123" cy="337976"/>
          </a:xfrm>
        </p:spPr>
        <p:txBody>
          <a:bodyPr>
            <a:normAutofit fontScale="70000" lnSpcReduction="20000"/>
          </a:bodyPr>
          <a:lstStyle/>
          <a:p>
            <a:pPr marL="0" indent="0">
              <a:buNone/>
            </a:pPr>
            <a:r>
              <a:rPr lang="en-US" dirty="0">
                <a:solidFill>
                  <a:schemeClr val="tx1"/>
                </a:solidFill>
              </a:rPr>
              <a:t>Labeled node</a:t>
            </a:r>
          </a:p>
        </p:txBody>
      </p:sp>
      <p:grpSp>
        <p:nvGrpSpPr>
          <p:cNvPr id="10" name="Group 9">
            <a:extLst>
              <a:ext uri="{FF2B5EF4-FFF2-40B4-BE49-F238E27FC236}">
                <a16:creationId xmlns:a16="http://schemas.microsoft.com/office/drawing/2014/main" id="{6CCEA528-2129-43A2-8C23-0E6798B39CA6}"/>
              </a:ext>
            </a:extLst>
          </p:cNvPr>
          <p:cNvGrpSpPr/>
          <p:nvPr/>
        </p:nvGrpSpPr>
        <p:grpSpPr>
          <a:xfrm>
            <a:off x="7543603" y="1658662"/>
            <a:ext cx="3466957" cy="4117246"/>
            <a:chOff x="3975220" y="1932007"/>
            <a:chExt cx="1210758" cy="2948855"/>
          </a:xfrm>
          <a:scene3d>
            <a:camera prst="orthographicFront">
              <a:rot lat="0" lon="3000000" rev="0"/>
            </a:camera>
            <a:lightRig rig="threePt" dir="t"/>
          </a:scene3d>
        </p:grpSpPr>
        <p:sp>
          <p:nvSpPr>
            <p:cNvPr id="11" name="Oval 10">
              <a:extLst>
                <a:ext uri="{FF2B5EF4-FFF2-40B4-BE49-F238E27FC236}">
                  <a16:creationId xmlns:a16="http://schemas.microsoft.com/office/drawing/2014/main" id="{214D1B38-0F5B-4DC6-BDA1-A5CAB76F12E8}"/>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56E102C-B690-4CCB-AF2B-D83E14D507F8}"/>
                </a:ext>
              </a:extLst>
            </p:cNvPr>
            <p:cNvSpPr/>
            <p:nvPr/>
          </p:nvSpPr>
          <p:spPr>
            <a:xfrm>
              <a:off x="4551609" y="2357961"/>
              <a:ext cx="93638" cy="112366"/>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2D4F756-D7D4-4E23-9907-0332710C920B}"/>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DA1430F2-2B50-48A3-B0C5-481F7D3DC65F}"/>
                </a:ext>
              </a:extLst>
            </p:cNvPr>
            <p:cNvCxnSpPr>
              <a:stCxn id="12" idx="6"/>
              <a:endCxn id="11" idx="3"/>
            </p:cNvCxnSpPr>
            <p:nvPr/>
          </p:nvCxnSpPr>
          <p:spPr>
            <a:xfrm flipV="1">
              <a:off x="4645247" y="2027918"/>
              <a:ext cx="285027" cy="386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9DDB12-A175-4EB2-82F3-325657E48A7D}"/>
                </a:ext>
              </a:extLst>
            </p:cNvPr>
            <p:cNvCxnSpPr>
              <a:cxnSpLocks/>
              <a:stCxn id="13" idx="0"/>
              <a:endCxn id="11"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E7D920-2D55-473E-89D0-946AAB4E3052}"/>
                </a:ext>
              </a:extLst>
            </p:cNvPr>
            <p:cNvCxnSpPr>
              <a:cxnSpLocks/>
              <a:stCxn id="12" idx="5"/>
              <a:endCxn id="13" idx="2"/>
            </p:cNvCxnSpPr>
            <p:nvPr/>
          </p:nvCxnSpPr>
          <p:spPr>
            <a:xfrm>
              <a:off x="4631535"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62625E-0E40-4ECA-8656-8CB394524553}"/>
                </a:ext>
              </a:extLst>
            </p:cNvPr>
            <p:cNvCxnSpPr>
              <a:cxnSpLocks/>
              <a:stCxn id="52" idx="7"/>
              <a:endCxn id="12" idx="3"/>
            </p:cNvCxnSpPr>
            <p:nvPr/>
          </p:nvCxnSpPr>
          <p:spPr>
            <a:xfrm flipV="1">
              <a:off x="4207074" y="2453871"/>
              <a:ext cx="358248" cy="436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A601E7-D423-4446-B6C0-803203C46ABB}"/>
                </a:ext>
              </a:extLst>
            </p:cNvPr>
            <p:cNvCxnSpPr>
              <a:cxnSpLocks/>
              <a:stCxn id="25" idx="0"/>
              <a:endCxn id="13"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17F8EE-20C0-4334-9D7B-92999A4F53E4}"/>
                </a:ext>
              </a:extLst>
            </p:cNvPr>
            <p:cNvCxnSpPr>
              <a:cxnSpLocks/>
              <a:stCxn id="26" idx="1"/>
              <a:endCxn id="54"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F195831-7597-49F7-8399-A96C6234A2B6}"/>
                </a:ext>
              </a:extLst>
            </p:cNvPr>
            <p:cNvCxnSpPr>
              <a:cxnSpLocks/>
              <a:stCxn id="41" idx="7"/>
              <a:endCxn id="26" idx="3"/>
            </p:cNvCxnSpPr>
            <p:nvPr/>
          </p:nvCxnSpPr>
          <p:spPr>
            <a:xfrm flipV="1">
              <a:off x="4247049" y="3459153"/>
              <a:ext cx="483911" cy="539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31C1E7-486E-45A7-9F5B-6CD76F0A5679}"/>
                </a:ext>
              </a:extLst>
            </p:cNvPr>
            <p:cNvCxnSpPr>
              <a:cxnSpLocks/>
              <a:stCxn id="41" idx="6"/>
              <a:endCxn id="34" idx="2"/>
            </p:cNvCxnSpPr>
            <p:nvPr/>
          </p:nvCxnSpPr>
          <p:spPr>
            <a:xfrm flipV="1">
              <a:off x="4260763" y="3878528"/>
              <a:ext cx="338730"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FE11854-B8C8-4560-A139-3862610F3E87}"/>
                </a:ext>
              </a:extLst>
            </p:cNvPr>
            <p:cNvSpPr/>
            <p:nvPr/>
          </p:nvSpPr>
          <p:spPr>
            <a:xfrm>
              <a:off x="5056839" y="2284849"/>
              <a:ext cx="93638" cy="112366"/>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E4C05627-4575-4794-A6EE-A73160E90641}"/>
                </a:ext>
              </a:extLst>
            </p:cNvPr>
            <p:cNvCxnSpPr>
              <a:cxnSpLocks/>
              <a:stCxn id="22" idx="1"/>
              <a:endCxn id="11"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19B4ECC-353B-4BCE-A7A8-F5D8DA01B5D4}"/>
                </a:ext>
              </a:extLst>
            </p:cNvPr>
            <p:cNvCxnSpPr>
              <a:cxnSpLocks/>
              <a:stCxn id="13" idx="6"/>
              <a:endCxn id="22"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F5D763A-766B-41AC-A6F4-A0FB0B54425C}"/>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5544512-68EA-42F6-8836-40ECDE38B690}"/>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EAA3EF86-6D5A-4908-BDFE-7C1BE53158FF}"/>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BD7BCCC7-5464-4B9A-A037-F11AC828169F}"/>
                </a:ext>
              </a:extLst>
            </p:cNvPr>
            <p:cNvCxnSpPr>
              <a:cxnSpLocks/>
              <a:stCxn id="34" idx="6"/>
              <a:endCxn id="37" idx="1"/>
            </p:cNvCxnSpPr>
            <p:nvPr/>
          </p:nvCxnSpPr>
          <p:spPr>
            <a:xfrm>
              <a:off x="4693129" y="3878530"/>
              <a:ext cx="325251" cy="343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EE4A7C-BF2A-4A75-961E-6B40FBBBAE32}"/>
                </a:ext>
              </a:extLst>
            </p:cNvPr>
            <p:cNvCxnSpPr>
              <a:cxnSpLocks/>
              <a:stCxn id="35" idx="5"/>
              <a:endCxn id="37" idx="0"/>
            </p:cNvCxnSpPr>
            <p:nvPr/>
          </p:nvCxnSpPr>
          <p:spPr>
            <a:xfrm>
              <a:off x="4893401" y="3770374"/>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803B707-8BD6-4F33-B13D-4D7D652EC600}"/>
                </a:ext>
              </a:extLst>
            </p:cNvPr>
            <p:cNvCxnSpPr>
              <a:cxnSpLocks/>
              <a:stCxn id="36" idx="0"/>
              <a:endCxn id="34" idx="5"/>
            </p:cNvCxnSpPr>
            <p:nvPr/>
          </p:nvCxnSpPr>
          <p:spPr>
            <a:xfrm flipH="1" flipV="1">
              <a:off x="4679417" y="3918258"/>
              <a:ext cx="92291" cy="438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1F2C9F-EE26-4463-8808-882FA502B793}"/>
                </a:ext>
              </a:extLst>
            </p:cNvPr>
            <p:cNvCxnSpPr>
              <a:cxnSpLocks/>
              <a:stCxn id="35" idx="5"/>
              <a:endCxn id="38" idx="2"/>
            </p:cNvCxnSpPr>
            <p:nvPr/>
          </p:nvCxnSpPr>
          <p:spPr>
            <a:xfrm>
              <a:off x="4893401" y="3770374"/>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4B716B-D3F6-425C-BAF4-0841E23E730F}"/>
                </a:ext>
              </a:extLst>
            </p:cNvPr>
            <p:cNvCxnSpPr>
              <a:cxnSpLocks/>
              <a:stCxn id="36" idx="0"/>
              <a:endCxn id="35" idx="4"/>
            </p:cNvCxnSpPr>
            <p:nvPr/>
          </p:nvCxnSpPr>
          <p:spPr>
            <a:xfrm flipV="1">
              <a:off x="4771708" y="3786829"/>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3C15DF3-7387-4457-9C3E-FF097308A090}"/>
                </a:ext>
              </a:extLst>
            </p:cNvPr>
            <p:cNvCxnSpPr>
              <a:cxnSpLocks/>
              <a:stCxn id="34" idx="6"/>
              <a:endCxn id="38" idx="4"/>
            </p:cNvCxnSpPr>
            <p:nvPr/>
          </p:nvCxnSpPr>
          <p:spPr>
            <a:xfrm>
              <a:off x="4693129" y="3878530"/>
              <a:ext cx="446030"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DDE2225-5178-4047-8B4E-80807F037FB9}"/>
                </a:ext>
              </a:extLst>
            </p:cNvPr>
            <p:cNvSpPr/>
            <p:nvPr/>
          </p:nvSpPr>
          <p:spPr>
            <a:xfrm>
              <a:off x="4599491" y="38223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12FC945-D350-4E46-8C2F-F8AC088D952A}"/>
                </a:ext>
              </a:extLst>
            </p:cNvPr>
            <p:cNvSpPr/>
            <p:nvPr/>
          </p:nvSpPr>
          <p:spPr>
            <a:xfrm>
              <a:off x="4813477" y="36744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17E7BF0-0060-4154-A5C0-3C879C3C91B6}"/>
                </a:ext>
              </a:extLst>
            </p:cNvPr>
            <p:cNvSpPr/>
            <p:nvPr/>
          </p:nvSpPr>
          <p:spPr>
            <a:xfrm>
              <a:off x="4724888" y="435709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25BC0642-A62B-488E-A2DD-951E2AFDF02C}"/>
                </a:ext>
              </a:extLst>
            </p:cNvPr>
            <p:cNvSpPr/>
            <p:nvPr/>
          </p:nvSpPr>
          <p:spPr>
            <a:xfrm>
              <a:off x="5004665" y="420546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269DD80-3901-4198-B451-34A6B6E0A59A}"/>
                </a:ext>
              </a:extLst>
            </p:cNvPr>
            <p:cNvSpPr/>
            <p:nvPr/>
          </p:nvSpPr>
          <p:spPr>
            <a:xfrm>
              <a:off x="5092340" y="386435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4C1B7E41-91AC-42C0-A49E-915B6451CE6B}"/>
                </a:ext>
              </a:extLst>
            </p:cNvPr>
            <p:cNvCxnSpPr>
              <a:cxnSpLocks/>
              <a:stCxn id="42" idx="6"/>
              <a:endCxn id="43" idx="2"/>
            </p:cNvCxnSpPr>
            <p:nvPr/>
          </p:nvCxnSpPr>
          <p:spPr>
            <a:xfrm>
              <a:off x="4068858" y="4419358"/>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B4B497-1743-463C-9ACF-D5AAC24A516F}"/>
                </a:ext>
              </a:extLst>
            </p:cNvPr>
            <p:cNvCxnSpPr>
              <a:cxnSpLocks/>
              <a:stCxn id="44" idx="1"/>
              <a:endCxn id="42" idx="3"/>
            </p:cNvCxnSpPr>
            <p:nvPr/>
          </p:nvCxnSpPr>
          <p:spPr>
            <a:xfrm flipH="1" flipV="1">
              <a:off x="3988932" y="4459086"/>
              <a:ext cx="37695" cy="325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4F14BA12-031A-4C2A-A637-14D962922A04}"/>
                </a:ext>
              </a:extLst>
            </p:cNvPr>
            <p:cNvSpPr/>
            <p:nvPr/>
          </p:nvSpPr>
          <p:spPr>
            <a:xfrm>
              <a:off x="4167127" y="398193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5F9E9A95-430A-4B15-B3F7-EC468DF6E09F}"/>
                </a:ext>
              </a:extLst>
            </p:cNvPr>
            <p:cNvSpPr/>
            <p:nvPr/>
          </p:nvSpPr>
          <p:spPr>
            <a:xfrm>
              <a:off x="3975220" y="4363174"/>
              <a:ext cx="93638" cy="112366"/>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AF2F7E34-270F-4014-8236-64C060E8593B}"/>
                </a:ext>
              </a:extLst>
            </p:cNvPr>
            <p:cNvSpPr/>
            <p:nvPr/>
          </p:nvSpPr>
          <p:spPr>
            <a:xfrm>
              <a:off x="4329274" y="43658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63239F0C-909F-4C58-AA83-DEC1F7B6BE8F}"/>
                </a:ext>
              </a:extLst>
            </p:cNvPr>
            <p:cNvSpPr/>
            <p:nvPr/>
          </p:nvSpPr>
          <p:spPr>
            <a:xfrm>
              <a:off x="4012916" y="47684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9C77FC6A-5FFA-487F-95F2-5643FFE15B7E}"/>
                </a:ext>
              </a:extLst>
            </p:cNvPr>
            <p:cNvCxnSpPr>
              <a:cxnSpLocks/>
              <a:stCxn id="42" idx="0"/>
              <a:endCxn id="41" idx="3"/>
            </p:cNvCxnSpPr>
            <p:nvPr/>
          </p:nvCxnSpPr>
          <p:spPr>
            <a:xfrm flipV="1">
              <a:off x="4022037" y="4077843"/>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A44696-FC3F-45F6-BBD5-E971FB07D636}"/>
                </a:ext>
              </a:extLst>
            </p:cNvPr>
            <p:cNvCxnSpPr>
              <a:cxnSpLocks/>
              <a:stCxn id="44" idx="0"/>
              <a:endCxn id="41" idx="4"/>
            </p:cNvCxnSpPr>
            <p:nvPr/>
          </p:nvCxnSpPr>
          <p:spPr>
            <a:xfrm flipV="1">
              <a:off x="4059733" y="4094298"/>
              <a:ext cx="154210" cy="674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B83C833-7588-4E85-8476-D8D6BFC722C8}"/>
                </a:ext>
              </a:extLst>
            </p:cNvPr>
            <p:cNvCxnSpPr>
              <a:cxnSpLocks/>
              <a:stCxn id="43" idx="1"/>
              <a:endCxn id="41" idx="5"/>
            </p:cNvCxnSpPr>
            <p:nvPr/>
          </p:nvCxnSpPr>
          <p:spPr>
            <a:xfrm flipH="1" flipV="1">
              <a:off x="4247048" y="4077843"/>
              <a:ext cx="95937"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59CEB47-82B6-4D16-B30B-6AFD81424899}"/>
                </a:ext>
              </a:extLst>
            </p:cNvPr>
            <p:cNvCxnSpPr>
              <a:cxnSpLocks/>
              <a:stCxn id="44" idx="6"/>
              <a:endCxn id="43" idx="3"/>
            </p:cNvCxnSpPr>
            <p:nvPr/>
          </p:nvCxnSpPr>
          <p:spPr>
            <a:xfrm flipV="1">
              <a:off x="4106552" y="4461760"/>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2AD02A9-3078-4E3A-8FDB-F19B35784602}"/>
                </a:ext>
              </a:extLst>
            </p:cNvPr>
            <p:cNvCxnSpPr>
              <a:cxnSpLocks/>
              <a:stCxn id="26" idx="1"/>
              <a:endCxn id="25"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0BFAF0-787A-4603-94CA-135F75E5A80F}"/>
                </a:ext>
              </a:extLst>
            </p:cNvPr>
            <p:cNvCxnSpPr>
              <a:cxnSpLocks/>
              <a:stCxn id="27" idx="1"/>
              <a:endCxn id="25" idx="4"/>
            </p:cNvCxnSpPr>
            <p:nvPr/>
          </p:nvCxnSpPr>
          <p:spPr>
            <a:xfrm flipH="1" flipV="1">
              <a:off x="4890046" y="3039188"/>
              <a:ext cx="166211" cy="430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E28EF38-7DAC-4AAA-8998-E0EAC37C0226}"/>
                </a:ext>
              </a:extLst>
            </p:cNvPr>
            <p:cNvCxnSpPr>
              <a:cxnSpLocks/>
              <a:stCxn id="26" idx="5"/>
              <a:endCxn id="27"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BAD101A-6F9D-4712-8382-A2800520C012}"/>
                </a:ext>
              </a:extLst>
            </p:cNvPr>
            <p:cNvSpPr/>
            <p:nvPr/>
          </p:nvSpPr>
          <p:spPr>
            <a:xfrm>
              <a:off x="4127148" y="2874053"/>
              <a:ext cx="93638" cy="112366"/>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68B9D3F5-22A3-4672-A1DD-BCC0A9370ADB}"/>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5081E3CA-64EF-4C35-A435-908B6132ADEE}"/>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5D120020-2E23-4B36-A9A3-E31AFB6F1064}"/>
                </a:ext>
              </a:extLst>
            </p:cNvPr>
            <p:cNvCxnSpPr>
              <a:cxnSpLocks/>
              <a:stCxn id="52" idx="5"/>
              <a:endCxn id="54" idx="0"/>
            </p:cNvCxnSpPr>
            <p:nvPr/>
          </p:nvCxnSpPr>
          <p:spPr>
            <a:xfrm>
              <a:off x="4207073" y="2969959"/>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55DE87-0EDE-474B-B805-72EA4CA6E35F}"/>
                </a:ext>
              </a:extLst>
            </p:cNvPr>
            <p:cNvCxnSpPr>
              <a:cxnSpLocks/>
              <a:stCxn id="53"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EA71B12-B573-437D-BE43-AE067AE25B63}"/>
                </a:ext>
              </a:extLst>
            </p:cNvPr>
            <p:cNvCxnSpPr>
              <a:cxnSpLocks/>
              <a:stCxn id="53" idx="6"/>
              <a:endCxn id="54"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Oval 57">
            <a:extLst>
              <a:ext uri="{FF2B5EF4-FFF2-40B4-BE49-F238E27FC236}">
                <a16:creationId xmlns:a16="http://schemas.microsoft.com/office/drawing/2014/main" id="{E502AFAC-85A7-415A-A8FA-2D4AF688BBE4}"/>
              </a:ext>
            </a:extLst>
          </p:cNvPr>
          <p:cNvSpPr/>
          <p:nvPr/>
        </p:nvSpPr>
        <p:spPr>
          <a:xfrm>
            <a:off x="9054005" y="5545942"/>
            <a:ext cx="268129" cy="156887"/>
          </a:xfrm>
          <a:prstGeom prst="ellipse">
            <a:avLst/>
          </a:prstGeom>
          <a:solidFill>
            <a:srgbClr val="FFCC66"/>
          </a:solidFill>
          <a:ln>
            <a:solidFill>
              <a:schemeClr val="tx1"/>
            </a:solidFill>
          </a:ln>
          <a:scene3d>
            <a:camera prst="orthographicFront">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5315678-A880-44D2-A230-63AD71E20675}"/>
              </a:ext>
            </a:extLst>
          </p:cNvPr>
          <p:cNvSpPr/>
          <p:nvPr/>
        </p:nvSpPr>
        <p:spPr>
          <a:xfrm>
            <a:off x="9054150" y="5810988"/>
            <a:ext cx="268129" cy="156887"/>
          </a:xfrm>
          <a:prstGeom prst="ellipse">
            <a:avLst/>
          </a:prstGeom>
          <a:solidFill>
            <a:schemeClr val="bg1"/>
          </a:solidFill>
          <a:ln>
            <a:solidFill>
              <a:schemeClr val="tx1"/>
            </a:solidFill>
          </a:ln>
          <a:scene3d>
            <a:camera prst="orthographicFront">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Content Placeholder 2">
            <a:extLst>
              <a:ext uri="{FF2B5EF4-FFF2-40B4-BE49-F238E27FC236}">
                <a16:creationId xmlns:a16="http://schemas.microsoft.com/office/drawing/2014/main" id="{41C8031E-97D3-41F0-98CA-3370858E202A}"/>
              </a:ext>
            </a:extLst>
          </p:cNvPr>
          <p:cNvSpPr txBox="1">
            <a:spLocks/>
          </p:cNvSpPr>
          <p:nvPr/>
        </p:nvSpPr>
        <p:spPr>
          <a:xfrm>
            <a:off x="9262466" y="5726538"/>
            <a:ext cx="1728123" cy="337976"/>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Unlabeled node</a:t>
            </a:r>
          </a:p>
        </p:txBody>
      </p:sp>
      <p:sp>
        <p:nvSpPr>
          <p:cNvPr id="61" name="Content Placeholder 2">
            <a:extLst>
              <a:ext uri="{FF2B5EF4-FFF2-40B4-BE49-F238E27FC236}">
                <a16:creationId xmlns:a16="http://schemas.microsoft.com/office/drawing/2014/main" id="{F6D64CDC-CA29-4801-9FF8-787A5CAB5138}"/>
              </a:ext>
            </a:extLst>
          </p:cNvPr>
          <p:cNvSpPr txBox="1">
            <a:spLocks/>
          </p:cNvSpPr>
          <p:nvPr/>
        </p:nvSpPr>
        <p:spPr>
          <a:xfrm>
            <a:off x="622808" y="2600198"/>
            <a:ext cx="6773454" cy="46223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665C5"/>
                </a:solidFill>
              </a:rPr>
              <a:t>GNNs are inherently  semi-supervised as unlabeled nodes can also be utilized during feature aggregation</a:t>
            </a:r>
          </a:p>
          <a:p>
            <a:pPr marL="0" indent="0">
              <a:buFont typeface="Arial" panose="020B0604020202020204" pitchFamily="34" charset="0"/>
              <a:buNone/>
            </a:pPr>
            <a:endParaRPr lang="en-US" sz="2400" dirty="0">
              <a:solidFill>
                <a:srgbClr val="2665C5"/>
              </a:solidFill>
            </a:endParaRPr>
          </a:p>
          <a:p>
            <a:pPr marL="0" indent="0">
              <a:buFont typeface="Arial" panose="020B0604020202020204" pitchFamily="34" charset="0"/>
              <a:buNone/>
            </a:pPr>
            <a:endParaRPr lang="en-US" sz="2400" dirty="0">
              <a:solidFill>
                <a:srgbClr val="2665C5"/>
              </a:solidFill>
            </a:endParaRPr>
          </a:p>
          <a:p>
            <a:pPr marL="0" indent="0">
              <a:buFont typeface="Arial" panose="020B0604020202020204" pitchFamily="34" charset="0"/>
              <a:buNone/>
            </a:pPr>
            <a:endParaRPr lang="en-US" sz="2400" dirty="0">
              <a:solidFill>
                <a:srgbClr val="2665C5"/>
              </a:solidFill>
            </a:endParaRPr>
          </a:p>
          <a:p>
            <a:pPr marL="0" indent="0">
              <a:buFont typeface="Arial" panose="020B0604020202020204" pitchFamily="34" charset="0"/>
              <a:buNone/>
            </a:pPr>
            <a:r>
              <a:rPr lang="en-US" sz="2400" dirty="0">
                <a:solidFill>
                  <a:srgbClr val="2665C5"/>
                </a:solidFill>
              </a:rPr>
              <a:t>Can we harness the benefits of SSL to more fully utilize unlabeled nodes?</a:t>
            </a:r>
          </a:p>
        </p:txBody>
      </p:sp>
      <p:sp>
        <p:nvSpPr>
          <p:cNvPr id="62" name="Rectangle 61">
            <a:extLst>
              <a:ext uri="{FF2B5EF4-FFF2-40B4-BE49-F238E27FC236}">
                <a16:creationId xmlns:a16="http://schemas.microsoft.com/office/drawing/2014/main" id="{A8B9FE6E-92F9-4E7B-A69B-D281CCFEDC80}"/>
              </a:ext>
            </a:extLst>
          </p:cNvPr>
          <p:cNvSpPr/>
          <p:nvPr/>
        </p:nvSpPr>
        <p:spPr>
          <a:xfrm>
            <a:off x="7511678" y="1176808"/>
            <a:ext cx="3498882" cy="54686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CE1DBC3D-DA2D-4F0F-A949-27D1099218C4}"/>
              </a:ext>
            </a:extLst>
          </p:cNvPr>
          <p:cNvSpPr/>
          <p:nvPr/>
        </p:nvSpPr>
        <p:spPr>
          <a:xfrm>
            <a:off x="8435473" y="6238792"/>
            <a:ext cx="288548" cy="236824"/>
          </a:xfrm>
          <a:custGeom>
            <a:avLst/>
            <a:gdLst>
              <a:gd name="connsiteX0" fmla="*/ 503422 w 1192822"/>
              <a:gd name="connsiteY0" fmla="*/ 105744 h 1684495"/>
              <a:gd name="connsiteX1" fmla="*/ 2909 w 1192822"/>
              <a:gd name="connsiteY1" fmla="*/ 769887 h 1684495"/>
              <a:gd name="connsiteX2" fmla="*/ 339793 w 1192822"/>
              <a:gd name="connsiteY2" fmla="*/ 1684287 h 1684495"/>
              <a:gd name="connsiteX3" fmla="*/ 1177191 w 1192822"/>
              <a:gd name="connsiteY3" fmla="*/ 846889 h 1684495"/>
              <a:gd name="connsiteX4" fmla="*/ 859557 w 1192822"/>
              <a:gd name="connsiteY4" fmla="*/ 76868 h 1684495"/>
              <a:gd name="connsiteX5" fmla="*/ 503422 w 1192822"/>
              <a:gd name="connsiteY5" fmla="*/ 105744 h 168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822" h="1684495">
                <a:moveTo>
                  <a:pt x="503422" y="105744"/>
                </a:moveTo>
                <a:cubicBezTo>
                  <a:pt x="360647" y="221247"/>
                  <a:pt x="30180" y="506797"/>
                  <a:pt x="2909" y="769887"/>
                </a:cubicBezTo>
                <a:cubicBezTo>
                  <a:pt x="-24362" y="1032977"/>
                  <a:pt x="144079" y="1671453"/>
                  <a:pt x="339793" y="1684287"/>
                </a:cubicBezTo>
                <a:cubicBezTo>
                  <a:pt x="535507" y="1697121"/>
                  <a:pt x="1090564" y="1114792"/>
                  <a:pt x="1177191" y="846889"/>
                </a:cubicBezTo>
                <a:cubicBezTo>
                  <a:pt x="1263818" y="578986"/>
                  <a:pt x="967039" y="200392"/>
                  <a:pt x="859557" y="76868"/>
                </a:cubicBezTo>
                <a:cubicBezTo>
                  <a:pt x="752075" y="-46656"/>
                  <a:pt x="646197" y="-9759"/>
                  <a:pt x="503422" y="105744"/>
                </a:cubicBezTo>
                <a:close/>
              </a:path>
            </a:pathLst>
          </a:custGeom>
          <a:solidFill>
            <a:schemeClr val="accent1">
              <a:alpha val="2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ontent Placeholder 2">
            <a:extLst>
              <a:ext uri="{FF2B5EF4-FFF2-40B4-BE49-F238E27FC236}">
                <a16:creationId xmlns:a16="http://schemas.microsoft.com/office/drawing/2014/main" id="{9364B575-9D76-4516-9941-171EDC0A0F1D}"/>
              </a:ext>
            </a:extLst>
          </p:cNvPr>
          <p:cNvSpPr txBox="1">
            <a:spLocks/>
          </p:cNvSpPr>
          <p:nvPr/>
        </p:nvSpPr>
        <p:spPr>
          <a:xfrm>
            <a:off x="8675239" y="6034997"/>
            <a:ext cx="2505265" cy="563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900" dirty="0"/>
              <a:t>Aggregation region around labeled node</a:t>
            </a:r>
          </a:p>
        </p:txBody>
      </p:sp>
    </p:spTree>
    <p:extLst>
      <p:ext uri="{BB962C8B-B14F-4D97-AF65-F5344CB8AC3E}">
        <p14:creationId xmlns:p14="http://schemas.microsoft.com/office/powerpoint/2010/main" val="1885307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8705-4054-4CBA-B3FC-FC0E863D4963}"/>
              </a:ext>
            </a:extLst>
          </p:cNvPr>
          <p:cNvSpPr>
            <a:spLocks noGrp="1"/>
          </p:cNvSpPr>
          <p:nvPr>
            <p:ph type="title"/>
          </p:nvPr>
        </p:nvSpPr>
        <p:spPr>
          <a:xfrm>
            <a:off x="-43619" y="11763"/>
            <a:ext cx="10515600" cy="1325563"/>
          </a:xfrm>
        </p:spPr>
        <p:txBody>
          <a:bodyPr/>
          <a:lstStyle/>
          <a:p>
            <a:r>
              <a:rPr lang="en-US" dirty="0"/>
              <a:t>Problem Statement</a:t>
            </a:r>
          </a:p>
        </p:txBody>
      </p:sp>
      <p:sp>
        <p:nvSpPr>
          <p:cNvPr id="4" name="Slide Number Placeholder 3">
            <a:extLst>
              <a:ext uri="{FF2B5EF4-FFF2-40B4-BE49-F238E27FC236}">
                <a16:creationId xmlns:a16="http://schemas.microsoft.com/office/drawing/2014/main" id="{73A1A717-CFEC-4A50-8B6F-113E7078495C}"/>
              </a:ext>
            </a:extLst>
          </p:cNvPr>
          <p:cNvSpPr>
            <a:spLocks noGrp="1"/>
          </p:cNvSpPr>
          <p:nvPr>
            <p:ph type="sldNum" sz="quarter" idx="12"/>
          </p:nvPr>
        </p:nvSpPr>
        <p:spPr/>
        <p:txBody>
          <a:bodyPr/>
          <a:lstStyle/>
          <a:p>
            <a:fld id="{4C15419E-54D6-8648-ABFB-BEF58E3E877E}" type="slidenum">
              <a:rPr lang="en-US" smtClean="0"/>
              <a:t>228</a:t>
            </a:fld>
            <a:endParaRPr lang="en-US"/>
          </a:p>
        </p:txBody>
      </p:sp>
      <p:sp>
        <p:nvSpPr>
          <p:cNvPr id="5" name="Rectangle 4">
            <a:extLst>
              <a:ext uri="{FF2B5EF4-FFF2-40B4-BE49-F238E27FC236}">
                <a16:creationId xmlns:a16="http://schemas.microsoft.com/office/drawing/2014/main" id="{35A1C104-454F-4219-B30B-9295099A3930}"/>
              </a:ext>
            </a:extLst>
          </p:cNvPr>
          <p:cNvSpPr/>
          <p:nvPr/>
        </p:nvSpPr>
        <p:spPr>
          <a:xfrm>
            <a:off x="975824" y="4149725"/>
            <a:ext cx="9768376" cy="2252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3CD63DC-5575-4EE5-9AD6-BDFA18059076}"/>
              </a:ext>
            </a:extLst>
          </p:cNvPr>
          <p:cNvSpPr/>
          <p:nvPr/>
        </p:nvSpPr>
        <p:spPr>
          <a:xfrm>
            <a:off x="975824" y="1575289"/>
            <a:ext cx="7634776" cy="2252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Content Placeholder 4">
                <a:extLst>
                  <a:ext uri="{FF2B5EF4-FFF2-40B4-BE49-F238E27FC236}">
                    <a16:creationId xmlns:a16="http://schemas.microsoft.com/office/drawing/2014/main" id="{CC61E388-2EDC-4CFC-84D1-165DF2343D35}"/>
                  </a:ext>
                </a:extLst>
              </p:cNvPr>
              <p:cNvSpPr txBox="1">
                <a:spLocks/>
              </p:cNvSpPr>
              <p:nvPr/>
            </p:nvSpPr>
            <p:spPr>
              <a:xfrm>
                <a:off x="4941420" y="1722347"/>
                <a:ext cx="4236891" cy="28804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0" dirty="0"/>
                  <a:t>Graph </a:t>
                </a:r>
                <a14:m>
                  <m:oMath xmlns:m="http://schemas.openxmlformats.org/officeDocument/2006/math">
                    <m:r>
                      <a:rPr lang="en-US" b="0" i="1" smtClean="0">
                        <a:latin typeface="Cambria Math" panose="02040503050406030204" pitchFamily="18" charset="0"/>
                      </a:rPr>
                      <m:t>𝒢</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𝒱</m:t>
                        </m:r>
                        <m:r>
                          <a:rPr lang="en-US" b="0" i="1" smtClean="0">
                            <a:latin typeface="Cambria Math" panose="02040503050406030204" pitchFamily="18" charset="0"/>
                          </a:rPr>
                          <m:t>, </m:t>
                        </m:r>
                        <m:r>
                          <a:rPr lang="en-US" b="0" i="1" smtClean="0">
                            <a:latin typeface="Cambria Math" panose="02040503050406030204" pitchFamily="18" charset="0"/>
                          </a:rPr>
                          <m:t>ℰ</m:t>
                        </m:r>
                        <m:r>
                          <a:rPr lang="en-US" b="0" i="1" smtClean="0">
                            <a:latin typeface="Cambria Math" panose="02040503050406030204" pitchFamily="18" charset="0"/>
                          </a:rPr>
                          <m:t>, </m:t>
                        </m:r>
                        <m:r>
                          <a:rPr lang="en-US" b="1" i="0" smtClean="0">
                            <a:latin typeface="Cambria Math" panose="02040503050406030204" pitchFamily="18" charset="0"/>
                          </a:rPr>
                          <m:t>𝐗</m:t>
                        </m:r>
                      </m:e>
                    </m:d>
                    <m:r>
                      <a:rPr lang="en-US" b="0" i="1" smtClean="0">
                        <a:latin typeface="Cambria Math" panose="02040503050406030204" pitchFamily="18" charset="0"/>
                      </a:rPr>
                      <m:t>=(</m:t>
                    </m:r>
                    <m:r>
                      <a:rPr lang="en-US" b="1" i="0" smtClean="0">
                        <a:latin typeface="Cambria Math" panose="02040503050406030204" pitchFamily="18" charset="0"/>
                      </a:rPr>
                      <m:t>𝐀</m:t>
                    </m:r>
                    <m:r>
                      <a:rPr lang="en-US" b="1" i="0" smtClean="0">
                        <a:latin typeface="Cambria Math" panose="02040503050406030204" pitchFamily="18" charset="0"/>
                      </a:rPr>
                      <m:t>,</m:t>
                    </m:r>
                    <m:r>
                      <a:rPr lang="en-US" b="0" i="1" smtClean="0">
                        <a:latin typeface="Cambria Math" panose="02040503050406030204" pitchFamily="18" charset="0"/>
                      </a:rPr>
                      <m:t> </m:t>
                    </m:r>
                    <m:r>
                      <a:rPr lang="en-US" b="1" i="0" smtClean="0">
                        <a:latin typeface="Cambria Math" panose="02040503050406030204" pitchFamily="18" charset="0"/>
                      </a:rPr>
                      <m:t>𝐗</m:t>
                    </m:r>
                    <m:r>
                      <a:rPr lang="en-US" b="1" i="0" smtClean="0">
                        <a:latin typeface="Cambria Math" panose="02040503050406030204" pitchFamily="18" charset="0"/>
                      </a:rPr>
                      <m:t>)</m:t>
                    </m:r>
                  </m:oMath>
                </a14:m>
                <a:endParaRPr lang="en-US" dirty="0"/>
              </a:p>
              <a:p>
                <a:pPr marL="0" indent="0">
                  <a:buNone/>
                </a:pPr>
                <a:r>
                  <a:rPr lang="en-US" dirty="0"/>
                  <a:t>Adjacency Matrix</a:t>
                </a:r>
                <a14:m>
                  <m:oMath xmlns:m="http://schemas.openxmlformats.org/officeDocument/2006/math">
                    <m:r>
                      <a:rPr lang="en-US" i="1">
                        <a:latin typeface="Cambria Math" panose="02040503050406030204" pitchFamily="18" charset="0"/>
                      </a:rPr>
                      <m:t> </m:t>
                    </m:r>
                    <m:r>
                      <a:rPr lang="en-US" b="1" i="0" smtClean="0">
                        <a:latin typeface="Cambria Math" panose="02040503050406030204" pitchFamily="18" charset="0"/>
                      </a:rPr>
                      <m:t>𝐀</m:t>
                    </m:r>
                  </m:oMath>
                </a14:m>
                <a:r>
                  <a:rPr lang="en-US" dirty="0"/>
                  <a:t> </a:t>
                </a:r>
              </a:p>
              <a:p>
                <a:pPr marL="0" indent="0">
                  <a:buNone/>
                </a:pPr>
                <a:r>
                  <a:rPr lang="en-US" dirty="0"/>
                  <a:t>Node Feature Matrix</a:t>
                </a:r>
                <a14:m>
                  <m:oMath xmlns:m="http://schemas.openxmlformats.org/officeDocument/2006/math">
                    <m:r>
                      <a:rPr lang="en-US" i="1">
                        <a:latin typeface="Cambria Math" panose="02040503050406030204" pitchFamily="18" charset="0"/>
                      </a:rPr>
                      <m:t> </m:t>
                    </m:r>
                    <m:r>
                      <a:rPr lang="en-US" b="1" i="0" smtClean="0">
                        <a:latin typeface="Cambria Math" panose="02040503050406030204" pitchFamily="18" charset="0"/>
                      </a:rPr>
                      <m:t>𝐗</m:t>
                    </m:r>
                  </m:oMath>
                </a14:m>
                <a:endParaRPr lang="en-US" b="1" dirty="0"/>
              </a:p>
              <a:p>
                <a:pPr marL="0" indent="0">
                  <a:buNone/>
                </a:pPr>
                <a:r>
                  <a:rPr lang="en-US" dirty="0"/>
                  <a:t>Labeled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𝐿</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𝒱</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𝒴</m:t>
                            </m:r>
                          </m:e>
                          <m:sub>
                            <m:r>
                              <a:rPr lang="en-US" b="0" i="1" smtClean="0">
                                <a:latin typeface="Cambria Math" panose="02040503050406030204" pitchFamily="18" charset="0"/>
                              </a:rPr>
                              <m:t>𝐿</m:t>
                            </m:r>
                          </m:sub>
                        </m:sSub>
                      </m:e>
                    </m:d>
                  </m:oMath>
                </a14:m>
                <a:endParaRPr lang="en-US" b="0" dirty="0"/>
              </a:p>
              <a:p>
                <a:pPr marL="0" indent="0">
                  <a:buNone/>
                </a:pPr>
                <a:r>
                  <a:rPr lang="en-US" dirty="0"/>
                  <a:t>Unlabeled Data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𝒟</m:t>
                        </m:r>
                      </m:e>
                      <m:sub>
                        <m:r>
                          <a:rPr lang="en-US" b="0" i="1" smtClean="0">
                            <a:latin typeface="Cambria Math" panose="02040503050406030204" pitchFamily="18" charset="0"/>
                          </a:rPr>
                          <m:t>𝑈</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𝒱</m:t>
                            </m:r>
                          </m:e>
                          <m:sub>
                            <m:r>
                              <a:rPr lang="en-US" b="0" i="1" smtClean="0">
                                <a:latin typeface="Cambria Math" panose="02040503050406030204" pitchFamily="18" charset="0"/>
                              </a:rPr>
                              <m:t>𝑈</m:t>
                            </m:r>
                          </m:sub>
                        </m:sSub>
                      </m:e>
                    </m:d>
                  </m:oMath>
                </a14:m>
                <a:endParaRPr lang="en-US" dirty="0"/>
              </a:p>
              <a:p>
                <a:pPr marL="0" indent="0">
                  <a:buNone/>
                </a:pPr>
                <a:endParaRPr lang="en-US" dirty="0"/>
              </a:p>
              <a:p>
                <a:pPr marL="0" indent="0">
                  <a:buNone/>
                </a:pPr>
                <a:r>
                  <a:rPr lang="en-US" dirty="0"/>
                  <a:t> </a:t>
                </a:r>
              </a:p>
              <a:p>
                <a:pPr marL="0" indent="0">
                  <a:buNone/>
                </a:pPr>
                <a:endParaRPr lang="en-US" dirty="0"/>
              </a:p>
            </p:txBody>
          </p:sp>
        </mc:Choice>
        <mc:Fallback xmlns="">
          <p:sp>
            <p:nvSpPr>
              <p:cNvPr id="7" name="Content Placeholder 4">
                <a:extLst>
                  <a:ext uri="{FF2B5EF4-FFF2-40B4-BE49-F238E27FC236}">
                    <a16:creationId xmlns:a16="http://schemas.microsoft.com/office/drawing/2014/main" id="{CC61E388-2EDC-4CFC-84D1-165DF2343D35}"/>
                  </a:ext>
                </a:extLst>
              </p:cNvPr>
              <p:cNvSpPr txBox="1">
                <a:spLocks noRot="1" noChangeAspect="1" noMove="1" noResize="1" noEditPoints="1" noAdjustHandles="1" noChangeArrowheads="1" noChangeShapeType="1" noTextEdit="1"/>
              </p:cNvSpPr>
              <p:nvPr/>
            </p:nvSpPr>
            <p:spPr>
              <a:xfrm>
                <a:off x="4941420" y="1722347"/>
                <a:ext cx="4236891" cy="2880434"/>
              </a:xfrm>
              <a:prstGeom prst="rect">
                <a:avLst/>
              </a:prstGeom>
              <a:blipFill>
                <a:blip r:embed="rId3"/>
                <a:stretch>
                  <a:fillRect l="-1727" t="-25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7F034E9-8D91-4C23-9600-8A09A6031B0A}"/>
                  </a:ext>
                </a:extLst>
              </p:cNvPr>
              <p:cNvSpPr txBox="1">
                <a:spLocks/>
              </p:cNvSpPr>
              <p:nvPr/>
            </p:nvSpPr>
            <p:spPr>
              <a:xfrm>
                <a:off x="1305862" y="1661338"/>
                <a:ext cx="1864925" cy="54099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600" dirty="0"/>
                  <a:t>Labeled node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a14:m>
                <a:r>
                  <a:rPr lang="en-US" sz="1600" dirty="0"/>
                  <a:t> with label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oMath>
                </a14:m>
                <a:endParaRPr lang="en-US" sz="1600" dirty="0"/>
              </a:p>
            </p:txBody>
          </p:sp>
        </mc:Choice>
        <mc:Fallback xmlns="">
          <p:sp>
            <p:nvSpPr>
              <p:cNvPr id="8" name="Content Placeholder 2">
                <a:extLst>
                  <a:ext uri="{FF2B5EF4-FFF2-40B4-BE49-F238E27FC236}">
                    <a16:creationId xmlns:a16="http://schemas.microsoft.com/office/drawing/2014/main" id="{47F034E9-8D91-4C23-9600-8A09A6031B0A}"/>
                  </a:ext>
                </a:extLst>
              </p:cNvPr>
              <p:cNvSpPr txBox="1">
                <a:spLocks noRot="1" noChangeAspect="1" noMove="1" noResize="1" noEditPoints="1" noAdjustHandles="1" noChangeArrowheads="1" noChangeShapeType="1" noTextEdit="1"/>
              </p:cNvSpPr>
              <p:nvPr/>
            </p:nvSpPr>
            <p:spPr>
              <a:xfrm>
                <a:off x="1305862" y="1661338"/>
                <a:ext cx="1864925" cy="540996"/>
              </a:xfrm>
              <a:prstGeom prst="rect">
                <a:avLst/>
              </a:prstGeom>
              <a:blipFill>
                <a:blip r:embed="rId4"/>
                <a:stretch>
                  <a:fillRect l="-1634" t="-7955" b="-1363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F3D49E6-F3B6-4F9C-A492-E3B9F0551CDE}"/>
              </a:ext>
            </a:extLst>
          </p:cNvPr>
          <p:cNvGrpSpPr/>
          <p:nvPr/>
        </p:nvGrpSpPr>
        <p:grpSpPr>
          <a:xfrm>
            <a:off x="2548456" y="1812711"/>
            <a:ext cx="2372993" cy="1803328"/>
            <a:chOff x="4023048" y="1932007"/>
            <a:chExt cx="1127429" cy="1633092"/>
          </a:xfrm>
          <a:scene3d>
            <a:camera prst="orthographicFront">
              <a:rot lat="0" lon="3000000" rev="0"/>
            </a:camera>
            <a:lightRig rig="threePt" dir="t"/>
          </a:scene3d>
        </p:grpSpPr>
        <p:sp>
          <p:nvSpPr>
            <p:cNvPr id="10" name="Oval 9">
              <a:extLst>
                <a:ext uri="{FF2B5EF4-FFF2-40B4-BE49-F238E27FC236}">
                  <a16:creationId xmlns:a16="http://schemas.microsoft.com/office/drawing/2014/main" id="{64BBA6F0-44EE-4B19-A551-3AA36150F49E}"/>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44A7BFE-E3FC-4B86-B030-042D0B751F3A}"/>
                </a:ext>
              </a:extLst>
            </p:cNvPr>
            <p:cNvSpPr/>
            <p:nvPr/>
          </p:nvSpPr>
          <p:spPr>
            <a:xfrm>
              <a:off x="4551609" y="2357961"/>
              <a:ext cx="93638" cy="112366"/>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6291C101-F066-411E-9CFE-73A949AD6647}"/>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90B21BCE-B280-4788-B897-E1D4A092B967}"/>
                </a:ext>
              </a:extLst>
            </p:cNvPr>
            <p:cNvCxnSpPr>
              <a:stCxn id="11" idx="6"/>
              <a:endCxn id="10" idx="3"/>
            </p:cNvCxnSpPr>
            <p:nvPr/>
          </p:nvCxnSpPr>
          <p:spPr>
            <a:xfrm flipV="1">
              <a:off x="4645247" y="2027918"/>
              <a:ext cx="285027" cy="386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78668-DA1A-4ACE-8D75-34E30D543C43}"/>
                </a:ext>
              </a:extLst>
            </p:cNvPr>
            <p:cNvCxnSpPr>
              <a:cxnSpLocks/>
              <a:stCxn id="12" idx="0"/>
              <a:endCxn id="10"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D097C3-CC4F-4E9F-A9FA-DEC4E1C9F8FB}"/>
                </a:ext>
              </a:extLst>
            </p:cNvPr>
            <p:cNvCxnSpPr>
              <a:cxnSpLocks/>
              <a:stCxn id="11" idx="5"/>
              <a:endCxn id="12" idx="2"/>
            </p:cNvCxnSpPr>
            <p:nvPr/>
          </p:nvCxnSpPr>
          <p:spPr>
            <a:xfrm>
              <a:off x="4631535"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15FB6A-4B13-486C-B580-FDE90E8FEA00}"/>
                </a:ext>
              </a:extLst>
            </p:cNvPr>
            <p:cNvCxnSpPr>
              <a:cxnSpLocks/>
              <a:stCxn id="28" idx="7"/>
              <a:endCxn id="11" idx="3"/>
            </p:cNvCxnSpPr>
            <p:nvPr/>
          </p:nvCxnSpPr>
          <p:spPr>
            <a:xfrm flipV="1">
              <a:off x="4207074" y="2453871"/>
              <a:ext cx="358248" cy="436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CF65C6-3F57-479A-94DA-B94840F44CDB}"/>
                </a:ext>
              </a:extLst>
            </p:cNvPr>
            <p:cNvCxnSpPr>
              <a:cxnSpLocks/>
              <a:stCxn id="22" idx="0"/>
              <a:endCxn id="12"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D16F29-473A-45A6-B6E8-8CABCB9176BF}"/>
                </a:ext>
              </a:extLst>
            </p:cNvPr>
            <p:cNvCxnSpPr>
              <a:cxnSpLocks/>
              <a:stCxn id="23" idx="1"/>
              <a:endCxn id="30"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610131E-F291-4EBD-973F-49632EEC5C01}"/>
                </a:ext>
              </a:extLst>
            </p:cNvPr>
            <p:cNvSpPr/>
            <p:nvPr/>
          </p:nvSpPr>
          <p:spPr>
            <a:xfrm>
              <a:off x="5056839" y="2284849"/>
              <a:ext cx="93638" cy="112366"/>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FE9E4A68-F034-4181-94DA-67D7499199B6}"/>
                </a:ext>
              </a:extLst>
            </p:cNvPr>
            <p:cNvCxnSpPr>
              <a:cxnSpLocks/>
              <a:stCxn id="19" idx="1"/>
              <a:endCxn id="10"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63E374-D8D2-40E8-83B5-7D8D408D74D4}"/>
                </a:ext>
              </a:extLst>
            </p:cNvPr>
            <p:cNvCxnSpPr>
              <a:cxnSpLocks/>
              <a:stCxn id="12" idx="6"/>
              <a:endCxn id="19"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ABB65EE-C4D0-4E49-88FC-09A3F1F49ED8}"/>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49AD6C8-7AFB-4D74-A6E9-F6E6B03936C1}"/>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DCAD2F-0B01-4DDB-B69E-3C181D77B6C2}"/>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F62A4FDE-FFEF-4203-8E74-B156E3F17F7F}"/>
                </a:ext>
              </a:extLst>
            </p:cNvPr>
            <p:cNvCxnSpPr>
              <a:cxnSpLocks/>
              <a:stCxn id="23" idx="1"/>
              <a:endCxn id="22"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E2AB9F-1708-4E7A-9756-93D744FB700C}"/>
                </a:ext>
              </a:extLst>
            </p:cNvPr>
            <p:cNvCxnSpPr>
              <a:cxnSpLocks/>
              <a:stCxn id="24" idx="1"/>
              <a:endCxn id="22" idx="4"/>
            </p:cNvCxnSpPr>
            <p:nvPr/>
          </p:nvCxnSpPr>
          <p:spPr>
            <a:xfrm flipH="1" flipV="1">
              <a:off x="4890046" y="3039188"/>
              <a:ext cx="166211" cy="430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2F3048-3EE5-42EC-8B63-DF8CE626C1D3}"/>
                </a:ext>
              </a:extLst>
            </p:cNvPr>
            <p:cNvCxnSpPr>
              <a:cxnSpLocks/>
              <a:stCxn id="23" idx="5"/>
              <a:endCxn id="24"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AC14055-E0E4-4697-ADB4-2782243DC2AC}"/>
                </a:ext>
              </a:extLst>
            </p:cNvPr>
            <p:cNvSpPr/>
            <p:nvPr/>
          </p:nvSpPr>
          <p:spPr>
            <a:xfrm>
              <a:off x="4127148" y="2874053"/>
              <a:ext cx="93638" cy="112366"/>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3AFE4F39-1482-4B73-9B37-1029B4D4800B}"/>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51E49E84-DECB-46E2-8197-51BDFFCAE009}"/>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1420251E-A508-4B60-9878-9414A67AED01}"/>
                </a:ext>
              </a:extLst>
            </p:cNvPr>
            <p:cNvCxnSpPr>
              <a:cxnSpLocks/>
              <a:stCxn id="28" idx="5"/>
              <a:endCxn id="30" idx="0"/>
            </p:cNvCxnSpPr>
            <p:nvPr/>
          </p:nvCxnSpPr>
          <p:spPr>
            <a:xfrm>
              <a:off x="4207073" y="2969959"/>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363AE09-033A-46B6-902A-A0C6C545A2A1}"/>
                </a:ext>
              </a:extLst>
            </p:cNvPr>
            <p:cNvCxnSpPr>
              <a:cxnSpLocks/>
              <a:stCxn id="29"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5B8DB0-88D9-4736-92CB-9422948829D7}"/>
                </a:ext>
              </a:extLst>
            </p:cNvPr>
            <p:cNvCxnSpPr>
              <a:cxnSpLocks/>
              <a:stCxn id="29" idx="6"/>
              <a:endCxn id="3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8E1B6230-74C8-4FE3-9C37-9A619B60EFEE}"/>
              </a:ext>
            </a:extLst>
          </p:cNvPr>
          <p:cNvSpPr/>
          <p:nvPr/>
        </p:nvSpPr>
        <p:spPr>
          <a:xfrm>
            <a:off x="1100070" y="2283067"/>
            <a:ext cx="268129" cy="169808"/>
          </a:xfrm>
          <a:prstGeom prst="ellipse">
            <a:avLst/>
          </a:prstGeom>
          <a:solidFill>
            <a:schemeClr val="bg1"/>
          </a:solidFill>
          <a:ln>
            <a:solidFill>
              <a:schemeClr val="tx1"/>
            </a:solidFill>
          </a:ln>
          <a:scene3d>
            <a:camera prst="orthographicFront">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ntent Placeholder 2">
            <a:extLst>
              <a:ext uri="{FF2B5EF4-FFF2-40B4-BE49-F238E27FC236}">
                <a16:creationId xmlns:a16="http://schemas.microsoft.com/office/drawing/2014/main" id="{3AD67744-E433-4028-A979-DFA3C55C638E}"/>
              </a:ext>
            </a:extLst>
          </p:cNvPr>
          <p:cNvSpPr txBox="1">
            <a:spLocks/>
          </p:cNvSpPr>
          <p:nvPr/>
        </p:nvSpPr>
        <p:spPr>
          <a:xfrm>
            <a:off x="1271970" y="2228434"/>
            <a:ext cx="1728123" cy="337976"/>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Unlabeled node</a:t>
            </a:r>
          </a:p>
        </p:txBody>
      </p:sp>
      <p:sp>
        <p:nvSpPr>
          <p:cNvPr id="36" name="Oval 35">
            <a:extLst>
              <a:ext uri="{FF2B5EF4-FFF2-40B4-BE49-F238E27FC236}">
                <a16:creationId xmlns:a16="http://schemas.microsoft.com/office/drawing/2014/main" id="{E7624E11-133A-4822-BBFC-389EB3705AD5}"/>
              </a:ext>
            </a:extLst>
          </p:cNvPr>
          <p:cNvSpPr/>
          <p:nvPr/>
        </p:nvSpPr>
        <p:spPr>
          <a:xfrm>
            <a:off x="1093940" y="1819526"/>
            <a:ext cx="268129" cy="180902"/>
          </a:xfrm>
          <a:prstGeom prst="ellipse">
            <a:avLst/>
          </a:prstGeom>
          <a:solidFill>
            <a:srgbClr val="FFCC66"/>
          </a:solidFill>
          <a:ln>
            <a:solidFill>
              <a:schemeClr val="tx1"/>
            </a:solidFill>
          </a:ln>
          <a:scene3d>
            <a:camera prst="orthographicFront">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7" name="Content Placeholder 4">
                <a:extLst>
                  <a:ext uri="{FF2B5EF4-FFF2-40B4-BE49-F238E27FC236}">
                    <a16:creationId xmlns:a16="http://schemas.microsoft.com/office/drawing/2014/main" id="{C64A7A22-AAD6-44AD-ADBC-60EF25FB8A39}"/>
                  </a:ext>
                </a:extLst>
              </p:cNvPr>
              <p:cNvSpPr txBox="1">
                <a:spLocks/>
              </p:cNvSpPr>
              <p:nvPr/>
            </p:nvSpPr>
            <p:spPr>
              <a:xfrm>
                <a:off x="8190305" y="3007901"/>
                <a:ext cx="4494202" cy="1020504"/>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Graph Neural Network</a:t>
                </a:r>
              </a:p>
              <a:p>
                <a:pPr marL="0" indent="0" algn="ctr">
                  <a:buNone/>
                </a:pPr>
                <a:r>
                  <a:rPr lang="en-US" sz="2600" b="0" dirty="0"/>
                  <a: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𝜃</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𝒱</m:t>
                        </m:r>
                      </m:e>
                      <m:sub>
                        <m:r>
                          <a:rPr lang="en-US" sz="2600" b="0" i="1" smtClean="0">
                            <a:latin typeface="Cambria Math" panose="02040503050406030204" pitchFamily="18" charset="0"/>
                          </a:rPr>
                          <m:t>𝐿</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𝒴</m:t>
                        </m:r>
                      </m:e>
                      <m:sub>
                        <m:r>
                          <a:rPr lang="en-US" sz="2600" b="0" i="1" smtClean="0">
                            <a:latin typeface="Cambria Math" panose="02040503050406030204" pitchFamily="18" charset="0"/>
                          </a:rPr>
                          <m:t>𝐿</m:t>
                        </m:r>
                      </m:sub>
                    </m:sSub>
                  </m:oMath>
                </a14:m>
                <a:endParaRPr lang="en-US" sz="2600" dirty="0"/>
              </a:p>
              <a:p>
                <a:pPr marL="0" indent="0" algn="ctr">
                  <a:buNone/>
                </a:pPr>
                <a:r>
                  <a:rPr lang="en-US" dirty="0"/>
                  <a:t> </a:t>
                </a:r>
              </a:p>
              <a:p>
                <a:pPr marL="0" indent="0" algn="ctr">
                  <a:buNone/>
                </a:pPr>
                <a:endParaRPr lang="en-US" dirty="0"/>
              </a:p>
            </p:txBody>
          </p:sp>
        </mc:Choice>
        <mc:Fallback xmlns="">
          <p:sp>
            <p:nvSpPr>
              <p:cNvPr id="37" name="Content Placeholder 4">
                <a:extLst>
                  <a:ext uri="{FF2B5EF4-FFF2-40B4-BE49-F238E27FC236}">
                    <a16:creationId xmlns:a16="http://schemas.microsoft.com/office/drawing/2014/main" id="{C64A7A22-AAD6-44AD-ADBC-60EF25FB8A39}"/>
                  </a:ext>
                </a:extLst>
              </p:cNvPr>
              <p:cNvSpPr txBox="1">
                <a:spLocks noRot="1" noChangeAspect="1" noMove="1" noResize="1" noEditPoints="1" noAdjustHandles="1" noChangeArrowheads="1" noChangeShapeType="1" noTextEdit="1"/>
              </p:cNvSpPr>
              <p:nvPr/>
            </p:nvSpPr>
            <p:spPr>
              <a:xfrm>
                <a:off x="8190305" y="3007901"/>
                <a:ext cx="4494202" cy="1020504"/>
              </a:xfrm>
              <a:prstGeom prst="rect">
                <a:avLst/>
              </a:prstGeom>
              <a:blipFill>
                <a:blip r:embed="rId5"/>
                <a:stretch>
                  <a:fillRect t="-11905"/>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18A46575-B3EB-433F-8DA2-B5533D2CA713}"/>
              </a:ext>
            </a:extLst>
          </p:cNvPr>
          <p:cNvPicPr>
            <a:picLocks noChangeAspect="1"/>
          </p:cNvPicPr>
          <p:nvPr/>
        </p:nvPicPr>
        <p:blipFill>
          <a:blip r:embed="rId6"/>
          <a:stretch>
            <a:fillRect/>
          </a:stretch>
        </p:blipFill>
        <p:spPr>
          <a:xfrm>
            <a:off x="2809119" y="4237479"/>
            <a:ext cx="4810125" cy="695325"/>
          </a:xfrm>
          <a:prstGeom prst="rect">
            <a:avLst/>
          </a:prstGeom>
        </p:spPr>
      </p:pic>
      <mc:AlternateContent xmlns:mc="http://schemas.openxmlformats.org/markup-compatibility/2006" xmlns:a14="http://schemas.microsoft.com/office/drawing/2010/main">
        <mc:Choice Requires="a14">
          <p:sp>
            <p:nvSpPr>
              <p:cNvPr id="39" name="Content Placeholder 4">
                <a:extLst>
                  <a:ext uri="{FF2B5EF4-FFF2-40B4-BE49-F238E27FC236}">
                    <a16:creationId xmlns:a16="http://schemas.microsoft.com/office/drawing/2014/main" id="{55C85C4D-98FA-402B-BD81-866CC17840F8}"/>
                  </a:ext>
                </a:extLst>
              </p:cNvPr>
              <p:cNvSpPr txBox="1">
                <a:spLocks/>
              </p:cNvSpPr>
              <p:nvPr/>
            </p:nvSpPr>
            <p:spPr>
              <a:xfrm>
                <a:off x="1005689" y="5020539"/>
                <a:ext cx="9624211" cy="136635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b="1" u="sng" dirty="0"/>
                  <a:t>Problem:</a:t>
                </a:r>
                <a:r>
                  <a:rPr lang="en-US" dirty="0"/>
                  <a:t> Given a dataset in the graph domain represented as </a:t>
                </a:r>
                <a14:m>
                  <m:oMath xmlns:m="http://schemas.openxmlformats.org/officeDocument/2006/math">
                    <m:r>
                      <a:rPr lang="en-US" b="0" i="1" smtClean="0">
                        <a:latin typeface="Cambria Math" panose="02040503050406030204" pitchFamily="18" charset="0"/>
                      </a:rPr>
                      <m:t>𝒢</m:t>
                    </m:r>
                  </m:oMath>
                </a14:m>
                <a:r>
                  <a:rPr lang="en-US" dirty="0"/>
                  <a:t> having labeled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𝐿</m:t>
                        </m:r>
                      </m:sub>
                    </m:sSub>
                  </m:oMath>
                </a14:m>
                <a:r>
                  <a:rPr lang="en-US" dirty="0"/>
                  <a:t>, we aim to construct a self-supervised pretext task having loss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ℒ</m:t>
                        </m:r>
                      </m:e>
                      <m:sub>
                        <m:r>
                          <a:rPr lang="en-US" b="0" i="1" smtClean="0">
                            <a:latin typeface="Cambria Math" panose="02040503050406030204" pitchFamily="18" charset="0"/>
                          </a:rPr>
                          <m:t>𝑠𝑒𝑙𝑓</m:t>
                        </m:r>
                      </m:sub>
                    </m:sSub>
                  </m:oMath>
                </a14:m>
                <a:r>
                  <a:rPr lang="en-US" dirty="0"/>
                  <a:t> that can be integrated with the task specific loss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ℒ</m:t>
                        </m:r>
                      </m:e>
                      <m:sub>
                        <m:r>
                          <a:rPr lang="en-US" b="0" i="1" smtClean="0">
                            <a:latin typeface="Cambria Math" panose="02040503050406030204" pitchFamily="18" charset="0"/>
                          </a:rPr>
                          <m:t>𝑡𝑎𝑠𝑘</m:t>
                        </m:r>
                      </m:sub>
                    </m:sSub>
                  </m:oMath>
                </a14:m>
                <a:r>
                  <a:rPr lang="en-US" dirty="0"/>
                  <a:t> to learn a GNN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oMath>
                </a14:m>
                <a:r>
                  <a:rPr lang="en-US" dirty="0"/>
                  <a:t> that can better generalize on the unlabeled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𝑈</m:t>
                        </m:r>
                      </m:sub>
                    </m:sSub>
                  </m:oMath>
                </a14:m>
                <a:r>
                  <a:rPr lang="en-US" dirty="0"/>
                  <a:t>.</a:t>
                </a:r>
              </a:p>
            </p:txBody>
          </p:sp>
        </mc:Choice>
        <mc:Fallback xmlns="">
          <p:sp>
            <p:nvSpPr>
              <p:cNvPr id="39" name="Content Placeholder 4">
                <a:extLst>
                  <a:ext uri="{FF2B5EF4-FFF2-40B4-BE49-F238E27FC236}">
                    <a16:creationId xmlns:a16="http://schemas.microsoft.com/office/drawing/2014/main" id="{55C85C4D-98FA-402B-BD81-866CC17840F8}"/>
                  </a:ext>
                </a:extLst>
              </p:cNvPr>
              <p:cNvSpPr txBox="1">
                <a:spLocks noRot="1" noChangeAspect="1" noMove="1" noResize="1" noEditPoints="1" noAdjustHandles="1" noChangeArrowheads="1" noChangeShapeType="1" noTextEdit="1"/>
              </p:cNvSpPr>
              <p:nvPr/>
            </p:nvSpPr>
            <p:spPr>
              <a:xfrm>
                <a:off x="1005689" y="5020539"/>
                <a:ext cx="9624211" cy="1366359"/>
              </a:xfrm>
              <a:prstGeom prst="rect">
                <a:avLst/>
              </a:prstGeom>
              <a:blipFill>
                <a:blip r:embed="rId7"/>
                <a:stretch>
                  <a:fillRect l="-760" t="-5357" r="-760" b="-1339"/>
                </a:stretch>
              </a:blipFill>
            </p:spPr>
            <p:txBody>
              <a:bodyPr/>
              <a:lstStyle/>
              <a:p>
                <a:r>
                  <a:rPr lang="en-US">
                    <a:noFill/>
                  </a:rPr>
                  <a:t> </a:t>
                </a:r>
              </a:p>
            </p:txBody>
          </p:sp>
        </mc:Fallback>
      </mc:AlternateContent>
    </p:spTree>
    <p:extLst>
      <p:ext uri="{BB962C8B-B14F-4D97-AF65-F5344CB8AC3E}">
        <p14:creationId xmlns:p14="http://schemas.microsoft.com/office/powerpoint/2010/main" val="22749626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7574-A236-4971-82DF-2DB5EC2BA897}"/>
              </a:ext>
            </a:extLst>
          </p:cNvPr>
          <p:cNvSpPr>
            <a:spLocks noGrp="1"/>
          </p:cNvSpPr>
          <p:nvPr>
            <p:ph type="title"/>
          </p:nvPr>
        </p:nvSpPr>
        <p:spPr/>
        <p:txBody>
          <a:bodyPr/>
          <a:lstStyle/>
          <a:p>
            <a:r>
              <a:rPr lang="en-US" dirty="0"/>
              <a:t>Applying SSL to Graphs</a:t>
            </a:r>
          </a:p>
        </p:txBody>
      </p:sp>
      <p:sp>
        <p:nvSpPr>
          <p:cNvPr id="4" name="Slide Number Placeholder 3">
            <a:extLst>
              <a:ext uri="{FF2B5EF4-FFF2-40B4-BE49-F238E27FC236}">
                <a16:creationId xmlns:a16="http://schemas.microsoft.com/office/drawing/2014/main" id="{704CFEB0-D347-40A6-8953-186BAB98202A}"/>
              </a:ext>
            </a:extLst>
          </p:cNvPr>
          <p:cNvSpPr>
            <a:spLocks noGrp="1"/>
          </p:cNvSpPr>
          <p:nvPr>
            <p:ph type="sldNum" sz="quarter" idx="12"/>
          </p:nvPr>
        </p:nvSpPr>
        <p:spPr/>
        <p:txBody>
          <a:bodyPr/>
          <a:lstStyle/>
          <a:p>
            <a:fld id="{4C15419E-54D6-8648-ABFB-BEF58E3E877E}" type="slidenum">
              <a:rPr lang="en-US" smtClean="0"/>
              <a:t>229</a:t>
            </a:fld>
            <a:endParaRPr lang="en-US"/>
          </a:p>
        </p:txBody>
      </p:sp>
      <p:sp>
        <p:nvSpPr>
          <p:cNvPr id="7" name="Rectangle: Rounded Corners 6">
            <a:extLst>
              <a:ext uri="{FF2B5EF4-FFF2-40B4-BE49-F238E27FC236}">
                <a16:creationId xmlns:a16="http://schemas.microsoft.com/office/drawing/2014/main" id="{8134F111-66CF-4FFA-AC00-D0AAE849728A}"/>
              </a:ext>
            </a:extLst>
          </p:cNvPr>
          <p:cNvSpPr/>
          <p:nvPr/>
        </p:nvSpPr>
        <p:spPr>
          <a:xfrm>
            <a:off x="1861093" y="4170882"/>
            <a:ext cx="8668976" cy="2480071"/>
          </a:xfrm>
          <a:prstGeom prst="roundRect">
            <a:avLst/>
          </a:prstGeom>
          <a:solidFill>
            <a:schemeClr val="accent2">
              <a:lumMod val="75000"/>
              <a:alpha val="1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ABF9223-7C03-45CC-BF20-46392846EC93}"/>
              </a:ext>
            </a:extLst>
          </p:cNvPr>
          <p:cNvSpPr/>
          <p:nvPr/>
        </p:nvSpPr>
        <p:spPr>
          <a:xfrm>
            <a:off x="1809847" y="1507454"/>
            <a:ext cx="8668976" cy="2593118"/>
          </a:xfrm>
          <a:prstGeom prst="roundRect">
            <a:avLst/>
          </a:prstGeom>
          <a:solidFill>
            <a:schemeClr val="accent6">
              <a:lumMod val="40000"/>
              <a:lumOff val="60000"/>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219CAC6A-6BDD-4981-B4D0-A739376D573B}"/>
              </a:ext>
            </a:extLst>
          </p:cNvPr>
          <p:cNvSpPr>
            <a:spLocks noGrp="1"/>
          </p:cNvSpPr>
          <p:nvPr>
            <p:ph idx="1"/>
          </p:nvPr>
        </p:nvSpPr>
        <p:spPr>
          <a:xfrm>
            <a:off x="2540989" y="4728833"/>
            <a:ext cx="7886700" cy="2241554"/>
          </a:xfrm>
        </p:spPr>
        <p:txBody>
          <a:bodyPr>
            <a:normAutofit/>
          </a:bodyPr>
          <a:lstStyle/>
          <a:p>
            <a:pPr marL="177800" indent="-177800">
              <a:buFont typeface="Arial" panose="020B0604020202020204" pitchFamily="34" charset="0"/>
              <a:buChar char="•"/>
            </a:pPr>
            <a:r>
              <a:rPr lang="en-US" sz="2100" dirty="0"/>
              <a:t>Nodes are connected and dependent</a:t>
            </a:r>
          </a:p>
          <a:p>
            <a:pPr marL="0" indent="0">
              <a:buNone/>
            </a:pPr>
            <a:r>
              <a:rPr lang="en-US" sz="2400" dirty="0">
                <a:sym typeface="Wingdings" panose="05000000000000000000" pitchFamily="2" charset="2"/>
              </a:rPr>
              <a:t>     Pretext tasks using</a:t>
            </a:r>
            <a:r>
              <a:rPr lang="en-US" sz="2400" i="1" dirty="0">
                <a:sym typeface="Wingdings" panose="05000000000000000000" pitchFamily="2" charset="2"/>
              </a:rPr>
              <a:t> node pairs </a:t>
            </a:r>
            <a:r>
              <a:rPr lang="en-US" sz="2400" dirty="0">
                <a:sym typeface="Wingdings" panose="05000000000000000000" pitchFamily="2" charset="2"/>
              </a:rPr>
              <a:t>or even sets</a:t>
            </a:r>
          </a:p>
          <a:p>
            <a:pPr marL="0" indent="0">
              <a:buNone/>
            </a:pPr>
            <a:endParaRPr lang="en-US" sz="500" dirty="0">
              <a:sym typeface="Wingdings" panose="05000000000000000000" pitchFamily="2" charset="2"/>
            </a:endParaRPr>
          </a:p>
          <a:p>
            <a:pPr marL="177800" indent="-177800">
              <a:buFont typeface="Arial" panose="020B0604020202020204" pitchFamily="34" charset="0"/>
              <a:buChar char="•"/>
            </a:pPr>
            <a:r>
              <a:rPr lang="en-US" sz="2100" dirty="0">
                <a:sym typeface="Wingdings" panose="05000000000000000000" pitchFamily="2" charset="2"/>
              </a:rPr>
              <a:t>Unlabeled nodes have structural relations to labeled nodes</a:t>
            </a:r>
          </a:p>
          <a:p>
            <a:pPr marL="0" indent="0">
              <a:buNone/>
            </a:pPr>
            <a:r>
              <a:rPr lang="en-US" sz="2400" dirty="0">
                <a:sym typeface="Wingdings" panose="05000000000000000000" pitchFamily="2" charset="2"/>
              </a:rPr>
              <a:t>     Pretext tasks using </a:t>
            </a:r>
            <a:r>
              <a:rPr lang="en-US" sz="2400" i="1" dirty="0">
                <a:sym typeface="Wingdings" panose="05000000000000000000" pitchFamily="2" charset="2"/>
              </a:rPr>
              <a:t>label information</a:t>
            </a:r>
          </a:p>
          <a:p>
            <a:endParaRPr lang="en-US" dirty="0"/>
          </a:p>
        </p:txBody>
      </p:sp>
      <p:sp>
        <p:nvSpPr>
          <p:cNvPr id="10" name="Content Placeholder 2">
            <a:extLst>
              <a:ext uri="{FF2B5EF4-FFF2-40B4-BE49-F238E27FC236}">
                <a16:creationId xmlns:a16="http://schemas.microsoft.com/office/drawing/2014/main" id="{CDE3E474-60F9-4A6E-BB7D-2A3FB5245E2A}"/>
              </a:ext>
            </a:extLst>
          </p:cNvPr>
          <p:cNvSpPr txBox="1">
            <a:spLocks/>
          </p:cNvSpPr>
          <p:nvPr/>
        </p:nvSpPr>
        <p:spPr>
          <a:xfrm>
            <a:off x="2540989" y="1822681"/>
            <a:ext cx="7886700" cy="229572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2665C5"/>
              </a:solidFill>
            </a:endParaRPr>
          </a:p>
          <a:p>
            <a:r>
              <a:rPr lang="en-US" dirty="0">
                <a:solidFill>
                  <a:srgbClr val="2665C5"/>
                </a:solidFill>
              </a:rPr>
              <a:t>Nodes have features like images or text</a:t>
            </a:r>
          </a:p>
          <a:p>
            <a:pPr marL="0" indent="0">
              <a:buNone/>
            </a:pPr>
            <a:r>
              <a:rPr lang="en-US" sz="2400" dirty="0">
                <a:solidFill>
                  <a:srgbClr val="2665C5"/>
                </a:solidFill>
                <a:sym typeface="Wingdings" panose="05000000000000000000" pitchFamily="2" charset="2"/>
              </a:rPr>
              <a:t>     Pretext tasks using </a:t>
            </a:r>
            <a:r>
              <a:rPr lang="en-US" sz="2400" i="1" dirty="0">
                <a:solidFill>
                  <a:srgbClr val="2665C5"/>
                </a:solidFill>
                <a:sym typeface="Wingdings" panose="05000000000000000000" pitchFamily="2" charset="2"/>
              </a:rPr>
              <a:t>attribute information</a:t>
            </a:r>
          </a:p>
          <a:p>
            <a:pPr marL="0" indent="0">
              <a:buNone/>
            </a:pPr>
            <a:endParaRPr lang="en-US" sz="500" i="1" dirty="0">
              <a:solidFill>
                <a:srgbClr val="2665C5"/>
              </a:solidFill>
              <a:sym typeface="Wingdings" panose="05000000000000000000" pitchFamily="2" charset="2"/>
            </a:endParaRPr>
          </a:p>
          <a:p>
            <a:r>
              <a:rPr lang="en-US" dirty="0">
                <a:solidFill>
                  <a:srgbClr val="2665C5"/>
                </a:solidFill>
              </a:rPr>
              <a:t>Topological structure associated with unlabeled samples</a:t>
            </a:r>
          </a:p>
          <a:p>
            <a:pPr marL="0" indent="0">
              <a:buNone/>
            </a:pPr>
            <a:r>
              <a:rPr lang="en-US" sz="2400" dirty="0">
                <a:solidFill>
                  <a:srgbClr val="2665C5"/>
                </a:solidFill>
                <a:sym typeface="Wingdings" panose="05000000000000000000" pitchFamily="2" charset="2"/>
              </a:rPr>
              <a:t>     Pretext tasks using </a:t>
            </a:r>
            <a:r>
              <a:rPr lang="en-US" sz="2400" i="1" dirty="0">
                <a:solidFill>
                  <a:srgbClr val="2665C5"/>
                </a:solidFill>
                <a:sym typeface="Wingdings" panose="05000000000000000000" pitchFamily="2" charset="2"/>
              </a:rPr>
              <a:t>structural information</a:t>
            </a:r>
            <a:endParaRPr lang="en-US" sz="2400" i="1" dirty="0">
              <a:solidFill>
                <a:srgbClr val="2665C5"/>
              </a:solidFill>
            </a:endParaRPr>
          </a:p>
          <a:p>
            <a:endParaRPr lang="en-US" dirty="0">
              <a:solidFill>
                <a:srgbClr val="2665C5"/>
              </a:solidFill>
            </a:endParaRPr>
          </a:p>
        </p:txBody>
      </p:sp>
      <p:sp>
        <p:nvSpPr>
          <p:cNvPr id="11" name="Title 1">
            <a:extLst>
              <a:ext uri="{FF2B5EF4-FFF2-40B4-BE49-F238E27FC236}">
                <a16:creationId xmlns:a16="http://schemas.microsoft.com/office/drawing/2014/main" id="{43C9BDAB-F59C-4CEE-8EC6-941729462404}"/>
              </a:ext>
            </a:extLst>
          </p:cNvPr>
          <p:cNvSpPr txBox="1">
            <a:spLocks/>
          </p:cNvSpPr>
          <p:nvPr/>
        </p:nvSpPr>
        <p:spPr>
          <a:xfrm>
            <a:off x="1809848" y="1459851"/>
            <a:ext cx="8668976" cy="72566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1" kern="1200">
                <a:solidFill>
                  <a:schemeClr val="tx1"/>
                </a:solidFill>
                <a:latin typeface="Gotham-Bold"/>
                <a:ea typeface="+mj-ea"/>
                <a:cs typeface="+mj-cs"/>
              </a:defRPr>
            </a:lvl1pPr>
          </a:lstStyle>
          <a:p>
            <a:pPr algn="ctr"/>
            <a:r>
              <a:rPr lang="en-US" sz="2800" u="sng" dirty="0"/>
              <a:t>Similarities to Image and Text Domains</a:t>
            </a:r>
          </a:p>
        </p:txBody>
      </p:sp>
      <p:sp>
        <p:nvSpPr>
          <p:cNvPr id="12" name="Title 1">
            <a:extLst>
              <a:ext uri="{FF2B5EF4-FFF2-40B4-BE49-F238E27FC236}">
                <a16:creationId xmlns:a16="http://schemas.microsoft.com/office/drawing/2014/main" id="{9A3F9E25-1384-42FD-A94D-038405442518}"/>
              </a:ext>
            </a:extLst>
          </p:cNvPr>
          <p:cNvSpPr txBox="1">
            <a:spLocks/>
          </p:cNvSpPr>
          <p:nvPr/>
        </p:nvSpPr>
        <p:spPr>
          <a:xfrm>
            <a:off x="1861093" y="4057706"/>
            <a:ext cx="8718007" cy="72566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1" kern="1200">
                <a:solidFill>
                  <a:schemeClr val="tx1"/>
                </a:solidFill>
                <a:latin typeface="Gotham-Bold"/>
                <a:ea typeface="+mj-ea"/>
                <a:cs typeface="+mj-cs"/>
              </a:defRPr>
            </a:lvl1pPr>
          </a:lstStyle>
          <a:p>
            <a:pPr algn="ctr"/>
            <a:r>
              <a:rPr lang="en-US" sz="2800" u="sng" dirty="0"/>
              <a:t>Fundamental Differences Found in Graph Domain</a:t>
            </a:r>
          </a:p>
        </p:txBody>
      </p:sp>
      <p:sp>
        <p:nvSpPr>
          <p:cNvPr id="13" name="TextBox 12">
            <a:extLst>
              <a:ext uri="{FF2B5EF4-FFF2-40B4-BE49-F238E27FC236}">
                <a16:creationId xmlns:a16="http://schemas.microsoft.com/office/drawing/2014/main" id="{62240E4B-C02E-4357-8141-DF465BBB5460}"/>
              </a:ext>
            </a:extLst>
          </p:cNvPr>
          <p:cNvSpPr txBox="1"/>
          <p:nvPr/>
        </p:nvSpPr>
        <p:spPr>
          <a:xfrm>
            <a:off x="6235686" y="3222756"/>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30263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build="p"/>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23</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spTree>
    <p:extLst>
      <p:ext uri="{BB962C8B-B14F-4D97-AF65-F5344CB8AC3E}">
        <p14:creationId xmlns:p14="http://schemas.microsoft.com/office/powerpoint/2010/main" val="414443265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425B-227B-479D-810A-342C0215AA05}"/>
              </a:ext>
            </a:extLst>
          </p:cNvPr>
          <p:cNvSpPr>
            <a:spLocks noGrp="1"/>
          </p:cNvSpPr>
          <p:nvPr>
            <p:ph type="title"/>
          </p:nvPr>
        </p:nvSpPr>
        <p:spPr/>
        <p:txBody>
          <a:bodyPr/>
          <a:lstStyle/>
          <a:p>
            <a:r>
              <a:rPr lang="en-US" dirty="0"/>
              <a:t>Main Strategies to Merge SSL Tasks with GNN</a:t>
            </a:r>
          </a:p>
        </p:txBody>
      </p:sp>
      <p:sp>
        <p:nvSpPr>
          <p:cNvPr id="4" name="Slide Number Placeholder 3">
            <a:extLst>
              <a:ext uri="{FF2B5EF4-FFF2-40B4-BE49-F238E27FC236}">
                <a16:creationId xmlns:a16="http://schemas.microsoft.com/office/drawing/2014/main" id="{7916D85F-C1DD-4CE8-A675-09AAA5A4BB53}"/>
              </a:ext>
            </a:extLst>
          </p:cNvPr>
          <p:cNvSpPr>
            <a:spLocks noGrp="1"/>
          </p:cNvSpPr>
          <p:nvPr>
            <p:ph type="sldNum" sz="quarter" idx="12"/>
          </p:nvPr>
        </p:nvSpPr>
        <p:spPr/>
        <p:txBody>
          <a:bodyPr/>
          <a:lstStyle/>
          <a:p>
            <a:fld id="{4C15419E-54D6-8648-ABFB-BEF58E3E877E}" type="slidenum">
              <a:rPr lang="en-US" smtClean="0"/>
              <a:t>230</a:t>
            </a:fld>
            <a:endParaRPr lang="en-US"/>
          </a:p>
        </p:txBody>
      </p:sp>
      <p:sp>
        <p:nvSpPr>
          <p:cNvPr id="5" name="Rectangle: Rounded Corners 4">
            <a:extLst>
              <a:ext uri="{FF2B5EF4-FFF2-40B4-BE49-F238E27FC236}">
                <a16:creationId xmlns:a16="http://schemas.microsoft.com/office/drawing/2014/main" id="{0A2D0E08-A645-4135-A297-3267F9598CBC}"/>
              </a:ext>
            </a:extLst>
          </p:cNvPr>
          <p:cNvSpPr/>
          <p:nvPr/>
        </p:nvSpPr>
        <p:spPr>
          <a:xfrm>
            <a:off x="2073077" y="1380720"/>
            <a:ext cx="8334103" cy="1901798"/>
          </a:xfrm>
          <a:prstGeom prst="roundRect">
            <a:avLst>
              <a:gd name="adj" fmla="val 80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CA157F4-E235-458F-9E33-F62F3133280B}"/>
              </a:ext>
            </a:extLst>
          </p:cNvPr>
          <p:cNvSpPr/>
          <p:nvPr/>
        </p:nvSpPr>
        <p:spPr>
          <a:xfrm>
            <a:off x="3789104" y="1496496"/>
            <a:ext cx="6502263" cy="1665599"/>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66F57D6-41C5-42DA-AF70-05001268EF00}"/>
              </a:ext>
            </a:extLst>
          </p:cNvPr>
          <p:cNvPicPr>
            <a:picLocks noChangeAspect="1"/>
          </p:cNvPicPr>
          <p:nvPr/>
        </p:nvPicPr>
        <p:blipFill>
          <a:blip r:embed="rId3"/>
          <a:stretch>
            <a:fillRect/>
          </a:stretch>
        </p:blipFill>
        <p:spPr>
          <a:xfrm>
            <a:off x="3959832" y="1565059"/>
            <a:ext cx="6234981" cy="1533119"/>
          </a:xfrm>
          <a:prstGeom prst="rect">
            <a:avLst/>
          </a:prstGeom>
        </p:spPr>
      </p:pic>
      <p:sp>
        <p:nvSpPr>
          <p:cNvPr id="8" name="Rectangle: Rounded Corners 7">
            <a:extLst>
              <a:ext uri="{FF2B5EF4-FFF2-40B4-BE49-F238E27FC236}">
                <a16:creationId xmlns:a16="http://schemas.microsoft.com/office/drawing/2014/main" id="{14F98627-0676-44A3-84D9-74F4332FDBF1}"/>
              </a:ext>
            </a:extLst>
          </p:cNvPr>
          <p:cNvSpPr/>
          <p:nvPr/>
        </p:nvSpPr>
        <p:spPr>
          <a:xfrm>
            <a:off x="2073078" y="3418525"/>
            <a:ext cx="8334102" cy="3257005"/>
          </a:xfrm>
          <a:prstGeom prst="roundRect">
            <a:avLst>
              <a:gd name="adj" fmla="val 699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0427DDA3-DB41-4D49-A7CF-8912D66E43AA}"/>
              </a:ext>
            </a:extLst>
          </p:cNvPr>
          <p:cNvSpPr txBox="1">
            <a:spLocks/>
          </p:cNvSpPr>
          <p:nvPr/>
        </p:nvSpPr>
        <p:spPr>
          <a:xfrm>
            <a:off x="5541077" y="3768086"/>
            <a:ext cx="3072493" cy="8299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3200" b="1" u="sng"/>
              <a:t>Joint Training</a:t>
            </a:r>
            <a:endParaRPr lang="en-US" sz="3200" b="1" u="sng" dirty="0"/>
          </a:p>
        </p:txBody>
      </p:sp>
      <p:pic>
        <p:nvPicPr>
          <p:cNvPr id="10" name="Picture 9">
            <a:extLst>
              <a:ext uri="{FF2B5EF4-FFF2-40B4-BE49-F238E27FC236}">
                <a16:creationId xmlns:a16="http://schemas.microsoft.com/office/drawing/2014/main" id="{A8BEAE7E-004C-47DC-91B3-E9BAE79AD3FD}"/>
              </a:ext>
            </a:extLst>
          </p:cNvPr>
          <p:cNvPicPr>
            <a:picLocks noChangeAspect="1"/>
          </p:cNvPicPr>
          <p:nvPr/>
        </p:nvPicPr>
        <p:blipFill>
          <a:blip r:embed="rId4"/>
          <a:stretch>
            <a:fillRect/>
          </a:stretch>
        </p:blipFill>
        <p:spPr>
          <a:xfrm>
            <a:off x="3789104" y="3614941"/>
            <a:ext cx="6551283" cy="2905074"/>
          </a:xfrm>
          <a:prstGeom prst="rect">
            <a:avLst/>
          </a:prstGeom>
        </p:spPr>
      </p:pic>
      <p:sp>
        <p:nvSpPr>
          <p:cNvPr id="11" name="Content Placeholder 2">
            <a:extLst>
              <a:ext uri="{FF2B5EF4-FFF2-40B4-BE49-F238E27FC236}">
                <a16:creationId xmlns:a16="http://schemas.microsoft.com/office/drawing/2014/main" id="{6C2F624B-1189-4913-8F2E-8D56F9E402DD}"/>
              </a:ext>
            </a:extLst>
          </p:cNvPr>
          <p:cNvSpPr>
            <a:spLocks noGrp="1"/>
          </p:cNvSpPr>
          <p:nvPr>
            <p:ph idx="1"/>
          </p:nvPr>
        </p:nvSpPr>
        <p:spPr>
          <a:xfrm>
            <a:off x="2073076" y="1836531"/>
            <a:ext cx="1607657" cy="829900"/>
          </a:xfrm>
        </p:spPr>
        <p:txBody>
          <a:bodyPr>
            <a:normAutofit/>
          </a:bodyPr>
          <a:lstStyle/>
          <a:p>
            <a:pPr marL="0" indent="0" algn="ctr">
              <a:buNone/>
            </a:pPr>
            <a:r>
              <a:rPr lang="en-US" sz="2600" b="1" u="sng" dirty="0"/>
              <a:t>Joint Training</a:t>
            </a:r>
          </a:p>
          <a:p>
            <a:pPr marL="0" indent="0" algn="ctr">
              <a:buNone/>
            </a:pPr>
            <a:endParaRPr lang="en-US" sz="2600" b="1" u="sng" dirty="0"/>
          </a:p>
        </p:txBody>
      </p:sp>
      <p:sp>
        <p:nvSpPr>
          <p:cNvPr id="12" name="Content Placeholder 2">
            <a:extLst>
              <a:ext uri="{FF2B5EF4-FFF2-40B4-BE49-F238E27FC236}">
                <a16:creationId xmlns:a16="http://schemas.microsoft.com/office/drawing/2014/main" id="{15D921F3-367E-46DE-94E6-DB96A7A009B1}"/>
              </a:ext>
            </a:extLst>
          </p:cNvPr>
          <p:cNvSpPr txBox="1">
            <a:spLocks/>
          </p:cNvSpPr>
          <p:nvPr/>
        </p:nvSpPr>
        <p:spPr>
          <a:xfrm>
            <a:off x="2073077" y="4652528"/>
            <a:ext cx="1607657" cy="8299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600" b="1" u="sng" dirty="0">
                <a:solidFill>
                  <a:srgbClr val="2665C5"/>
                </a:solidFill>
              </a:rPr>
              <a:t>Two-stage</a:t>
            </a:r>
          </a:p>
          <a:p>
            <a:pPr marL="0" indent="0" algn="ctr">
              <a:buFont typeface="Arial" panose="020B0604020202020204" pitchFamily="34" charset="0"/>
              <a:buNone/>
            </a:pPr>
            <a:r>
              <a:rPr lang="en-US" sz="2600" b="1" u="sng" dirty="0">
                <a:solidFill>
                  <a:srgbClr val="2665C5"/>
                </a:solidFill>
              </a:rPr>
              <a:t>Training</a:t>
            </a:r>
          </a:p>
        </p:txBody>
      </p:sp>
      <p:sp>
        <p:nvSpPr>
          <p:cNvPr id="13" name="Rectangle: Rounded Corners 12">
            <a:extLst>
              <a:ext uri="{FF2B5EF4-FFF2-40B4-BE49-F238E27FC236}">
                <a16:creationId xmlns:a16="http://schemas.microsoft.com/office/drawing/2014/main" id="{D6751F92-6F20-4438-8D8C-3362983AA908}"/>
              </a:ext>
            </a:extLst>
          </p:cNvPr>
          <p:cNvSpPr/>
          <p:nvPr/>
        </p:nvSpPr>
        <p:spPr>
          <a:xfrm>
            <a:off x="4405970" y="2531742"/>
            <a:ext cx="601897" cy="336740"/>
          </a:xfrm>
          <a:prstGeom prst="roundRect">
            <a:avLst>
              <a:gd name="adj" fmla="val 80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983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8CC7A-4922-4D6C-B177-4DB934EAF854}"/>
              </a:ext>
            </a:extLst>
          </p:cNvPr>
          <p:cNvSpPr>
            <a:spLocks noGrp="1"/>
          </p:cNvSpPr>
          <p:nvPr>
            <p:ph type="title"/>
          </p:nvPr>
        </p:nvSpPr>
        <p:spPr/>
        <p:txBody>
          <a:bodyPr/>
          <a:lstStyle/>
          <a:p>
            <a:r>
              <a:rPr lang="en-US" dirty="0"/>
              <a:t>Multi-Stage Self-Training GNNs</a:t>
            </a:r>
          </a:p>
        </p:txBody>
      </p:sp>
      <p:sp>
        <p:nvSpPr>
          <p:cNvPr id="4" name="Slide Number Placeholder 3">
            <a:extLst>
              <a:ext uri="{FF2B5EF4-FFF2-40B4-BE49-F238E27FC236}">
                <a16:creationId xmlns:a16="http://schemas.microsoft.com/office/drawing/2014/main" id="{4C443D17-5974-40DD-8DD0-0D8C8B132A12}"/>
              </a:ext>
            </a:extLst>
          </p:cNvPr>
          <p:cNvSpPr>
            <a:spLocks noGrp="1"/>
          </p:cNvSpPr>
          <p:nvPr>
            <p:ph type="sldNum" sz="quarter" idx="12"/>
          </p:nvPr>
        </p:nvSpPr>
        <p:spPr/>
        <p:txBody>
          <a:bodyPr/>
          <a:lstStyle/>
          <a:p>
            <a:fld id="{4C15419E-54D6-8648-ABFB-BEF58E3E877E}" type="slidenum">
              <a:rPr lang="en-US" smtClean="0"/>
              <a:t>231</a:t>
            </a:fld>
            <a:endParaRPr lang="en-US"/>
          </a:p>
        </p:txBody>
      </p:sp>
      <p:sp>
        <p:nvSpPr>
          <p:cNvPr id="6" name="Rectangle 5">
            <a:extLst>
              <a:ext uri="{FF2B5EF4-FFF2-40B4-BE49-F238E27FC236}">
                <a16:creationId xmlns:a16="http://schemas.microsoft.com/office/drawing/2014/main" id="{1CAC2AA2-6899-45D3-B5E6-2BDF299C95C2}"/>
              </a:ext>
            </a:extLst>
          </p:cNvPr>
          <p:cNvSpPr/>
          <p:nvPr/>
        </p:nvSpPr>
        <p:spPr>
          <a:xfrm>
            <a:off x="533400" y="6479177"/>
            <a:ext cx="8077200"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b="1" i="0" dirty="0">
                <a:solidFill>
                  <a:srgbClr val="000000"/>
                </a:solidFill>
                <a:effectLst/>
                <a:latin typeface="Lucida Grande"/>
              </a:rPr>
              <a:t>Multi-Stage Self-Supervised Learning for Graph Convolutional Networks on Graphs with Few Labels</a:t>
            </a:r>
            <a:r>
              <a:rPr lang="en-US" sz="1400" dirty="0">
                <a:solidFill>
                  <a:srgbClr val="24292E"/>
                </a:solidFill>
                <a:latin typeface="-apple-system"/>
              </a:rPr>
              <a:t>. AAAI. 2020.</a:t>
            </a:r>
            <a:endParaRPr lang="en-US" sz="1400" dirty="0"/>
          </a:p>
        </p:txBody>
      </p:sp>
      <p:pic>
        <p:nvPicPr>
          <p:cNvPr id="8" name="Picture 7">
            <a:extLst>
              <a:ext uri="{FF2B5EF4-FFF2-40B4-BE49-F238E27FC236}">
                <a16:creationId xmlns:a16="http://schemas.microsoft.com/office/drawing/2014/main" id="{FA5E119F-829E-487D-B21B-83924E0B674B}"/>
              </a:ext>
            </a:extLst>
          </p:cNvPr>
          <p:cNvPicPr>
            <a:picLocks noChangeAspect="1"/>
          </p:cNvPicPr>
          <p:nvPr/>
        </p:nvPicPr>
        <p:blipFill>
          <a:blip r:embed="rId3"/>
          <a:stretch>
            <a:fillRect/>
          </a:stretch>
        </p:blipFill>
        <p:spPr>
          <a:xfrm>
            <a:off x="736600" y="1456690"/>
            <a:ext cx="11023600" cy="4440692"/>
          </a:xfrm>
          <a:prstGeom prst="rect">
            <a:avLst/>
          </a:prstGeom>
        </p:spPr>
      </p:pic>
    </p:spTree>
    <p:extLst>
      <p:ext uri="{BB962C8B-B14F-4D97-AF65-F5344CB8AC3E}">
        <p14:creationId xmlns:p14="http://schemas.microsoft.com/office/powerpoint/2010/main" val="295137908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A020-3A4C-F84F-950A-98FD23934CA4}"/>
              </a:ext>
            </a:extLst>
          </p:cNvPr>
          <p:cNvSpPr>
            <a:spLocks noGrp="1"/>
          </p:cNvSpPr>
          <p:nvPr>
            <p:ph type="title"/>
          </p:nvPr>
        </p:nvSpPr>
        <p:spPr/>
        <p:txBody>
          <a:bodyPr/>
          <a:lstStyle/>
          <a:p>
            <a:r>
              <a:rPr lang="en-US" dirty="0"/>
              <a:t>Pre-Training GNNs</a:t>
            </a:r>
          </a:p>
        </p:txBody>
      </p:sp>
      <p:sp>
        <p:nvSpPr>
          <p:cNvPr id="3" name="Content Placeholder 2">
            <a:extLst>
              <a:ext uri="{FF2B5EF4-FFF2-40B4-BE49-F238E27FC236}">
                <a16:creationId xmlns:a16="http://schemas.microsoft.com/office/drawing/2014/main" id="{31DC8893-008B-A34E-9A1D-F092CFDA595C}"/>
              </a:ext>
            </a:extLst>
          </p:cNvPr>
          <p:cNvSpPr>
            <a:spLocks noGrp="1"/>
          </p:cNvSpPr>
          <p:nvPr>
            <p:ph idx="1"/>
          </p:nvPr>
        </p:nvSpPr>
        <p:spPr>
          <a:xfrm>
            <a:off x="355277" y="4639127"/>
            <a:ext cx="4844143" cy="1325563"/>
          </a:xfrm>
        </p:spPr>
        <p:txBody>
          <a:bodyPr/>
          <a:lstStyle/>
          <a:p>
            <a:r>
              <a:rPr lang="en-US" dirty="0"/>
              <a:t>Need for both node-level and graph-level pretraining</a:t>
            </a:r>
          </a:p>
        </p:txBody>
      </p:sp>
      <p:sp>
        <p:nvSpPr>
          <p:cNvPr id="4" name="Slide Number Placeholder 3">
            <a:extLst>
              <a:ext uri="{FF2B5EF4-FFF2-40B4-BE49-F238E27FC236}">
                <a16:creationId xmlns:a16="http://schemas.microsoft.com/office/drawing/2014/main" id="{132925C2-EA65-F345-9553-825010275B6D}"/>
              </a:ext>
            </a:extLst>
          </p:cNvPr>
          <p:cNvSpPr>
            <a:spLocks noGrp="1"/>
          </p:cNvSpPr>
          <p:nvPr>
            <p:ph type="sldNum" sz="quarter" idx="12"/>
          </p:nvPr>
        </p:nvSpPr>
        <p:spPr/>
        <p:txBody>
          <a:bodyPr/>
          <a:lstStyle/>
          <a:p>
            <a:fld id="{4C15419E-54D6-8648-ABFB-BEF58E3E877E}" type="slidenum">
              <a:rPr lang="en-US" smtClean="0"/>
              <a:t>232</a:t>
            </a:fld>
            <a:endParaRPr lang="en-US"/>
          </a:p>
        </p:txBody>
      </p:sp>
      <p:pic>
        <p:nvPicPr>
          <p:cNvPr id="5" name="Picture 4">
            <a:extLst>
              <a:ext uri="{FF2B5EF4-FFF2-40B4-BE49-F238E27FC236}">
                <a16:creationId xmlns:a16="http://schemas.microsoft.com/office/drawing/2014/main" id="{E8624604-D7F5-254B-AFDA-6392A100AE2A}"/>
              </a:ext>
            </a:extLst>
          </p:cNvPr>
          <p:cNvPicPr>
            <a:picLocks noChangeAspect="1"/>
          </p:cNvPicPr>
          <p:nvPr/>
        </p:nvPicPr>
        <p:blipFill>
          <a:blip r:embed="rId3"/>
          <a:stretch>
            <a:fillRect/>
          </a:stretch>
        </p:blipFill>
        <p:spPr>
          <a:xfrm>
            <a:off x="227239" y="1507103"/>
            <a:ext cx="5100220" cy="2574869"/>
          </a:xfrm>
          <a:prstGeom prst="rect">
            <a:avLst/>
          </a:prstGeom>
        </p:spPr>
      </p:pic>
      <p:sp>
        <p:nvSpPr>
          <p:cNvPr id="6" name="Rectangle 5">
            <a:extLst>
              <a:ext uri="{FF2B5EF4-FFF2-40B4-BE49-F238E27FC236}">
                <a16:creationId xmlns:a16="http://schemas.microsoft.com/office/drawing/2014/main" id="{184CCC4C-FB94-E646-9D70-87A4B8238046}"/>
              </a:ext>
            </a:extLst>
          </p:cNvPr>
          <p:cNvSpPr/>
          <p:nvPr/>
        </p:nvSpPr>
        <p:spPr>
          <a:xfrm>
            <a:off x="533400" y="6413698"/>
            <a:ext cx="7543800"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Strategies for Pre-Training Graph Neural Networks</a:t>
            </a:r>
            <a:r>
              <a:rPr lang="en-US" sz="1400" dirty="0">
                <a:solidFill>
                  <a:srgbClr val="24292E"/>
                </a:solidFill>
                <a:latin typeface="-apple-system"/>
              </a:rPr>
              <a:t>. ICLR. 2020.</a:t>
            </a:r>
            <a:endParaRPr lang="en-US" sz="1400" dirty="0"/>
          </a:p>
        </p:txBody>
      </p:sp>
      <p:sp>
        <p:nvSpPr>
          <p:cNvPr id="7" name="Content Placeholder 2">
            <a:extLst>
              <a:ext uri="{FF2B5EF4-FFF2-40B4-BE49-F238E27FC236}">
                <a16:creationId xmlns:a16="http://schemas.microsoft.com/office/drawing/2014/main" id="{8F9B0FB3-9792-6A49-A845-6A7D5F347D90}"/>
              </a:ext>
            </a:extLst>
          </p:cNvPr>
          <p:cNvSpPr txBox="1">
            <a:spLocks/>
          </p:cNvSpPr>
          <p:nvPr/>
        </p:nvSpPr>
        <p:spPr>
          <a:xfrm>
            <a:off x="6188528" y="1278120"/>
            <a:ext cx="4844143" cy="513557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Node-level: </a:t>
            </a:r>
          </a:p>
          <a:p>
            <a:pPr lvl="1"/>
            <a:r>
              <a:rPr lang="en-US" dirty="0"/>
              <a:t>Context Prediction</a:t>
            </a:r>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Attribute Masking</a:t>
            </a:r>
          </a:p>
        </p:txBody>
      </p:sp>
      <p:pic>
        <p:nvPicPr>
          <p:cNvPr id="8" name="Picture 7">
            <a:extLst>
              <a:ext uri="{FF2B5EF4-FFF2-40B4-BE49-F238E27FC236}">
                <a16:creationId xmlns:a16="http://schemas.microsoft.com/office/drawing/2014/main" id="{CB42C7A7-3412-E845-AA74-C8AAE04BAFBE}"/>
              </a:ext>
            </a:extLst>
          </p:cNvPr>
          <p:cNvPicPr>
            <a:picLocks noChangeAspect="1"/>
          </p:cNvPicPr>
          <p:nvPr/>
        </p:nvPicPr>
        <p:blipFill>
          <a:blip r:embed="rId4"/>
          <a:stretch>
            <a:fillRect/>
          </a:stretch>
        </p:blipFill>
        <p:spPr>
          <a:xfrm>
            <a:off x="6937888" y="2188079"/>
            <a:ext cx="5100219" cy="1893893"/>
          </a:xfrm>
          <a:prstGeom prst="rect">
            <a:avLst/>
          </a:prstGeom>
        </p:spPr>
      </p:pic>
      <p:pic>
        <p:nvPicPr>
          <p:cNvPr id="9" name="Picture 8">
            <a:extLst>
              <a:ext uri="{FF2B5EF4-FFF2-40B4-BE49-F238E27FC236}">
                <a16:creationId xmlns:a16="http://schemas.microsoft.com/office/drawing/2014/main" id="{EBB4C07D-20B2-7E44-BBE9-6B770875E486}"/>
              </a:ext>
            </a:extLst>
          </p:cNvPr>
          <p:cNvPicPr>
            <a:picLocks noChangeAspect="1"/>
          </p:cNvPicPr>
          <p:nvPr/>
        </p:nvPicPr>
        <p:blipFill>
          <a:blip r:embed="rId5"/>
          <a:stretch>
            <a:fillRect/>
          </a:stretch>
        </p:blipFill>
        <p:spPr>
          <a:xfrm>
            <a:off x="6937888" y="4454769"/>
            <a:ext cx="2285093" cy="1901581"/>
          </a:xfrm>
          <a:prstGeom prst="rect">
            <a:avLst/>
          </a:prstGeom>
        </p:spPr>
      </p:pic>
    </p:spTree>
    <p:extLst>
      <p:ext uri="{BB962C8B-B14F-4D97-AF65-F5344CB8AC3E}">
        <p14:creationId xmlns:p14="http://schemas.microsoft.com/office/powerpoint/2010/main" val="40590211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A020-3A4C-F84F-950A-98FD23934CA4}"/>
              </a:ext>
            </a:extLst>
          </p:cNvPr>
          <p:cNvSpPr>
            <a:spLocks noGrp="1"/>
          </p:cNvSpPr>
          <p:nvPr>
            <p:ph type="title"/>
          </p:nvPr>
        </p:nvSpPr>
        <p:spPr/>
        <p:txBody>
          <a:bodyPr/>
          <a:lstStyle/>
          <a:p>
            <a:r>
              <a:rPr lang="en-US" dirty="0"/>
              <a:t>Pre-Training GNNs</a:t>
            </a:r>
          </a:p>
        </p:txBody>
      </p:sp>
      <p:sp>
        <p:nvSpPr>
          <p:cNvPr id="3" name="Content Placeholder 2">
            <a:extLst>
              <a:ext uri="{FF2B5EF4-FFF2-40B4-BE49-F238E27FC236}">
                <a16:creationId xmlns:a16="http://schemas.microsoft.com/office/drawing/2014/main" id="{31DC8893-008B-A34E-9A1D-F092CFDA595C}"/>
              </a:ext>
            </a:extLst>
          </p:cNvPr>
          <p:cNvSpPr>
            <a:spLocks noGrp="1"/>
          </p:cNvSpPr>
          <p:nvPr>
            <p:ph idx="1"/>
          </p:nvPr>
        </p:nvSpPr>
        <p:spPr>
          <a:xfrm>
            <a:off x="355277" y="4639127"/>
            <a:ext cx="4844143" cy="1325563"/>
          </a:xfrm>
        </p:spPr>
        <p:txBody>
          <a:bodyPr/>
          <a:lstStyle/>
          <a:p>
            <a:r>
              <a:rPr lang="en-US" dirty="0"/>
              <a:t>Need for both node-level and graph-level pretraining</a:t>
            </a:r>
          </a:p>
        </p:txBody>
      </p:sp>
      <p:sp>
        <p:nvSpPr>
          <p:cNvPr id="4" name="Slide Number Placeholder 3">
            <a:extLst>
              <a:ext uri="{FF2B5EF4-FFF2-40B4-BE49-F238E27FC236}">
                <a16:creationId xmlns:a16="http://schemas.microsoft.com/office/drawing/2014/main" id="{132925C2-EA65-F345-9553-825010275B6D}"/>
              </a:ext>
            </a:extLst>
          </p:cNvPr>
          <p:cNvSpPr>
            <a:spLocks noGrp="1"/>
          </p:cNvSpPr>
          <p:nvPr>
            <p:ph type="sldNum" sz="quarter" idx="12"/>
          </p:nvPr>
        </p:nvSpPr>
        <p:spPr/>
        <p:txBody>
          <a:bodyPr/>
          <a:lstStyle/>
          <a:p>
            <a:fld id="{4C15419E-54D6-8648-ABFB-BEF58E3E877E}" type="slidenum">
              <a:rPr lang="en-US" smtClean="0"/>
              <a:t>233</a:t>
            </a:fld>
            <a:endParaRPr lang="en-US"/>
          </a:p>
        </p:txBody>
      </p:sp>
      <p:pic>
        <p:nvPicPr>
          <p:cNvPr id="5" name="Picture 4">
            <a:extLst>
              <a:ext uri="{FF2B5EF4-FFF2-40B4-BE49-F238E27FC236}">
                <a16:creationId xmlns:a16="http://schemas.microsoft.com/office/drawing/2014/main" id="{E8624604-D7F5-254B-AFDA-6392A100AE2A}"/>
              </a:ext>
            </a:extLst>
          </p:cNvPr>
          <p:cNvPicPr>
            <a:picLocks noChangeAspect="1"/>
          </p:cNvPicPr>
          <p:nvPr/>
        </p:nvPicPr>
        <p:blipFill>
          <a:blip r:embed="rId3"/>
          <a:stretch>
            <a:fillRect/>
          </a:stretch>
        </p:blipFill>
        <p:spPr>
          <a:xfrm>
            <a:off x="227239" y="1507103"/>
            <a:ext cx="5100220" cy="2574869"/>
          </a:xfrm>
          <a:prstGeom prst="rect">
            <a:avLst/>
          </a:prstGeom>
        </p:spPr>
      </p:pic>
      <p:sp>
        <p:nvSpPr>
          <p:cNvPr id="6" name="Rectangle 5">
            <a:extLst>
              <a:ext uri="{FF2B5EF4-FFF2-40B4-BE49-F238E27FC236}">
                <a16:creationId xmlns:a16="http://schemas.microsoft.com/office/drawing/2014/main" id="{184CCC4C-FB94-E646-9D70-87A4B8238046}"/>
              </a:ext>
            </a:extLst>
          </p:cNvPr>
          <p:cNvSpPr/>
          <p:nvPr/>
        </p:nvSpPr>
        <p:spPr>
          <a:xfrm>
            <a:off x="533400" y="6413698"/>
            <a:ext cx="7543800"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Strategies for Pre-Training Graph Neural Networks</a:t>
            </a:r>
            <a:r>
              <a:rPr lang="en-US" sz="1400" dirty="0">
                <a:solidFill>
                  <a:srgbClr val="24292E"/>
                </a:solidFill>
                <a:latin typeface="-apple-system"/>
              </a:rPr>
              <a:t>. ICLR. 2020.</a:t>
            </a:r>
            <a:endParaRPr lang="en-US" sz="1400" dirty="0"/>
          </a:p>
        </p:txBody>
      </p:sp>
      <p:sp>
        <p:nvSpPr>
          <p:cNvPr id="7" name="Content Placeholder 2">
            <a:extLst>
              <a:ext uri="{FF2B5EF4-FFF2-40B4-BE49-F238E27FC236}">
                <a16:creationId xmlns:a16="http://schemas.microsoft.com/office/drawing/2014/main" id="{8F9B0FB3-9792-6A49-A845-6A7D5F347D90}"/>
              </a:ext>
            </a:extLst>
          </p:cNvPr>
          <p:cNvSpPr txBox="1">
            <a:spLocks/>
          </p:cNvSpPr>
          <p:nvPr/>
        </p:nvSpPr>
        <p:spPr>
          <a:xfrm>
            <a:off x="6188528" y="1278120"/>
            <a:ext cx="4844143" cy="513557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2665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Graph-level: </a:t>
            </a:r>
          </a:p>
          <a:p>
            <a:endParaRPr lang="en-US" dirty="0"/>
          </a:p>
          <a:p>
            <a:pPr lvl="1"/>
            <a:r>
              <a:rPr lang="en-US" dirty="0"/>
              <a:t>Domain specific knowledge prediction at the graph level</a:t>
            </a:r>
          </a:p>
          <a:p>
            <a:pPr lvl="2"/>
            <a:r>
              <a:rPr lang="en-US" dirty="0"/>
              <a:t>E.g., molecular property prediction in a multi-task format</a:t>
            </a:r>
          </a:p>
          <a:p>
            <a:pPr lvl="1"/>
            <a:endParaRPr lang="en-US" dirty="0"/>
          </a:p>
          <a:p>
            <a:pPr lvl="1"/>
            <a:endParaRPr lang="en-US" dirty="0"/>
          </a:p>
          <a:p>
            <a:pPr lvl="1"/>
            <a:r>
              <a:rPr lang="en-US" dirty="0"/>
              <a:t>Global structural similarity</a:t>
            </a:r>
          </a:p>
          <a:p>
            <a:pPr lvl="2"/>
            <a:r>
              <a:rPr lang="en-US" dirty="0"/>
              <a:t>E.g., graph edit distance (although this is time consuming)</a:t>
            </a:r>
          </a:p>
          <a:p>
            <a:pPr marL="457200" lvl="1" indent="0">
              <a:buNone/>
            </a:pPr>
            <a:endParaRPr lang="en-US" dirty="0"/>
          </a:p>
        </p:txBody>
      </p:sp>
    </p:spTree>
    <p:extLst>
      <p:ext uri="{BB962C8B-B14F-4D97-AF65-F5344CB8AC3E}">
        <p14:creationId xmlns:p14="http://schemas.microsoft.com/office/powerpoint/2010/main" val="28974855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5E69-B9F2-4325-8D51-C64132F5B9ED}"/>
              </a:ext>
            </a:extLst>
          </p:cNvPr>
          <p:cNvSpPr>
            <a:spLocks noGrp="1"/>
          </p:cNvSpPr>
          <p:nvPr>
            <p:ph type="title"/>
          </p:nvPr>
        </p:nvSpPr>
        <p:spPr/>
        <p:txBody>
          <a:bodyPr/>
          <a:lstStyle/>
          <a:p>
            <a:r>
              <a:rPr lang="en-US" dirty="0"/>
              <a:t>Generative Pre-Training of GNNs</a:t>
            </a:r>
          </a:p>
        </p:txBody>
      </p:sp>
      <p:sp>
        <p:nvSpPr>
          <p:cNvPr id="4" name="Slide Number Placeholder 3">
            <a:extLst>
              <a:ext uri="{FF2B5EF4-FFF2-40B4-BE49-F238E27FC236}">
                <a16:creationId xmlns:a16="http://schemas.microsoft.com/office/drawing/2014/main" id="{C413899F-464B-4FCF-A03B-CAC3BB69B676}"/>
              </a:ext>
            </a:extLst>
          </p:cNvPr>
          <p:cNvSpPr>
            <a:spLocks noGrp="1"/>
          </p:cNvSpPr>
          <p:nvPr>
            <p:ph type="sldNum" sz="quarter" idx="12"/>
          </p:nvPr>
        </p:nvSpPr>
        <p:spPr/>
        <p:txBody>
          <a:bodyPr/>
          <a:lstStyle/>
          <a:p>
            <a:fld id="{4C15419E-54D6-8648-ABFB-BEF58E3E877E}" type="slidenum">
              <a:rPr lang="en-US" smtClean="0"/>
              <a:t>234</a:t>
            </a:fld>
            <a:endParaRPr lang="en-US"/>
          </a:p>
        </p:txBody>
      </p:sp>
      <p:sp>
        <p:nvSpPr>
          <p:cNvPr id="6" name="Rectangle 5">
            <a:extLst>
              <a:ext uri="{FF2B5EF4-FFF2-40B4-BE49-F238E27FC236}">
                <a16:creationId xmlns:a16="http://schemas.microsoft.com/office/drawing/2014/main" id="{CF8DA0CE-EB7B-4E83-9843-DF54544606BB}"/>
              </a:ext>
            </a:extLst>
          </p:cNvPr>
          <p:cNvSpPr/>
          <p:nvPr/>
        </p:nvSpPr>
        <p:spPr>
          <a:xfrm>
            <a:off x="533400" y="6413698"/>
            <a:ext cx="7543800"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GPT-GNN: Generative Pre-Training of Graph Neural Networks</a:t>
            </a:r>
            <a:r>
              <a:rPr lang="en-US" sz="1400" dirty="0">
                <a:solidFill>
                  <a:srgbClr val="24292E"/>
                </a:solidFill>
                <a:latin typeface="-apple-system"/>
              </a:rPr>
              <a:t>. KDD. 2020.</a:t>
            </a:r>
            <a:endParaRPr lang="en-US" sz="1400" dirty="0"/>
          </a:p>
        </p:txBody>
      </p:sp>
      <p:pic>
        <p:nvPicPr>
          <p:cNvPr id="7" name="Picture 6">
            <a:extLst>
              <a:ext uri="{FF2B5EF4-FFF2-40B4-BE49-F238E27FC236}">
                <a16:creationId xmlns:a16="http://schemas.microsoft.com/office/drawing/2014/main" id="{93498397-F10A-4CDB-AF5D-011F95CD6578}"/>
              </a:ext>
            </a:extLst>
          </p:cNvPr>
          <p:cNvPicPr>
            <a:picLocks noChangeAspect="1"/>
          </p:cNvPicPr>
          <p:nvPr/>
        </p:nvPicPr>
        <p:blipFill>
          <a:blip r:embed="rId3"/>
          <a:stretch>
            <a:fillRect/>
          </a:stretch>
        </p:blipFill>
        <p:spPr>
          <a:xfrm>
            <a:off x="533400" y="1316226"/>
            <a:ext cx="7493398" cy="3433574"/>
          </a:xfrm>
          <a:prstGeom prst="rect">
            <a:avLst/>
          </a:prstGeom>
        </p:spPr>
      </p:pic>
      <p:pic>
        <p:nvPicPr>
          <p:cNvPr id="8" name="Picture 7">
            <a:extLst>
              <a:ext uri="{FF2B5EF4-FFF2-40B4-BE49-F238E27FC236}">
                <a16:creationId xmlns:a16="http://schemas.microsoft.com/office/drawing/2014/main" id="{32DD7AAD-6601-4C16-A17F-B996FCE8F795}"/>
              </a:ext>
            </a:extLst>
          </p:cNvPr>
          <p:cNvPicPr>
            <a:picLocks noChangeAspect="1"/>
          </p:cNvPicPr>
          <p:nvPr/>
        </p:nvPicPr>
        <p:blipFill>
          <a:blip r:embed="rId4"/>
          <a:stretch>
            <a:fillRect/>
          </a:stretch>
        </p:blipFill>
        <p:spPr>
          <a:xfrm>
            <a:off x="7894800" y="3924300"/>
            <a:ext cx="4156016" cy="2357437"/>
          </a:xfrm>
          <a:prstGeom prst="rect">
            <a:avLst/>
          </a:prstGeom>
        </p:spPr>
      </p:pic>
      <p:cxnSp>
        <p:nvCxnSpPr>
          <p:cNvPr id="12" name="Straight Connector 11">
            <a:extLst>
              <a:ext uri="{FF2B5EF4-FFF2-40B4-BE49-F238E27FC236}">
                <a16:creationId xmlns:a16="http://schemas.microsoft.com/office/drawing/2014/main" id="{AE9F84E9-9FCD-463D-9B57-A8789E608135}"/>
              </a:ext>
            </a:extLst>
          </p:cNvPr>
          <p:cNvCxnSpPr>
            <a:cxnSpLocks/>
          </p:cNvCxnSpPr>
          <p:nvPr/>
        </p:nvCxnSpPr>
        <p:spPr>
          <a:xfrm flipH="1">
            <a:off x="8377238" y="4727575"/>
            <a:ext cx="3376612" cy="44450"/>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71732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59CD-D802-481C-97F7-E883BB98545E}"/>
              </a:ext>
            </a:extLst>
          </p:cNvPr>
          <p:cNvSpPr>
            <a:spLocks noGrp="1"/>
          </p:cNvSpPr>
          <p:nvPr>
            <p:ph type="title"/>
          </p:nvPr>
        </p:nvSpPr>
        <p:spPr/>
        <p:txBody>
          <a:bodyPr/>
          <a:lstStyle/>
          <a:p>
            <a:r>
              <a:rPr lang="en-US" dirty="0"/>
              <a:t>When Does SSL Help GCNs?</a:t>
            </a:r>
          </a:p>
        </p:txBody>
      </p:sp>
      <p:sp>
        <p:nvSpPr>
          <p:cNvPr id="3" name="Content Placeholder 2">
            <a:extLst>
              <a:ext uri="{FF2B5EF4-FFF2-40B4-BE49-F238E27FC236}">
                <a16:creationId xmlns:a16="http://schemas.microsoft.com/office/drawing/2014/main" id="{900E2745-48EE-456A-9002-B3B528D545F0}"/>
              </a:ext>
            </a:extLst>
          </p:cNvPr>
          <p:cNvSpPr>
            <a:spLocks noGrp="1"/>
          </p:cNvSpPr>
          <p:nvPr>
            <p:ph idx="1"/>
          </p:nvPr>
        </p:nvSpPr>
        <p:spPr>
          <a:xfrm>
            <a:off x="279400" y="1902269"/>
            <a:ext cx="2895600" cy="3827462"/>
          </a:xfrm>
        </p:spPr>
        <p:txBody>
          <a:bodyPr>
            <a:normAutofit/>
          </a:bodyPr>
          <a:lstStyle/>
          <a:p>
            <a:r>
              <a:rPr lang="en-US" dirty="0"/>
              <a:t>They evaluate three ways to include SSL tasks:</a:t>
            </a:r>
          </a:p>
          <a:p>
            <a:pPr marL="1143000" lvl="1" indent="-457200"/>
            <a:r>
              <a:rPr lang="en-US" dirty="0">
                <a:solidFill>
                  <a:srgbClr val="2665C5"/>
                </a:solidFill>
              </a:rPr>
              <a:t>Pretraining/Finetuning</a:t>
            </a:r>
          </a:p>
          <a:p>
            <a:pPr marL="1143000" lvl="1" indent="-457200"/>
            <a:r>
              <a:rPr lang="en-US" dirty="0">
                <a:solidFill>
                  <a:srgbClr val="2665C5"/>
                </a:solidFill>
              </a:rPr>
              <a:t>Self-training</a:t>
            </a:r>
          </a:p>
          <a:p>
            <a:pPr marL="1143000" lvl="1" indent="-457200"/>
            <a:r>
              <a:rPr lang="en-US" b="1" dirty="0">
                <a:solidFill>
                  <a:srgbClr val="2665C5"/>
                </a:solidFill>
              </a:rPr>
              <a:t>Multi-task learning</a:t>
            </a:r>
          </a:p>
        </p:txBody>
      </p:sp>
      <p:sp>
        <p:nvSpPr>
          <p:cNvPr id="4" name="Slide Number Placeholder 3">
            <a:extLst>
              <a:ext uri="{FF2B5EF4-FFF2-40B4-BE49-F238E27FC236}">
                <a16:creationId xmlns:a16="http://schemas.microsoft.com/office/drawing/2014/main" id="{C21AF8F6-404C-4D61-8733-C768D73EE433}"/>
              </a:ext>
            </a:extLst>
          </p:cNvPr>
          <p:cNvSpPr>
            <a:spLocks noGrp="1"/>
          </p:cNvSpPr>
          <p:nvPr>
            <p:ph type="sldNum" sz="quarter" idx="12"/>
          </p:nvPr>
        </p:nvSpPr>
        <p:spPr/>
        <p:txBody>
          <a:bodyPr/>
          <a:lstStyle/>
          <a:p>
            <a:fld id="{4C15419E-54D6-8648-ABFB-BEF58E3E877E}" type="slidenum">
              <a:rPr lang="en-US" smtClean="0"/>
              <a:t>235</a:t>
            </a:fld>
            <a:endParaRPr lang="en-US"/>
          </a:p>
        </p:txBody>
      </p:sp>
      <p:sp>
        <p:nvSpPr>
          <p:cNvPr id="6" name="Rectangle 5">
            <a:extLst>
              <a:ext uri="{FF2B5EF4-FFF2-40B4-BE49-F238E27FC236}">
                <a16:creationId xmlns:a16="http://schemas.microsoft.com/office/drawing/2014/main" id="{792EE41C-9264-4BF8-9C01-72F1503B0B20}"/>
              </a:ext>
            </a:extLst>
          </p:cNvPr>
          <p:cNvSpPr/>
          <p:nvPr/>
        </p:nvSpPr>
        <p:spPr>
          <a:xfrm>
            <a:off x="533400" y="6413698"/>
            <a:ext cx="8699500"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When Does Self-Supervision Help Graph Convolutional Networks?</a:t>
            </a:r>
            <a:r>
              <a:rPr lang="en-US" sz="1400" dirty="0">
                <a:solidFill>
                  <a:srgbClr val="24292E"/>
                </a:solidFill>
                <a:latin typeface="-apple-system"/>
              </a:rPr>
              <a:t> ICML. 2020.</a:t>
            </a:r>
            <a:endParaRPr lang="en-US" sz="1400" dirty="0"/>
          </a:p>
        </p:txBody>
      </p:sp>
      <p:pic>
        <p:nvPicPr>
          <p:cNvPr id="7" name="Picture 6">
            <a:extLst>
              <a:ext uri="{FF2B5EF4-FFF2-40B4-BE49-F238E27FC236}">
                <a16:creationId xmlns:a16="http://schemas.microsoft.com/office/drawing/2014/main" id="{A668E1E3-AADF-4A59-9202-CFE456C531C4}"/>
              </a:ext>
            </a:extLst>
          </p:cNvPr>
          <p:cNvPicPr>
            <a:picLocks noChangeAspect="1"/>
          </p:cNvPicPr>
          <p:nvPr/>
        </p:nvPicPr>
        <p:blipFill>
          <a:blip r:embed="rId3"/>
          <a:stretch>
            <a:fillRect/>
          </a:stretch>
        </p:blipFill>
        <p:spPr>
          <a:xfrm>
            <a:off x="3365500" y="1469453"/>
            <a:ext cx="8671513" cy="4147693"/>
          </a:xfrm>
          <a:prstGeom prst="rect">
            <a:avLst/>
          </a:prstGeom>
        </p:spPr>
      </p:pic>
    </p:spTree>
    <p:extLst>
      <p:ext uri="{BB962C8B-B14F-4D97-AF65-F5344CB8AC3E}">
        <p14:creationId xmlns:p14="http://schemas.microsoft.com/office/powerpoint/2010/main" val="21899372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A92DD80-FAAC-40AF-B7D5-58E3A4FB1516}"/>
              </a:ext>
            </a:extLst>
          </p:cNvPr>
          <p:cNvPicPr>
            <a:picLocks noChangeAspect="1"/>
          </p:cNvPicPr>
          <p:nvPr/>
        </p:nvPicPr>
        <p:blipFill>
          <a:blip r:embed="rId2"/>
          <a:stretch>
            <a:fillRect/>
          </a:stretch>
        </p:blipFill>
        <p:spPr>
          <a:xfrm>
            <a:off x="8952882" y="1022324"/>
            <a:ext cx="2902505" cy="2406676"/>
          </a:xfrm>
          <a:prstGeom prst="rect">
            <a:avLst/>
          </a:prstGeom>
        </p:spPr>
      </p:pic>
      <p:sp>
        <p:nvSpPr>
          <p:cNvPr id="2" name="Title 1">
            <a:extLst>
              <a:ext uri="{FF2B5EF4-FFF2-40B4-BE49-F238E27FC236}">
                <a16:creationId xmlns:a16="http://schemas.microsoft.com/office/drawing/2014/main" id="{A030467A-DD46-4813-948F-4453BC9E8ADB}"/>
              </a:ext>
            </a:extLst>
          </p:cNvPr>
          <p:cNvSpPr>
            <a:spLocks noGrp="1"/>
          </p:cNvSpPr>
          <p:nvPr>
            <p:ph type="title"/>
          </p:nvPr>
        </p:nvSpPr>
        <p:spPr/>
        <p:txBody>
          <a:bodyPr/>
          <a:lstStyle/>
          <a:p>
            <a:r>
              <a:rPr lang="en-US" dirty="0"/>
              <a:t>Node Clustering Pretext Task </a:t>
            </a:r>
          </a:p>
        </p:txBody>
      </p:sp>
      <p:sp>
        <p:nvSpPr>
          <p:cNvPr id="3" name="Content Placeholder 2">
            <a:extLst>
              <a:ext uri="{FF2B5EF4-FFF2-40B4-BE49-F238E27FC236}">
                <a16:creationId xmlns:a16="http://schemas.microsoft.com/office/drawing/2014/main" id="{8AF65761-CE82-4377-B322-2E30B6BE3CF1}"/>
              </a:ext>
            </a:extLst>
          </p:cNvPr>
          <p:cNvSpPr>
            <a:spLocks noGrp="1"/>
          </p:cNvSpPr>
          <p:nvPr>
            <p:ph idx="1"/>
          </p:nvPr>
        </p:nvSpPr>
        <p:spPr/>
        <p:txBody>
          <a:bodyPr/>
          <a:lstStyle/>
          <a:p>
            <a:pPr marL="457200" indent="-457200">
              <a:buFont typeface="Arial" panose="020B0604020202020204" pitchFamily="34" charset="0"/>
              <a:buChar char="•"/>
            </a:pPr>
            <a:r>
              <a:rPr lang="en-US" dirty="0"/>
              <a:t>Features used: Nodes</a:t>
            </a:r>
          </a:p>
          <a:p>
            <a:pPr marL="457200" indent="-457200">
              <a:buFont typeface="Arial" panose="020B0604020202020204" pitchFamily="34" charset="0"/>
              <a:buChar char="•"/>
            </a:pPr>
            <a:r>
              <a:rPr lang="en-US" dirty="0"/>
              <a:t>Assumptions: Feature similarity</a:t>
            </a:r>
          </a:p>
          <a:p>
            <a:pPr marL="457200" indent="-457200">
              <a:buFont typeface="Arial" panose="020B0604020202020204" pitchFamily="34" charset="0"/>
              <a:buChar char="•"/>
            </a:pPr>
            <a:r>
              <a:rPr lang="en-US" dirty="0"/>
              <a:t>Loss Type: Classification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Follows the ideas of clustering from M3S</a:t>
            </a:r>
          </a:p>
          <a:p>
            <a:pPr marL="457200" indent="-457200">
              <a:buFont typeface="Arial" panose="020B0604020202020204" pitchFamily="34" charset="0"/>
              <a:buChar char="•"/>
            </a:pPr>
            <a:r>
              <a:rPr lang="en-US" dirty="0"/>
              <a:t>Each node is given a cluster based on node features</a:t>
            </a:r>
          </a:p>
          <a:p>
            <a:pPr marL="457200" indent="-457200">
              <a:buFont typeface="Arial" panose="020B0604020202020204" pitchFamily="34" charset="0"/>
              <a:buChar char="•"/>
            </a:pPr>
            <a:r>
              <a:rPr lang="en-US" dirty="0"/>
              <a:t>This cluster label is assigned the self-supervised label to predict</a:t>
            </a:r>
          </a:p>
        </p:txBody>
      </p:sp>
      <p:sp>
        <p:nvSpPr>
          <p:cNvPr id="4" name="Slide Number Placeholder 3">
            <a:extLst>
              <a:ext uri="{FF2B5EF4-FFF2-40B4-BE49-F238E27FC236}">
                <a16:creationId xmlns:a16="http://schemas.microsoft.com/office/drawing/2014/main" id="{222F2014-5794-4019-B92A-616FB9457A5D}"/>
              </a:ext>
            </a:extLst>
          </p:cNvPr>
          <p:cNvSpPr>
            <a:spLocks noGrp="1"/>
          </p:cNvSpPr>
          <p:nvPr>
            <p:ph type="sldNum" sz="quarter" idx="12"/>
          </p:nvPr>
        </p:nvSpPr>
        <p:spPr/>
        <p:txBody>
          <a:bodyPr/>
          <a:lstStyle/>
          <a:p>
            <a:fld id="{4C15419E-54D6-8648-ABFB-BEF58E3E877E}" type="slidenum">
              <a:rPr lang="en-US" smtClean="0"/>
              <a:t>236</a:t>
            </a:fld>
            <a:endParaRPr lang="en-US"/>
          </a:p>
        </p:txBody>
      </p:sp>
      <p:sp>
        <p:nvSpPr>
          <p:cNvPr id="8" name="Rectangle 7">
            <a:extLst>
              <a:ext uri="{FF2B5EF4-FFF2-40B4-BE49-F238E27FC236}">
                <a16:creationId xmlns:a16="http://schemas.microsoft.com/office/drawing/2014/main" id="{7B4E72E3-05B8-4E0F-A508-1964B349BD45}"/>
              </a:ext>
            </a:extLst>
          </p:cNvPr>
          <p:cNvSpPr/>
          <p:nvPr/>
        </p:nvSpPr>
        <p:spPr>
          <a:xfrm flipV="1">
            <a:off x="8952882" y="1022324"/>
            <a:ext cx="246717" cy="131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4BF4AC-82F6-4437-A6BB-3271FBA34433}"/>
              </a:ext>
            </a:extLst>
          </p:cNvPr>
          <p:cNvPicPr>
            <a:picLocks noChangeAspect="1"/>
          </p:cNvPicPr>
          <p:nvPr/>
        </p:nvPicPr>
        <p:blipFill>
          <a:blip r:embed="rId3"/>
          <a:stretch>
            <a:fillRect/>
          </a:stretch>
        </p:blipFill>
        <p:spPr>
          <a:xfrm>
            <a:off x="8952883" y="1022324"/>
            <a:ext cx="2852056" cy="2357776"/>
          </a:xfrm>
          <a:prstGeom prst="rect">
            <a:avLst/>
          </a:prstGeom>
        </p:spPr>
      </p:pic>
      <p:sp>
        <p:nvSpPr>
          <p:cNvPr id="6" name="Rectangle 5">
            <a:extLst>
              <a:ext uri="{FF2B5EF4-FFF2-40B4-BE49-F238E27FC236}">
                <a16:creationId xmlns:a16="http://schemas.microsoft.com/office/drawing/2014/main" id="{52F64981-4F5F-41FD-B19A-9139685B9157}"/>
              </a:ext>
            </a:extLst>
          </p:cNvPr>
          <p:cNvSpPr/>
          <p:nvPr/>
        </p:nvSpPr>
        <p:spPr>
          <a:xfrm rot="2437754" flipV="1">
            <a:off x="11564396" y="884599"/>
            <a:ext cx="531534" cy="384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0C1A9A-6CCA-4C35-8C69-67EEEC9E135F}"/>
              </a:ext>
            </a:extLst>
          </p:cNvPr>
          <p:cNvSpPr/>
          <p:nvPr/>
        </p:nvSpPr>
        <p:spPr>
          <a:xfrm rot="2437754" flipV="1">
            <a:off x="11212284" y="697854"/>
            <a:ext cx="531534" cy="384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1502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467A-DD46-4813-948F-4453BC9E8ADB}"/>
              </a:ext>
            </a:extLst>
          </p:cNvPr>
          <p:cNvSpPr>
            <a:spLocks noGrp="1"/>
          </p:cNvSpPr>
          <p:nvPr>
            <p:ph type="title"/>
          </p:nvPr>
        </p:nvSpPr>
        <p:spPr/>
        <p:txBody>
          <a:bodyPr/>
          <a:lstStyle/>
          <a:p>
            <a:r>
              <a:rPr lang="en-US" dirty="0"/>
              <a:t>Partitioning Pretext Task </a:t>
            </a:r>
          </a:p>
        </p:txBody>
      </p:sp>
      <p:sp>
        <p:nvSpPr>
          <p:cNvPr id="3" name="Content Placeholder 2">
            <a:extLst>
              <a:ext uri="{FF2B5EF4-FFF2-40B4-BE49-F238E27FC236}">
                <a16:creationId xmlns:a16="http://schemas.microsoft.com/office/drawing/2014/main" id="{8AF65761-CE82-4377-B322-2E30B6BE3CF1}"/>
              </a:ext>
            </a:extLst>
          </p:cNvPr>
          <p:cNvSpPr>
            <a:spLocks noGrp="1"/>
          </p:cNvSpPr>
          <p:nvPr>
            <p:ph idx="1"/>
          </p:nvPr>
        </p:nvSpPr>
        <p:spPr/>
        <p:txBody>
          <a:bodyPr/>
          <a:lstStyle/>
          <a:p>
            <a:pPr marL="457200" indent="-457200">
              <a:buFont typeface="Arial" panose="020B0604020202020204" pitchFamily="34" charset="0"/>
              <a:buChar char="•"/>
            </a:pPr>
            <a:r>
              <a:rPr lang="en-US" dirty="0"/>
              <a:t>Features used: Edges</a:t>
            </a:r>
          </a:p>
          <a:p>
            <a:pPr marL="457200" indent="-457200">
              <a:buFont typeface="Arial" panose="020B0604020202020204" pitchFamily="34" charset="0"/>
              <a:buChar char="•"/>
            </a:pPr>
            <a:r>
              <a:rPr lang="en-US" dirty="0"/>
              <a:t>Assumptions: Connection density</a:t>
            </a:r>
          </a:p>
          <a:p>
            <a:pPr marL="457200" indent="-457200">
              <a:buFont typeface="Arial" panose="020B0604020202020204" pitchFamily="34" charset="0"/>
              <a:buChar char="•"/>
            </a:pPr>
            <a:r>
              <a:rPr lang="en-US" dirty="0"/>
              <a:t>Loss Type: Classification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Rather than clustering the node features, instead they partition the network based on the structure</a:t>
            </a:r>
          </a:p>
          <a:p>
            <a:pPr marL="457200" indent="-457200">
              <a:buFont typeface="Arial" panose="020B0604020202020204" pitchFamily="34" charset="0"/>
              <a:buChar char="•"/>
            </a:pPr>
            <a:r>
              <a:rPr lang="en-US" dirty="0"/>
              <a:t>Similarly, partition indices are the self-supervised label to predict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22F2014-5794-4019-B92A-616FB9457A5D}"/>
              </a:ext>
            </a:extLst>
          </p:cNvPr>
          <p:cNvSpPr>
            <a:spLocks noGrp="1"/>
          </p:cNvSpPr>
          <p:nvPr>
            <p:ph type="sldNum" sz="quarter" idx="12"/>
          </p:nvPr>
        </p:nvSpPr>
        <p:spPr/>
        <p:txBody>
          <a:bodyPr/>
          <a:lstStyle/>
          <a:p>
            <a:fld id="{4C15419E-54D6-8648-ABFB-BEF58E3E877E}" type="slidenum">
              <a:rPr lang="en-US" smtClean="0"/>
              <a:t>237</a:t>
            </a:fld>
            <a:endParaRPr lang="en-US"/>
          </a:p>
        </p:txBody>
      </p:sp>
      <p:pic>
        <p:nvPicPr>
          <p:cNvPr id="5" name="Picture 4">
            <a:extLst>
              <a:ext uri="{FF2B5EF4-FFF2-40B4-BE49-F238E27FC236}">
                <a16:creationId xmlns:a16="http://schemas.microsoft.com/office/drawing/2014/main" id="{799D5895-9060-4BE3-AE99-055718DF5DDC}"/>
              </a:ext>
            </a:extLst>
          </p:cNvPr>
          <p:cNvPicPr>
            <a:picLocks noChangeAspect="1"/>
          </p:cNvPicPr>
          <p:nvPr/>
        </p:nvPicPr>
        <p:blipFill>
          <a:blip r:embed="rId2"/>
          <a:stretch>
            <a:fillRect/>
          </a:stretch>
        </p:blipFill>
        <p:spPr>
          <a:xfrm>
            <a:off x="8952882" y="1022324"/>
            <a:ext cx="2902505" cy="2406676"/>
          </a:xfrm>
          <a:prstGeom prst="rect">
            <a:avLst/>
          </a:prstGeom>
        </p:spPr>
      </p:pic>
      <p:sp>
        <p:nvSpPr>
          <p:cNvPr id="6" name="Rectangle 5">
            <a:extLst>
              <a:ext uri="{FF2B5EF4-FFF2-40B4-BE49-F238E27FC236}">
                <a16:creationId xmlns:a16="http://schemas.microsoft.com/office/drawing/2014/main" id="{52F64981-4F5F-41FD-B19A-9139685B9157}"/>
              </a:ext>
            </a:extLst>
          </p:cNvPr>
          <p:cNvSpPr/>
          <p:nvPr/>
        </p:nvSpPr>
        <p:spPr>
          <a:xfrm flipV="1">
            <a:off x="8701618" y="920723"/>
            <a:ext cx="3298016" cy="131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4E72E3-05B8-4E0F-A508-1964B349BD45}"/>
              </a:ext>
            </a:extLst>
          </p:cNvPr>
          <p:cNvSpPr/>
          <p:nvPr/>
        </p:nvSpPr>
        <p:spPr>
          <a:xfrm flipV="1">
            <a:off x="8952882" y="1022324"/>
            <a:ext cx="246717" cy="131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4921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467A-DD46-4813-948F-4453BC9E8ADB}"/>
              </a:ext>
            </a:extLst>
          </p:cNvPr>
          <p:cNvSpPr>
            <a:spLocks noGrp="1"/>
          </p:cNvSpPr>
          <p:nvPr>
            <p:ph type="title"/>
          </p:nvPr>
        </p:nvSpPr>
        <p:spPr/>
        <p:txBody>
          <a:bodyPr/>
          <a:lstStyle/>
          <a:p>
            <a:r>
              <a:rPr lang="en-US" dirty="0"/>
              <a:t>Graph Completion Pretext Task </a:t>
            </a:r>
          </a:p>
        </p:txBody>
      </p:sp>
      <p:sp>
        <p:nvSpPr>
          <p:cNvPr id="3" name="Content Placeholder 2">
            <a:extLst>
              <a:ext uri="{FF2B5EF4-FFF2-40B4-BE49-F238E27FC236}">
                <a16:creationId xmlns:a16="http://schemas.microsoft.com/office/drawing/2014/main" id="{8AF65761-CE82-4377-B322-2E30B6BE3CF1}"/>
              </a:ext>
            </a:extLst>
          </p:cNvPr>
          <p:cNvSpPr>
            <a:spLocks noGrp="1"/>
          </p:cNvSpPr>
          <p:nvPr>
            <p:ph idx="1"/>
          </p:nvPr>
        </p:nvSpPr>
        <p:spPr/>
        <p:txBody>
          <a:bodyPr/>
          <a:lstStyle/>
          <a:p>
            <a:pPr marL="457200" indent="-457200">
              <a:buFont typeface="Arial" panose="020B0604020202020204" pitchFamily="34" charset="0"/>
              <a:buChar char="•"/>
            </a:pPr>
            <a:r>
              <a:rPr lang="en-US" dirty="0"/>
              <a:t>Features used: Nodes &amp; Edges</a:t>
            </a:r>
          </a:p>
          <a:p>
            <a:pPr marL="457200" indent="-457200">
              <a:buFont typeface="Arial" panose="020B0604020202020204" pitchFamily="34" charset="0"/>
              <a:buChar char="•"/>
            </a:pPr>
            <a:r>
              <a:rPr lang="en-US" dirty="0"/>
              <a:t>Assumptions: Context based Representation</a:t>
            </a:r>
          </a:p>
          <a:p>
            <a:pPr marL="457200" indent="-457200">
              <a:buFont typeface="Arial" panose="020B0604020202020204" pitchFamily="34" charset="0"/>
              <a:buChar char="•"/>
            </a:pPr>
            <a:r>
              <a:rPr lang="en-US" dirty="0"/>
              <a:t>Loss Type: Regression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22F2014-5794-4019-B92A-616FB9457A5D}"/>
              </a:ext>
            </a:extLst>
          </p:cNvPr>
          <p:cNvSpPr>
            <a:spLocks noGrp="1"/>
          </p:cNvSpPr>
          <p:nvPr>
            <p:ph type="sldNum" sz="quarter" idx="12"/>
          </p:nvPr>
        </p:nvSpPr>
        <p:spPr/>
        <p:txBody>
          <a:bodyPr/>
          <a:lstStyle/>
          <a:p>
            <a:fld id="{4C15419E-54D6-8648-ABFB-BEF58E3E877E}" type="slidenum">
              <a:rPr lang="en-US" smtClean="0"/>
              <a:t>238</a:t>
            </a:fld>
            <a:endParaRPr lang="en-US"/>
          </a:p>
        </p:txBody>
      </p:sp>
      <p:sp>
        <p:nvSpPr>
          <p:cNvPr id="8" name="Rectangle 7">
            <a:extLst>
              <a:ext uri="{FF2B5EF4-FFF2-40B4-BE49-F238E27FC236}">
                <a16:creationId xmlns:a16="http://schemas.microsoft.com/office/drawing/2014/main" id="{7B4E72E3-05B8-4E0F-A508-1964B349BD45}"/>
              </a:ext>
            </a:extLst>
          </p:cNvPr>
          <p:cNvSpPr/>
          <p:nvPr/>
        </p:nvSpPr>
        <p:spPr>
          <a:xfrm flipV="1">
            <a:off x="8952882" y="1022324"/>
            <a:ext cx="246717" cy="131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91E446-33ED-420F-96B5-2D085053E9AD}"/>
              </a:ext>
            </a:extLst>
          </p:cNvPr>
          <p:cNvPicPr>
            <a:picLocks noChangeAspect="1"/>
          </p:cNvPicPr>
          <p:nvPr/>
        </p:nvPicPr>
        <p:blipFill>
          <a:blip r:embed="rId3"/>
          <a:stretch>
            <a:fillRect/>
          </a:stretch>
        </p:blipFill>
        <p:spPr>
          <a:xfrm>
            <a:off x="8155132" y="1052146"/>
            <a:ext cx="3654136" cy="2032000"/>
          </a:xfrm>
          <a:prstGeom prst="rect">
            <a:avLst/>
          </a:prstGeom>
        </p:spPr>
      </p:pic>
      <p:sp>
        <p:nvSpPr>
          <p:cNvPr id="6" name="Rectangle 5">
            <a:extLst>
              <a:ext uri="{FF2B5EF4-FFF2-40B4-BE49-F238E27FC236}">
                <a16:creationId xmlns:a16="http://schemas.microsoft.com/office/drawing/2014/main" id="{52F64981-4F5F-41FD-B19A-9139685B9157}"/>
              </a:ext>
            </a:extLst>
          </p:cNvPr>
          <p:cNvSpPr/>
          <p:nvPr/>
        </p:nvSpPr>
        <p:spPr>
          <a:xfrm rot="19713792" flipV="1">
            <a:off x="11435675" y="2855407"/>
            <a:ext cx="747182" cy="15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E8DACBA-8E2F-4873-8A3A-B37D35073AC8}"/>
              </a:ext>
            </a:extLst>
          </p:cNvPr>
          <p:cNvPicPr>
            <a:picLocks noChangeAspect="1"/>
          </p:cNvPicPr>
          <p:nvPr/>
        </p:nvPicPr>
        <p:blipFill>
          <a:blip r:embed="rId4"/>
          <a:stretch>
            <a:fillRect/>
          </a:stretch>
        </p:blipFill>
        <p:spPr>
          <a:xfrm>
            <a:off x="9261407" y="3064852"/>
            <a:ext cx="1660593" cy="574419"/>
          </a:xfrm>
          <a:prstGeom prst="rect">
            <a:avLst/>
          </a:prstGeom>
        </p:spPr>
      </p:pic>
      <p:pic>
        <p:nvPicPr>
          <p:cNvPr id="10" name="Picture 9">
            <a:extLst>
              <a:ext uri="{FF2B5EF4-FFF2-40B4-BE49-F238E27FC236}">
                <a16:creationId xmlns:a16="http://schemas.microsoft.com/office/drawing/2014/main" id="{899A3730-41F9-421F-A87C-B12664E0763D}"/>
              </a:ext>
            </a:extLst>
          </p:cNvPr>
          <p:cNvPicPr>
            <a:picLocks noChangeAspect="1"/>
          </p:cNvPicPr>
          <p:nvPr/>
        </p:nvPicPr>
        <p:blipFill>
          <a:blip r:embed="rId5"/>
          <a:stretch>
            <a:fillRect/>
          </a:stretch>
        </p:blipFill>
        <p:spPr>
          <a:xfrm>
            <a:off x="2616923" y="4161751"/>
            <a:ext cx="7179576" cy="2377161"/>
          </a:xfrm>
          <a:prstGeom prst="rect">
            <a:avLst/>
          </a:prstGeom>
        </p:spPr>
      </p:pic>
    </p:spTree>
    <p:extLst>
      <p:ext uri="{BB962C8B-B14F-4D97-AF65-F5344CB8AC3E}">
        <p14:creationId xmlns:p14="http://schemas.microsoft.com/office/powerpoint/2010/main" val="33532197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E4EC-B318-1642-8E67-68FCE59CFB09}"/>
              </a:ext>
            </a:extLst>
          </p:cNvPr>
          <p:cNvSpPr>
            <a:spLocks noGrp="1"/>
          </p:cNvSpPr>
          <p:nvPr>
            <p:ph type="title"/>
          </p:nvPr>
        </p:nvSpPr>
        <p:spPr>
          <a:xfrm>
            <a:off x="0" y="18255"/>
            <a:ext cx="9048750" cy="1325563"/>
          </a:xfrm>
        </p:spPr>
        <p:txBody>
          <a:bodyPr/>
          <a:lstStyle/>
          <a:p>
            <a:r>
              <a:rPr lang="en-US" dirty="0"/>
              <a:t>Graph Contrastive Learning</a:t>
            </a:r>
          </a:p>
        </p:txBody>
      </p:sp>
      <p:sp>
        <p:nvSpPr>
          <p:cNvPr id="3" name="Content Placeholder 2">
            <a:extLst>
              <a:ext uri="{FF2B5EF4-FFF2-40B4-BE49-F238E27FC236}">
                <a16:creationId xmlns:a16="http://schemas.microsoft.com/office/drawing/2014/main" id="{7736A3A1-3F02-7A40-B507-8037D2A0CFAB}"/>
              </a:ext>
            </a:extLst>
          </p:cNvPr>
          <p:cNvSpPr>
            <a:spLocks noGrp="1"/>
          </p:cNvSpPr>
          <p:nvPr>
            <p:ph idx="1"/>
          </p:nvPr>
        </p:nvSpPr>
        <p:spPr>
          <a:xfrm>
            <a:off x="285750" y="4525247"/>
            <a:ext cx="12058650" cy="1651715"/>
          </a:xfrm>
        </p:spPr>
        <p:txBody>
          <a:bodyPr>
            <a:normAutofit fontScale="92500"/>
          </a:bodyPr>
          <a:lstStyle/>
          <a:p>
            <a:r>
              <a:rPr lang="en-US" dirty="0"/>
              <a:t>Generate two graphs by augmenting the structure and features</a:t>
            </a:r>
          </a:p>
          <a:p>
            <a:r>
              <a:rPr lang="en-US" dirty="0"/>
              <a:t>Feed them through a shared GNN</a:t>
            </a:r>
          </a:p>
          <a:p>
            <a:r>
              <a:rPr lang="en-US" dirty="0"/>
              <a:t>Use a contrastive objective where a node maintains similar embedding in both graphs</a:t>
            </a:r>
          </a:p>
        </p:txBody>
      </p:sp>
      <p:sp>
        <p:nvSpPr>
          <p:cNvPr id="4" name="Slide Number Placeholder 3">
            <a:extLst>
              <a:ext uri="{FF2B5EF4-FFF2-40B4-BE49-F238E27FC236}">
                <a16:creationId xmlns:a16="http://schemas.microsoft.com/office/drawing/2014/main" id="{FBED2EA9-80F0-DC4B-B41E-8EA75E728E97}"/>
              </a:ext>
            </a:extLst>
          </p:cNvPr>
          <p:cNvSpPr>
            <a:spLocks noGrp="1"/>
          </p:cNvSpPr>
          <p:nvPr>
            <p:ph type="sldNum" sz="quarter" idx="12"/>
          </p:nvPr>
        </p:nvSpPr>
        <p:spPr/>
        <p:txBody>
          <a:bodyPr/>
          <a:lstStyle/>
          <a:p>
            <a:fld id="{4C15419E-54D6-8648-ABFB-BEF58E3E877E}" type="slidenum">
              <a:rPr lang="en-US" smtClean="0"/>
              <a:t>239</a:t>
            </a:fld>
            <a:endParaRPr lang="en-US"/>
          </a:p>
        </p:txBody>
      </p:sp>
      <p:pic>
        <p:nvPicPr>
          <p:cNvPr id="5" name="Picture 4">
            <a:extLst>
              <a:ext uri="{FF2B5EF4-FFF2-40B4-BE49-F238E27FC236}">
                <a16:creationId xmlns:a16="http://schemas.microsoft.com/office/drawing/2014/main" id="{7182819D-A610-614F-964C-EB1F0227396A}"/>
              </a:ext>
            </a:extLst>
          </p:cNvPr>
          <p:cNvPicPr>
            <a:picLocks noChangeAspect="1"/>
          </p:cNvPicPr>
          <p:nvPr/>
        </p:nvPicPr>
        <p:blipFill>
          <a:blip r:embed="rId2"/>
          <a:stretch>
            <a:fillRect/>
          </a:stretch>
        </p:blipFill>
        <p:spPr>
          <a:xfrm>
            <a:off x="713642" y="1523206"/>
            <a:ext cx="10764715" cy="3002041"/>
          </a:xfrm>
          <a:prstGeom prst="rect">
            <a:avLst/>
          </a:prstGeom>
        </p:spPr>
      </p:pic>
      <p:sp>
        <p:nvSpPr>
          <p:cNvPr id="6" name="Rectangle 5">
            <a:extLst>
              <a:ext uri="{FF2B5EF4-FFF2-40B4-BE49-F238E27FC236}">
                <a16:creationId xmlns:a16="http://schemas.microsoft.com/office/drawing/2014/main" id="{AF9D83A2-D1A2-E447-B80D-105E61581CC7}"/>
              </a:ext>
            </a:extLst>
          </p:cNvPr>
          <p:cNvSpPr/>
          <p:nvPr/>
        </p:nvSpPr>
        <p:spPr>
          <a:xfrm>
            <a:off x="533400" y="6413698"/>
            <a:ext cx="8699500"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Graph Contrastive Learning with Adaptive Augmentation</a:t>
            </a:r>
            <a:r>
              <a:rPr lang="en-US" sz="1400" dirty="0">
                <a:solidFill>
                  <a:srgbClr val="24292E"/>
                </a:solidFill>
                <a:latin typeface="-apple-system"/>
              </a:rPr>
              <a:t> </a:t>
            </a:r>
            <a:r>
              <a:rPr lang="en-US" sz="1400" dirty="0" err="1">
                <a:solidFill>
                  <a:srgbClr val="24292E"/>
                </a:solidFill>
                <a:latin typeface="-apple-system"/>
              </a:rPr>
              <a:t>arXiv</a:t>
            </a:r>
            <a:r>
              <a:rPr lang="en-US" sz="1400" dirty="0">
                <a:solidFill>
                  <a:srgbClr val="24292E"/>
                </a:solidFill>
                <a:latin typeface="-apple-system"/>
              </a:rPr>
              <a:t>. 2020.</a:t>
            </a:r>
            <a:endParaRPr lang="en-US" sz="1400" dirty="0"/>
          </a:p>
        </p:txBody>
      </p:sp>
    </p:spTree>
    <p:extLst>
      <p:ext uri="{BB962C8B-B14F-4D97-AF65-F5344CB8AC3E}">
        <p14:creationId xmlns:p14="http://schemas.microsoft.com/office/powerpoint/2010/main" val="749840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24</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cxnSp>
        <p:nvCxnSpPr>
          <p:cNvPr id="11" name="Straight Connector 10">
            <a:extLst>
              <a:ext uri="{FF2B5EF4-FFF2-40B4-BE49-F238E27FC236}">
                <a16:creationId xmlns:a16="http://schemas.microsoft.com/office/drawing/2014/main" id="{471378CA-138A-2543-AA88-9392940E0AB0}"/>
              </a:ext>
            </a:extLst>
          </p:cNvPr>
          <p:cNvCxnSpPr/>
          <p:nvPr/>
        </p:nvCxnSpPr>
        <p:spPr>
          <a:xfrm>
            <a:off x="1601517" y="5954458"/>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A2B18-7922-E940-987B-EA562B9B3072}"/>
                  </a:ext>
                </a:extLst>
              </p:cNvPr>
              <p:cNvSpPr txBox="1"/>
              <p:nvPr/>
            </p:nvSpPr>
            <p:spPr>
              <a:xfrm>
                <a:off x="1771291" y="6022896"/>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12" name="TextBox 11">
                <a:extLst>
                  <a:ext uri="{FF2B5EF4-FFF2-40B4-BE49-F238E27FC236}">
                    <a16:creationId xmlns:a16="http://schemas.microsoft.com/office/drawing/2014/main" id="{A51A2B18-7922-E940-987B-EA562B9B3072}"/>
                  </a:ext>
                </a:extLst>
              </p:cNvPr>
              <p:cNvSpPr txBox="1">
                <a:spLocks noRot="1" noChangeAspect="1" noMove="1" noResize="1" noEditPoints="1" noAdjustHandles="1" noChangeArrowheads="1" noChangeShapeType="1" noTextEdit="1"/>
              </p:cNvSpPr>
              <p:nvPr/>
            </p:nvSpPr>
            <p:spPr>
              <a:xfrm>
                <a:off x="1771291" y="6022896"/>
                <a:ext cx="4403257" cy="369332"/>
              </a:xfrm>
              <a:prstGeom prst="rect">
                <a:avLst/>
              </a:prstGeom>
              <a:blipFill>
                <a:blip r:embed="rId5"/>
                <a:stretch>
                  <a:fillRect l="-862"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2119057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59A5-57B5-4B1A-AA30-E0959BDACFE5}"/>
              </a:ext>
            </a:extLst>
          </p:cNvPr>
          <p:cNvSpPr>
            <a:spLocks noGrp="1"/>
          </p:cNvSpPr>
          <p:nvPr>
            <p:ph type="title"/>
          </p:nvPr>
        </p:nvSpPr>
        <p:spPr/>
        <p:txBody>
          <a:bodyPr/>
          <a:lstStyle/>
          <a:p>
            <a:r>
              <a:rPr lang="en-US" dirty="0"/>
              <a:t>When and Why SSL Works on GNNs</a:t>
            </a:r>
          </a:p>
        </p:txBody>
      </p:sp>
      <p:sp>
        <p:nvSpPr>
          <p:cNvPr id="3" name="Content Placeholder 2">
            <a:extLst>
              <a:ext uri="{FF2B5EF4-FFF2-40B4-BE49-F238E27FC236}">
                <a16:creationId xmlns:a16="http://schemas.microsoft.com/office/drawing/2014/main" id="{7EC96A2A-EAF0-431A-98BF-1C1AB504F6A1}"/>
              </a:ext>
            </a:extLst>
          </p:cNvPr>
          <p:cNvSpPr>
            <a:spLocks noGrp="1"/>
          </p:cNvSpPr>
          <p:nvPr>
            <p:ph idx="1"/>
          </p:nvPr>
        </p:nvSpPr>
        <p:spPr>
          <a:xfrm>
            <a:off x="838200" y="1825625"/>
            <a:ext cx="9271000" cy="4351338"/>
          </a:xfrm>
        </p:spPr>
        <p:txBody>
          <a:bodyPr/>
          <a:lstStyle/>
          <a:p>
            <a:pPr marL="457200" indent="-457200">
              <a:buFont typeface="Arial" panose="020B0604020202020204" pitchFamily="34" charset="0"/>
              <a:buChar char="•"/>
            </a:pPr>
            <a:r>
              <a:rPr lang="en-US" dirty="0"/>
              <a:t>Presents a set of basic pretext tasks using structure and attribute information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Insights gained on:</a:t>
            </a:r>
          </a:p>
          <a:p>
            <a:pPr marL="1143000" lvl="1" indent="-457200"/>
            <a:r>
              <a:rPr lang="en-US" dirty="0"/>
              <a:t>Which strategy to harness SSL on GNNs?</a:t>
            </a:r>
          </a:p>
          <a:p>
            <a:pPr marL="1143000" lvl="1" indent="-457200"/>
            <a:r>
              <a:rPr lang="en-US" dirty="0"/>
              <a:t>Why do some pretext tasks work other others do not on GNNs?</a:t>
            </a:r>
          </a:p>
          <a:p>
            <a:pPr marL="1143000" lvl="1" indent="-457200"/>
            <a:r>
              <a:rPr lang="en-US" dirty="0"/>
              <a:t>How to construct advanced pretext tasks beyond basic structure and attributes?</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B3B3161-F692-4DE0-8CD4-F9CBE97CDB11}"/>
              </a:ext>
            </a:extLst>
          </p:cNvPr>
          <p:cNvSpPr>
            <a:spLocks noGrp="1"/>
          </p:cNvSpPr>
          <p:nvPr>
            <p:ph type="sldNum" sz="quarter" idx="12"/>
          </p:nvPr>
        </p:nvSpPr>
        <p:spPr/>
        <p:txBody>
          <a:bodyPr/>
          <a:lstStyle/>
          <a:p>
            <a:fld id="{4C15419E-54D6-8648-ABFB-BEF58E3E877E}" type="slidenum">
              <a:rPr lang="en-US" smtClean="0"/>
              <a:t>240</a:t>
            </a:fld>
            <a:endParaRPr lang="en-US"/>
          </a:p>
        </p:txBody>
      </p:sp>
      <p:sp>
        <p:nvSpPr>
          <p:cNvPr id="6" name="Rectangle 5">
            <a:extLst>
              <a:ext uri="{FF2B5EF4-FFF2-40B4-BE49-F238E27FC236}">
                <a16:creationId xmlns:a16="http://schemas.microsoft.com/office/drawing/2014/main" id="{2E7EA380-510A-49E0-8A53-81BDF9DBE559}"/>
              </a:ext>
            </a:extLst>
          </p:cNvPr>
          <p:cNvSpPr/>
          <p:nvPr/>
        </p:nvSpPr>
        <p:spPr>
          <a:xfrm>
            <a:off x="533400" y="6413698"/>
            <a:ext cx="8699500"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24292E"/>
                </a:solidFill>
                <a:latin typeface="-apple-system"/>
              </a:rPr>
              <a:t>Self-Supervised Learning on Graphs: Deep Insights and New Directions. </a:t>
            </a:r>
            <a:r>
              <a:rPr lang="en-US" sz="1400" dirty="0" err="1">
                <a:solidFill>
                  <a:srgbClr val="24292E"/>
                </a:solidFill>
                <a:latin typeface="-apple-system"/>
              </a:rPr>
              <a:t>arXiv</a:t>
            </a:r>
            <a:r>
              <a:rPr lang="en-US" sz="1400" dirty="0">
                <a:solidFill>
                  <a:srgbClr val="24292E"/>
                </a:solidFill>
                <a:latin typeface="-apple-system"/>
              </a:rPr>
              <a:t>. 2020.</a:t>
            </a:r>
            <a:endParaRPr lang="en-US" sz="1400" dirty="0"/>
          </a:p>
        </p:txBody>
      </p:sp>
    </p:spTree>
    <p:extLst>
      <p:ext uri="{BB962C8B-B14F-4D97-AF65-F5344CB8AC3E}">
        <p14:creationId xmlns:p14="http://schemas.microsoft.com/office/powerpoint/2010/main" val="370537750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D45-A134-4852-BF07-1467DB0F6BCA}"/>
              </a:ext>
            </a:extLst>
          </p:cNvPr>
          <p:cNvSpPr>
            <a:spLocks noGrp="1"/>
          </p:cNvSpPr>
          <p:nvPr>
            <p:ph type="title"/>
          </p:nvPr>
        </p:nvSpPr>
        <p:spPr>
          <a:xfrm>
            <a:off x="0" y="0"/>
            <a:ext cx="6820930" cy="1325563"/>
          </a:xfrm>
        </p:spPr>
        <p:txBody>
          <a:bodyPr>
            <a:normAutofit/>
          </a:bodyPr>
          <a:lstStyle/>
          <a:p>
            <a:r>
              <a:rPr lang="en-US" dirty="0"/>
              <a:t>Basic Pretext Tasks on Graphs</a:t>
            </a:r>
          </a:p>
        </p:txBody>
      </p:sp>
      <p:sp>
        <p:nvSpPr>
          <p:cNvPr id="4" name="Slide Number Placeholder 3">
            <a:extLst>
              <a:ext uri="{FF2B5EF4-FFF2-40B4-BE49-F238E27FC236}">
                <a16:creationId xmlns:a16="http://schemas.microsoft.com/office/drawing/2014/main" id="{D6E634DE-4AD2-42CF-8232-84B6A0704FD2}"/>
              </a:ext>
            </a:extLst>
          </p:cNvPr>
          <p:cNvSpPr>
            <a:spLocks noGrp="1"/>
          </p:cNvSpPr>
          <p:nvPr>
            <p:ph type="sldNum" sz="quarter" idx="12"/>
          </p:nvPr>
        </p:nvSpPr>
        <p:spPr/>
        <p:txBody>
          <a:bodyPr/>
          <a:lstStyle/>
          <a:p>
            <a:fld id="{4C15419E-54D6-8648-ABFB-BEF58E3E877E}" type="slidenum">
              <a:rPr lang="en-US" smtClean="0"/>
              <a:t>241</a:t>
            </a:fld>
            <a:endParaRPr lang="en-US"/>
          </a:p>
        </p:txBody>
      </p:sp>
      <p:sp>
        <p:nvSpPr>
          <p:cNvPr id="5" name="Rectangle 4">
            <a:extLst>
              <a:ext uri="{FF2B5EF4-FFF2-40B4-BE49-F238E27FC236}">
                <a16:creationId xmlns:a16="http://schemas.microsoft.com/office/drawing/2014/main" id="{D67FF2A5-1B43-42C5-BE98-D75101D5A3AE}"/>
              </a:ext>
            </a:extLst>
          </p:cNvPr>
          <p:cNvSpPr/>
          <p:nvPr/>
        </p:nvSpPr>
        <p:spPr>
          <a:xfrm>
            <a:off x="4667496" y="1661690"/>
            <a:ext cx="1774278" cy="3185115"/>
          </a:xfrm>
          <a:prstGeom prst="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Structure</a:t>
            </a:r>
          </a:p>
        </p:txBody>
      </p:sp>
      <p:sp>
        <p:nvSpPr>
          <p:cNvPr id="6" name="Rectangle 5">
            <a:extLst>
              <a:ext uri="{FF2B5EF4-FFF2-40B4-BE49-F238E27FC236}">
                <a16:creationId xmlns:a16="http://schemas.microsoft.com/office/drawing/2014/main" id="{A401B58D-F1C5-455F-BBD4-32F747B1EBA4}"/>
              </a:ext>
            </a:extLst>
          </p:cNvPr>
          <p:cNvSpPr/>
          <p:nvPr/>
        </p:nvSpPr>
        <p:spPr>
          <a:xfrm>
            <a:off x="4667496" y="4981866"/>
            <a:ext cx="1774278" cy="1590129"/>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Attribute</a:t>
            </a:r>
          </a:p>
        </p:txBody>
      </p:sp>
      <p:sp>
        <p:nvSpPr>
          <p:cNvPr id="7" name="Rectangle 6">
            <a:extLst>
              <a:ext uri="{FF2B5EF4-FFF2-40B4-BE49-F238E27FC236}">
                <a16:creationId xmlns:a16="http://schemas.microsoft.com/office/drawing/2014/main" id="{839835DA-115A-4422-AF1F-5B4F987CD0C4}"/>
              </a:ext>
            </a:extLst>
          </p:cNvPr>
          <p:cNvSpPr/>
          <p:nvPr/>
        </p:nvSpPr>
        <p:spPr>
          <a:xfrm>
            <a:off x="6558351" y="1652576"/>
            <a:ext cx="1407479" cy="1562834"/>
          </a:xfrm>
          <a:prstGeom prst="rect">
            <a:avLst/>
          </a:prstGeom>
          <a:solidFill>
            <a:schemeClr val="accent1">
              <a:lumMod val="20000"/>
              <a:lumOff val="80000"/>
              <a:alpha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Local</a:t>
            </a:r>
          </a:p>
        </p:txBody>
      </p:sp>
      <p:sp>
        <p:nvSpPr>
          <p:cNvPr id="8" name="Rectangle 7">
            <a:extLst>
              <a:ext uri="{FF2B5EF4-FFF2-40B4-BE49-F238E27FC236}">
                <a16:creationId xmlns:a16="http://schemas.microsoft.com/office/drawing/2014/main" id="{EE6C7676-F56E-405A-8851-F54CA3FB99C5}"/>
              </a:ext>
            </a:extLst>
          </p:cNvPr>
          <p:cNvSpPr/>
          <p:nvPr/>
        </p:nvSpPr>
        <p:spPr>
          <a:xfrm>
            <a:off x="6558351" y="3283971"/>
            <a:ext cx="1407479" cy="1562834"/>
          </a:xfrm>
          <a:prstGeom prst="rect">
            <a:avLst/>
          </a:prstGeom>
          <a:solidFill>
            <a:schemeClr val="accent1">
              <a:lumMod val="60000"/>
              <a:lumOff val="40000"/>
              <a:alpha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Global</a:t>
            </a:r>
          </a:p>
        </p:txBody>
      </p:sp>
      <p:sp>
        <p:nvSpPr>
          <p:cNvPr id="9" name="Rectangle 8">
            <a:extLst>
              <a:ext uri="{FF2B5EF4-FFF2-40B4-BE49-F238E27FC236}">
                <a16:creationId xmlns:a16="http://schemas.microsoft.com/office/drawing/2014/main" id="{A553FF7C-4E71-4705-B8D0-88951D5E5A84}"/>
              </a:ext>
            </a:extLst>
          </p:cNvPr>
          <p:cNvSpPr/>
          <p:nvPr/>
        </p:nvSpPr>
        <p:spPr>
          <a:xfrm rot="16200000">
            <a:off x="1536610" y="3532395"/>
            <a:ext cx="4923851" cy="1164471"/>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Information Type</a:t>
            </a:r>
          </a:p>
        </p:txBody>
      </p:sp>
      <p:sp>
        <p:nvSpPr>
          <p:cNvPr id="10" name="Arrow: Right 9">
            <a:extLst>
              <a:ext uri="{FF2B5EF4-FFF2-40B4-BE49-F238E27FC236}">
                <a16:creationId xmlns:a16="http://schemas.microsoft.com/office/drawing/2014/main" id="{F6D03307-B21F-4B4A-A69A-88719AED851F}"/>
              </a:ext>
            </a:extLst>
          </p:cNvPr>
          <p:cNvSpPr/>
          <p:nvPr/>
        </p:nvSpPr>
        <p:spPr>
          <a:xfrm>
            <a:off x="8139281" y="2496224"/>
            <a:ext cx="2564082" cy="698765"/>
          </a:xfrm>
          <a:prstGeom prst="rightArrow">
            <a:avLst>
              <a:gd name="adj1" fmla="val 70579"/>
              <a:gd name="adj2" fmla="val 69881"/>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Edge Mask</a:t>
            </a:r>
          </a:p>
        </p:txBody>
      </p:sp>
      <p:sp>
        <p:nvSpPr>
          <p:cNvPr id="11" name="Arrow: Right 10">
            <a:extLst>
              <a:ext uri="{FF2B5EF4-FFF2-40B4-BE49-F238E27FC236}">
                <a16:creationId xmlns:a16="http://schemas.microsoft.com/office/drawing/2014/main" id="{7A39B0A9-A247-4D0D-98E8-5EEA7C22FA74}"/>
              </a:ext>
            </a:extLst>
          </p:cNvPr>
          <p:cNvSpPr/>
          <p:nvPr/>
        </p:nvSpPr>
        <p:spPr>
          <a:xfrm>
            <a:off x="8139281" y="1659554"/>
            <a:ext cx="2564082" cy="698765"/>
          </a:xfrm>
          <a:prstGeom prst="rightArrow">
            <a:avLst>
              <a:gd name="adj1" fmla="val 70579"/>
              <a:gd name="adj2" fmla="val 69881"/>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Node Property</a:t>
            </a:r>
          </a:p>
        </p:txBody>
      </p:sp>
      <p:sp>
        <p:nvSpPr>
          <p:cNvPr id="12" name="Arrow: Right 11">
            <a:extLst>
              <a:ext uri="{FF2B5EF4-FFF2-40B4-BE49-F238E27FC236}">
                <a16:creationId xmlns:a16="http://schemas.microsoft.com/office/drawing/2014/main" id="{5027934B-A5C7-4401-B748-D8B6CD487BB2}"/>
              </a:ext>
            </a:extLst>
          </p:cNvPr>
          <p:cNvSpPr/>
          <p:nvPr/>
        </p:nvSpPr>
        <p:spPr>
          <a:xfrm>
            <a:off x="8142530" y="3313505"/>
            <a:ext cx="2564082" cy="698765"/>
          </a:xfrm>
          <a:prstGeom prst="rightArrow">
            <a:avLst>
              <a:gd name="adj1" fmla="val 70579"/>
              <a:gd name="adj2" fmla="val 69881"/>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Pairwise Distance</a:t>
            </a:r>
          </a:p>
        </p:txBody>
      </p:sp>
      <p:sp>
        <p:nvSpPr>
          <p:cNvPr id="13" name="Arrow: Right 12">
            <a:extLst>
              <a:ext uri="{FF2B5EF4-FFF2-40B4-BE49-F238E27FC236}">
                <a16:creationId xmlns:a16="http://schemas.microsoft.com/office/drawing/2014/main" id="{8D958B54-A957-4876-B0FC-7F4453A10125}"/>
              </a:ext>
            </a:extLst>
          </p:cNvPr>
          <p:cNvSpPr/>
          <p:nvPr/>
        </p:nvSpPr>
        <p:spPr>
          <a:xfrm>
            <a:off x="8142529" y="4109855"/>
            <a:ext cx="2564083" cy="698765"/>
          </a:xfrm>
          <a:prstGeom prst="rightArrow">
            <a:avLst>
              <a:gd name="adj1" fmla="val 70579"/>
              <a:gd name="adj2" fmla="val 69881"/>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Distance to Clusters</a:t>
            </a:r>
          </a:p>
        </p:txBody>
      </p:sp>
      <p:sp>
        <p:nvSpPr>
          <p:cNvPr id="14" name="Arrow: Right 13">
            <a:extLst>
              <a:ext uri="{FF2B5EF4-FFF2-40B4-BE49-F238E27FC236}">
                <a16:creationId xmlns:a16="http://schemas.microsoft.com/office/drawing/2014/main" id="{56F63251-67BF-4061-85F5-0C40B95F17D6}"/>
              </a:ext>
            </a:extLst>
          </p:cNvPr>
          <p:cNvSpPr/>
          <p:nvPr/>
        </p:nvSpPr>
        <p:spPr>
          <a:xfrm>
            <a:off x="6576834" y="4985916"/>
            <a:ext cx="4129778" cy="698765"/>
          </a:xfrm>
          <a:prstGeom prst="rightArrow">
            <a:avLst>
              <a:gd name="adj1" fmla="val 70579"/>
              <a:gd name="adj2" fmla="val 69881"/>
            </a:avLst>
          </a:prstGeom>
          <a:solidFill>
            <a:schemeClr val="accent6">
              <a:lumMod val="40000"/>
              <a:lumOff val="6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Attribute Mask</a:t>
            </a:r>
          </a:p>
        </p:txBody>
      </p:sp>
      <p:sp>
        <p:nvSpPr>
          <p:cNvPr id="15" name="Arrow: Right 14">
            <a:extLst>
              <a:ext uri="{FF2B5EF4-FFF2-40B4-BE49-F238E27FC236}">
                <a16:creationId xmlns:a16="http://schemas.microsoft.com/office/drawing/2014/main" id="{88CDC061-0AE7-4838-9264-F5E2167984A7}"/>
              </a:ext>
            </a:extLst>
          </p:cNvPr>
          <p:cNvSpPr/>
          <p:nvPr/>
        </p:nvSpPr>
        <p:spPr>
          <a:xfrm>
            <a:off x="6576834" y="5853009"/>
            <a:ext cx="4129778" cy="698765"/>
          </a:xfrm>
          <a:prstGeom prst="rightArrow">
            <a:avLst>
              <a:gd name="adj1" fmla="val 70579"/>
              <a:gd name="adj2" fmla="val 69881"/>
            </a:avLst>
          </a:prstGeom>
          <a:solidFill>
            <a:schemeClr val="accent6">
              <a:lumMod val="40000"/>
              <a:lumOff val="6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Pairwise Attribute Similarity</a:t>
            </a:r>
          </a:p>
        </p:txBody>
      </p:sp>
      <p:sp>
        <p:nvSpPr>
          <p:cNvPr id="16" name="Arrow: Right 15">
            <a:extLst>
              <a:ext uri="{FF2B5EF4-FFF2-40B4-BE49-F238E27FC236}">
                <a16:creationId xmlns:a16="http://schemas.microsoft.com/office/drawing/2014/main" id="{5FCE8250-89EE-43B9-9AA7-58F8B83B6CB9}"/>
              </a:ext>
            </a:extLst>
          </p:cNvPr>
          <p:cNvSpPr/>
          <p:nvPr/>
        </p:nvSpPr>
        <p:spPr>
          <a:xfrm>
            <a:off x="6558350" y="953929"/>
            <a:ext cx="4981115" cy="659513"/>
          </a:xfrm>
          <a:prstGeom prst="rightArrow">
            <a:avLst>
              <a:gd name="adj1" fmla="val 70579"/>
              <a:gd name="adj2" fmla="val 6988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Pretext Tasks</a:t>
            </a:r>
          </a:p>
        </p:txBody>
      </p:sp>
    </p:spTree>
    <p:extLst>
      <p:ext uri="{BB962C8B-B14F-4D97-AF65-F5344CB8AC3E}">
        <p14:creationId xmlns:p14="http://schemas.microsoft.com/office/powerpoint/2010/main" val="337596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B52C-1A7C-4FFB-BCDD-A88EEBFB5868}"/>
              </a:ext>
            </a:extLst>
          </p:cNvPr>
          <p:cNvSpPr>
            <a:spLocks noGrp="1"/>
          </p:cNvSpPr>
          <p:nvPr>
            <p:ph type="title"/>
          </p:nvPr>
        </p:nvSpPr>
        <p:spPr/>
        <p:txBody>
          <a:bodyPr/>
          <a:lstStyle/>
          <a:p>
            <a:r>
              <a:rPr lang="en-US" dirty="0"/>
              <a:t>Local Structure Pretext Tasks</a:t>
            </a:r>
          </a:p>
        </p:txBody>
      </p:sp>
      <p:sp>
        <p:nvSpPr>
          <p:cNvPr id="4" name="Slide Number Placeholder 3">
            <a:extLst>
              <a:ext uri="{FF2B5EF4-FFF2-40B4-BE49-F238E27FC236}">
                <a16:creationId xmlns:a16="http://schemas.microsoft.com/office/drawing/2014/main" id="{B6E1935A-4C92-43CD-991B-F63A48F113EB}"/>
              </a:ext>
            </a:extLst>
          </p:cNvPr>
          <p:cNvSpPr>
            <a:spLocks noGrp="1"/>
          </p:cNvSpPr>
          <p:nvPr>
            <p:ph type="sldNum" sz="quarter" idx="12"/>
          </p:nvPr>
        </p:nvSpPr>
        <p:spPr/>
        <p:txBody>
          <a:bodyPr/>
          <a:lstStyle/>
          <a:p>
            <a:fld id="{4C15419E-54D6-8648-ABFB-BEF58E3E877E}" type="slidenum">
              <a:rPr lang="en-US" smtClean="0"/>
              <a:t>242</a:t>
            </a:fld>
            <a:endParaRPr lang="en-US"/>
          </a:p>
        </p:txBody>
      </p:sp>
      <p:sp>
        <p:nvSpPr>
          <p:cNvPr id="187" name="Rectangle 186">
            <a:extLst>
              <a:ext uri="{FF2B5EF4-FFF2-40B4-BE49-F238E27FC236}">
                <a16:creationId xmlns:a16="http://schemas.microsoft.com/office/drawing/2014/main" id="{8D9E7538-D0E7-44AD-9FC9-4E837FFAEAD6}"/>
              </a:ext>
            </a:extLst>
          </p:cNvPr>
          <p:cNvSpPr/>
          <p:nvPr/>
        </p:nvSpPr>
        <p:spPr>
          <a:xfrm>
            <a:off x="2223558" y="1334676"/>
            <a:ext cx="7998884" cy="2538700"/>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88" name="Content Placeholder 2">
            <a:extLst>
              <a:ext uri="{FF2B5EF4-FFF2-40B4-BE49-F238E27FC236}">
                <a16:creationId xmlns:a16="http://schemas.microsoft.com/office/drawing/2014/main" id="{B84D9BB1-9F06-4278-89DB-5FCD48A46FD6}"/>
              </a:ext>
            </a:extLst>
          </p:cNvPr>
          <p:cNvSpPr>
            <a:spLocks noGrp="1"/>
          </p:cNvSpPr>
          <p:nvPr>
            <p:ph idx="1"/>
          </p:nvPr>
        </p:nvSpPr>
        <p:spPr>
          <a:xfrm>
            <a:off x="2214703" y="1334332"/>
            <a:ext cx="2360083" cy="553508"/>
          </a:xfrm>
        </p:spPr>
        <p:txBody>
          <a:bodyPr/>
          <a:lstStyle/>
          <a:p>
            <a:pPr marL="0" indent="0">
              <a:buNone/>
            </a:pPr>
            <a:r>
              <a:rPr lang="en-US" b="1" u="sng" dirty="0"/>
              <a:t>Node Property</a:t>
            </a:r>
          </a:p>
        </p:txBody>
      </p:sp>
      <p:grpSp>
        <p:nvGrpSpPr>
          <p:cNvPr id="189" name="Group 188">
            <a:extLst>
              <a:ext uri="{FF2B5EF4-FFF2-40B4-BE49-F238E27FC236}">
                <a16:creationId xmlns:a16="http://schemas.microsoft.com/office/drawing/2014/main" id="{A224F39B-53B5-4B3C-B710-D2B1A3F195C8}"/>
              </a:ext>
            </a:extLst>
          </p:cNvPr>
          <p:cNvGrpSpPr/>
          <p:nvPr/>
        </p:nvGrpSpPr>
        <p:grpSpPr>
          <a:xfrm>
            <a:off x="4834592" y="1807583"/>
            <a:ext cx="893503" cy="1608250"/>
            <a:chOff x="3975220" y="1932007"/>
            <a:chExt cx="1210758" cy="2948855"/>
          </a:xfrm>
          <a:scene3d>
            <a:camera prst="orthographicFront">
              <a:rot lat="0" lon="3000000" rev="0"/>
            </a:camera>
            <a:lightRig rig="threePt" dir="t"/>
          </a:scene3d>
        </p:grpSpPr>
        <p:sp>
          <p:nvSpPr>
            <p:cNvPr id="190" name="Oval 189">
              <a:extLst>
                <a:ext uri="{FF2B5EF4-FFF2-40B4-BE49-F238E27FC236}">
                  <a16:creationId xmlns:a16="http://schemas.microsoft.com/office/drawing/2014/main" id="{023C3F59-C18F-4639-AC57-E5F201EEFB7A}"/>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Oval 190">
              <a:extLst>
                <a:ext uri="{FF2B5EF4-FFF2-40B4-BE49-F238E27FC236}">
                  <a16:creationId xmlns:a16="http://schemas.microsoft.com/office/drawing/2014/main" id="{38459243-7963-4D9E-8B78-668E1EBDFDFF}"/>
                </a:ext>
              </a:extLst>
            </p:cNvPr>
            <p:cNvSpPr/>
            <p:nvPr/>
          </p:nvSpPr>
          <p:spPr>
            <a:xfrm>
              <a:off x="4551609" y="235796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7EE85EE8-A061-4AFF-A851-2EFD54D7A800}"/>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3" name="Straight Connector 192">
              <a:extLst>
                <a:ext uri="{FF2B5EF4-FFF2-40B4-BE49-F238E27FC236}">
                  <a16:creationId xmlns:a16="http://schemas.microsoft.com/office/drawing/2014/main" id="{6CB17F09-F8A7-43C0-B001-5E041BB8600C}"/>
                </a:ext>
              </a:extLst>
            </p:cNvPr>
            <p:cNvCxnSpPr>
              <a:stCxn id="191" idx="6"/>
              <a:endCxn id="190" idx="3"/>
            </p:cNvCxnSpPr>
            <p:nvPr/>
          </p:nvCxnSpPr>
          <p:spPr>
            <a:xfrm flipV="1">
              <a:off x="4645247" y="2027918"/>
              <a:ext cx="285027" cy="386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21E8D8-EA17-49A9-B7AF-A791C576238E}"/>
                </a:ext>
              </a:extLst>
            </p:cNvPr>
            <p:cNvCxnSpPr>
              <a:cxnSpLocks/>
              <a:stCxn id="192" idx="0"/>
              <a:endCxn id="190"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07E5188-9E50-4A4F-9D54-262C0FCF18A7}"/>
                </a:ext>
              </a:extLst>
            </p:cNvPr>
            <p:cNvCxnSpPr>
              <a:cxnSpLocks/>
              <a:stCxn id="191" idx="5"/>
              <a:endCxn id="192" idx="2"/>
            </p:cNvCxnSpPr>
            <p:nvPr/>
          </p:nvCxnSpPr>
          <p:spPr>
            <a:xfrm>
              <a:off x="4631535"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D89F30D-34BD-4DF6-945E-EBC0D285C7D7}"/>
                </a:ext>
              </a:extLst>
            </p:cNvPr>
            <p:cNvCxnSpPr>
              <a:cxnSpLocks/>
              <a:stCxn id="231" idx="7"/>
              <a:endCxn id="191" idx="3"/>
            </p:cNvCxnSpPr>
            <p:nvPr/>
          </p:nvCxnSpPr>
          <p:spPr>
            <a:xfrm flipV="1">
              <a:off x="4207074" y="2453871"/>
              <a:ext cx="358248" cy="436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6E6D1FA-9D37-476E-8B71-2754E5C006D4}"/>
                </a:ext>
              </a:extLst>
            </p:cNvPr>
            <p:cNvCxnSpPr>
              <a:cxnSpLocks/>
              <a:stCxn id="204" idx="0"/>
              <a:endCxn id="192"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C291E56-6A09-403C-A0A4-12453AE08FAB}"/>
                </a:ext>
              </a:extLst>
            </p:cNvPr>
            <p:cNvCxnSpPr>
              <a:cxnSpLocks/>
              <a:stCxn id="205" idx="1"/>
              <a:endCxn id="233"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6BD8A4B-AFC7-41DF-B058-C652F6D00E0E}"/>
                </a:ext>
              </a:extLst>
            </p:cNvPr>
            <p:cNvCxnSpPr>
              <a:cxnSpLocks/>
              <a:stCxn id="220" idx="7"/>
              <a:endCxn id="205" idx="3"/>
            </p:cNvCxnSpPr>
            <p:nvPr/>
          </p:nvCxnSpPr>
          <p:spPr>
            <a:xfrm flipV="1">
              <a:off x="4247049" y="3459153"/>
              <a:ext cx="483911" cy="539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3E33656-BAE4-423E-831B-BD0381773D07}"/>
                </a:ext>
              </a:extLst>
            </p:cNvPr>
            <p:cNvCxnSpPr>
              <a:cxnSpLocks/>
              <a:stCxn id="220" idx="6"/>
              <a:endCxn id="213" idx="2"/>
            </p:cNvCxnSpPr>
            <p:nvPr/>
          </p:nvCxnSpPr>
          <p:spPr>
            <a:xfrm flipV="1">
              <a:off x="4260763" y="3878528"/>
              <a:ext cx="338730"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84AA5AEC-3907-4649-B4E6-8064BBA8061B}"/>
                </a:ext>
              </a:extLst>
            </p:cNvPr>
            <p:cNvSpPr/>
            <p:nvPr/>
          </p:nvSpPr>
          <p:spPr>
            <a:xfrm>
              <a:off x="5056839" y="2284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2" name="Straight Connector 201">
              <a:extLst>
                <a:ext uri="{FF2B5EF4-FFF2-40B4-BE49-F238E27FC236}">
                  <a16:creationId xmlns:a16="http://schemas.microsoft.com/office/drawing/2014/main" id="{542F3A94-4250-4C6E-BE82-997832F6D2CB}"/>
                </a:ext>
              </a:extLst>
            </p:cNvPr>
            <p:cNvCxnSpPr>
              <a:cxnSpLocks/>
              <a:stCxn id="201" idx="1"/>
              <a:endCxn id="190"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705A6E9-09D2-4B24-8BB9-1EF0D32E1680}"/>
                </a:ext>
              </a:extLst>
            </p:cNvPr>
            <p:cNvCxnSpPr>
              <a:cxnSpLocks/>
              <a:stCxn id="192" idx="6"/>
              <a:endCxn id="201"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AD403316-A6A0-44EE-89DD-D2B8DA432D01}"/>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Oval 204">
              <a:extLst>
                <a:ext uri="{FF2B5EF4-FFF2-40B4-BE49-F238E27FC236}">
                  <a16:creationId xmlns:a16="http://schemas.microsoft.com/office/drawing/2014/main" id="{D76FFDBE-4E7F-4039-830B-FF11960704FC}"/>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Oval 205">
              <a:extLst>
                <a:ext uri="{FF2B5EF4-FFF2-40B4-BE49-F238E27FC236}">
                  <a16:creationId xmlns:a16="http://schemas.microsoft.com/office/drawing/2014/main" id="{CE87BB10-05FA-4F92-B962-0C84CB3CFC21}"/>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a:extLst>
                <a:ext uri="{FF2B5EF4-FFF2-40B4-BE49-F238E27FC236}">
                  <a16:creationId xmlns:a16="http://schemas.microsoft.com/office/drawing/2014/main" id="{AF68F644-378E-4FFC-B61E-BBB1E0626ED6}"/>
                </a:ext>
              </a:extLst>
            </p:cNvPr>
            <p:cNvCxnSpPr>
              <a:cxnSpLocks/>
              <a:stCxn id="213" idx="6"/>
              <a:endCxn id="216" idx="1"/>
            </p:cNvCxnSpPr>
            <p:nvPr/>
          </p:nvCxnSpPr>
          <p:spPr>
            <a:xfrm>
              <a:off x="4693129" y="3878530"/>
              <a:ext cx="325251" cy="343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058715F-02A9-48F7-90B2-AA8B7B06A4C4}"/>
                </a:ext>
              </a:extLst>
            </p:cNvPr>
            <p:cNvCxnSpPr>
              <a:cxnSpLocks/>
              <a:stCxn id="214" idx="5"/>
              <a:endCxn id="216" idx="0"/>
            </p:cNvCxnSpPr>
            <p:nvPr/>
          </p:nvCxnSpPr>
          <p:spPr>
            <a:xfrm>
              <a:off x="4893401" y="3770374"/>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AB06F25-C241-47A7-B527-AC0E66391BDA}"/>
                </a:ext>
              </a:extLst>
            </p:cNvPr>
            <p:cNvCxnSpPr>
              <a:cxnSpLocks/>
              <a:stCxn id="215" idx="0"/>
              <a:endCxn id="213" idx="5"/>
            </p:cNvCxnSpPr>
            <p:nvPr/>
          </p:nvCxnSpPr>
          <p:spPr>
            <a:xfrm flipH="1" flipV="1">
              <a:off x="4679417" y="3918258"/>
              <a:ext cx="92291" cy="438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1A4A878-2335-40AA-90DE-11418BC49431}"/>
                </a:ext>
              </a:extLst>
            </p:cNvPr>
            <p:cNvCxnSpPr>
              <a:cxnSpLocks/>
              <a:stCxn id="214" idx="5"/>
              <a:endCxn id="217" idx="2"/>
            </p:cNvCxnSpPr>
            <p:nvPr/>
          </p:nvCxnSpPr>
          <p:spPr>
            <a:xfrm>
              <a:off x="4893401" y="3770374"/>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3F7C8F8-F596-454B-98C9-DFDA70D75BA1}"/>
                </a:ext>
              </a:extLst>
            </p:cNvPr>
            <p:cNvCxnSpPr>
              <a:cxnSpLocks/>
              <a:stCxn id="215" idx="0"/>
              <a:endCxn id="214" idx="4"/>
            </p:cNvCxnSpPr>
            <p:nvPr/>
          </p:nvCxnSpPr>
          <p:spPr>
            <a:xfrm flipV="1">
              <a:off x="4771708" y="3786829"/>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4D9634C-D503-46D8-994E-E10F25387649}"/>
                </a:ext>
              </a:extLst>
            </p:cNvPr>
            <p:cNvCxnSpPr>
              <a:cxnSpLocks/>
              <a:stCxn id="213" idx="6"/>
              <a:endCxn id="217" idx="4"/>
            </p:cNvCxnSpPr>
            <p:nvPr/>
          </p:nvCxnSpPr>
          <p:spPr>
            <a:xfrm>
              <a:off x="4693129" y="3878530"/>
              <a:ext cx="446030"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2FD32806-D0E1-43A0-8E61-E13F7E4B1B58}"/>
                </a:ext>
              </a:extLst>
            </p:cNvPr>
            <p:cNvSpPr/>
            <p:nvPr/>
          </p:nvSpPr>
          <p:spPr>
            <a:xfrm>
              <a:off x="4599491" y="38223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8469FD39-BB09-46F2-95D2-687608D2F747}"/>
                </a:ext>
              </a:extLst>
            </p:cNvPr>
            <p:cNvSpPr/>
            <p:nvPr/>
          </p:nvSpPr>
          <p:spPr>
            <a:xfrm>
              <a:off x="4813477" y="36744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3152F49B-4788-4855-A65E-26CF9A421946}"/>
                </a:ext>
              </a:extLst>
            </p:cNvPr>
            <p:cNvSpPr/>
            <p:nvPr/>
          </p:nvSpPr>
          <p:spPr>
            <a:xfrm>
              <a:off x="4724888" y="435709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D2AE3367-A498-455A-8169-D9E45CD11688}"/>
                </a:ext>
              </a:extLst>
            </p:cNvPr>
            <p:cNvSpPr/>
            <p:nvPr/>
          </p:nvSpPr>
          <p:spPr>
            <a:xfrm>
              <a:off x="5004665" y="420546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DFE5E61A-83B4-44AF-BCFB-2518F1CBEC05}"/>
                </a:ext>
              </a:extLst>
            </p:cNvPr>
            <p:cNvSpPr/>
            <p:nvPr/>
          </p:nvSpPr>
          <p:spPr>
            <a:xfrm>
              <a:off x="5092340" y="386435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8" name="Straight Connector 217">
              <a:extLst>
                <a:ext uri="{FF2B5EF4-FFF2-40B4-BE49-F238E27FC236}">
                  <a16:creationId xmlns:a16="http://schemas.microsoft.com/office/drawing/2014/main" id="{E54FB2AB-A259-4CB3-A832-5573D6EBBD38}"/>
                </a:ext>
              </a:extLst>
            </p:cNvPr>
            <p:cNvCxnSpPr>
              <a:cxnSpLocks/>
              <a:stCxn id="221" idx="6"/>
              <a:endCxn id="222" idx="2"/>
            </p:cNvCxnSpPr>
            <p:nvPr/>
          </p:nvCxnSpPr>
          <p:spPr>
            <a:xfrm>
              <a:off x="4068858" y="4419358"/>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CB2BF3ED-F380-4B65-94B1-29BD80C8A7BF}"/>
                </a:ext>
              </a:extLst>
            </p:cNvPr>
            <p:cNvCxnSpPr>
              <a:cxnSpLocks/>
              <a:stCxn id="223" idx="1"/>
              <a:endCxn id="221" idx="3"/>
            </p:cNvCxnSpPr>
            <p:nvPr/>
          </p:nvCxnSpPr>
          <p:spPr>
            <a:xfrm flipH="1" flipV="1">
              <a:off x="3988932" y="4459086"/>
              <a:ext cx="37695" cy="325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CECE6872-60BC-4CA5-99FC-78B36B072FC4}"/>
                </a:ext>
              </a:extLst>
            </p:cNvPr>
            <p:cNvSpPr/>
            <p:nvPr/>
          </p:nvSpPr>
          <p:spPr>
            <a:xfrm>
              <a:off x="4167127" y="398193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347E6854-3278-418F-AC54-B291E11770EC}"/>
                </a:ext>
              </a:extLst>
            </p:cNvPr>
            <p:cNvSpPr/>
            <p:nvPr/>
          </p:nvSpPr>
          <p:spPr>
            <a:xfrm>
              <a:off x="3975220" y="43631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FAFECADF-E658-4494-91D6-AE85B50CE130}"/>
                </a:ext>
              </a:extLst>
            </p:cNvPr>
            <p:cNvSpPr/>
            <p:nvPr/>
          </p:nvSpPr>
          <p:spPr>
            <a:xfrm>
              <a:off x="4329274" y="43658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Oval 222">
              <a:extLst>
                <a:ext uri="{FF2B5EF4-FFF2-40B4-BE49-F238E27FC236}">
                  <a16:creationId xmlns:a16="http://schemas.microsoft.com/office/drawing/2014/main" id="{EDC7C159-7E57-490B-A92C-54A057006CE6}"/>
                </a:ext>
              </a:extLst>
            </p:cNvPr>
            <p:cNvSpPr/>
            <p:nvPr/>
          </p:nvSpPr>
          <p:spPr>
            <a:xfrm>
              <a:off x="4012916" y="47684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028DD1A7-4FDD-48DF-BB0C-0AA1EBAD2C7A}"/>
                </a:ext>
              </a:extLst>
            </p:cNvPr>
            <p:cNvCxnSpPr>
              <a:cxnSpLocks/>
              <a:stCxn id="221" idx="0"/>
              <a:endCxn id="220" idx="3"/>
            </p:cNvCxnSpPr>
            <p:nvPr/>
          </p:nvCxnSpPr>
          <p:spPr>
            <a:xfrm flipV="1">
              <a:off x="4022037" y="4077843"/>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4CB04C4-7384-49FC-BB08-FFBAA8463EBD}"/>
                </a:ext>
              </a:extLst>
            </p:cNvPr>
            <p:cNvCxnSpPr>
              <a:cxnSpLocks/>
              <a:stCxn id="223" idx="0"/>
              <a:endCxn id="220" idx="4"/>
            </p:cNvCxnSpPr>
            <p:nvPr/>
          </p:nvCxnSpPr>
          <p:spPr>
            <a:xfrm flipV="1">
              <a:off x="4059733" y="4094298"/>
              <a:ext cx="154210" cy="674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A7F209F-3F39-4201-881F-9BCDF87353A2}"/>
                </a:ext>
              </a:extLst>
            </p:cNvPr>
            <p:cNvCxnSpPr>
              <a:cxnSpLocks/>
              <a:stCxn id="222" idx="1"/>
              <a:endCxn id="220" idx="5"/>
            </p:cNvCxnSpPr>
            <p:nvPr/>
          </p:nvCxnSpPr>
          <p:spPr>
            <a:xfrm flipH="1" flipV="1">
              <a:off x="4247048" y="4077843"/>
              <a:ext cx="95937"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7836CC6-815F-47D8-8D64-E8B906C555BE}"/>
                </a:ext>
              </a:extLst>
            </p:cNvPr>
            <p:cNvCxnSpPr>
              <a:cxnSpLocks/>
              <a:stCxn id="223" idx="6"/>
              <a:endCxn id="222" idx="3"/>
            </p:cNvCxnSpPr>
            <p:nvPr/>
          </p:nvCxnSpPr>
          <p:spPr>
            <a:xfrm flipV="1">
              <a:off x="4106552" y="4461760"/>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73BA5BB-774B-4D6B-8A7C-622846AC818A}"/>
                </a:ext>
              </a:extLst>
            </p:cNvPr>
            <p:cNvCxnSpPr>
              <a:cxnSpLocks/>
              <a:stCxn id="205" idx="1"/>
              <a:endCxn id="204"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29D937C-E7C5-40F4-B6DE-ED47BBDD689D}"/>
                </a:ext>
              </a:extLst>
            </p:cNvPr>
            <p:cNvCxnSpPr>
              <a:cxnSpLocks/>
              <a:stCxn id="206" idx="1"/>
              <a:endCxn id="204" idx="4"/>
            </p:cNvCxnSpPr>
            <p:nvPr/>
          </p:nvCxnSpPr>
          <p:spPr>
            <a:xfrm flipH="1" flipV="1">
              <a:off x="4890046" y="3039188"/>
              <a:ext cx="166211" cy="430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6D4115A-8BD3-4B9C-8C09-878BAF3E9981}"/>
                </a:ext>
              </a:extLst>
            </p:cNvPr>
            <p:cNvCxnSpPr>
              <a:cxnSpLocks/>
              <a:stCxn id="205" idx="5"/>
              <a:endCxn id="206"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9267B716-8141-43B3-8DBD-01718FA8840E}"/>
                </a:ext>
              </a:extLst>
            </p:cNvPr>
            <p:cNvSpPr/>
            <p:nvPr/>
          </p:nvSpPr>
          <p:spPr>
            <a:xfrm>
              <a:off x="4127148" y="287405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a:extLst>
                <a:ext uri="{FF2B5EF4-FFF2-40B4-BE49-F238E27FC236}">
                  <a16:creationId xmlns:a16="http://schemas.microsoft.com/office/drawing/2014/main" id="{D345BABC-537B-4672-A5A7-CE5B094FE520}"/>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Oval 232">
              <a:extLst>
                <a:ext uri="{FF2B5EF4-FFF2-40B4-BE49-F238E27FC236}">
                  <a16:creationId xmlns:a16="http://schemas.microsoft.com/office/drawing/2014/main" id="{968ACAF0-835C-4B40-AC26-C9F7B03CB3F0}"/>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4" name="Straight Connector 233">
              <a:extLst>
                <a:ext uri="{FF2B5EF4-FFF2-40B4-BE49-F238E27FC236}">
                  <a16:creationId xmlns:a16="http://schemas.microsoft.com/office/drawing/2014/main" id="{385327A6-D6A8-4CC5-915F-0286ECD0FA10}"/>
                </a:ext>
              </a:extLst>
            </p:cNvPr>
            <p:cNvCxnSpPr>
              <a:cxnSpLocks/>
              <a:stCxn id="231" idx="5"/>
              <a:endCxn id="233" idx="0"/>
            </p:cNvCxnSpPr>
            <p:nvPr/>
          </p:nvCxnSpPr>
          <p:spPr>
            <a:xfrm>
              <a:off x="4207073" y="2969959"/>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4A20E40-E448-440B-89DF-40165C44B65C}"/>
                </a:ext>
              </a:extLst>
            </p:cNvPr>
            <p:cNvCxnSpPr>
              <a:cxnSpLocks/>
              <a:stCxn id="232"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E9C099C-CE6E-4616-800D-258C5C5466CB}"/>
                </a:ext>
              </a:extLst>
            </p:cNvPr>
            <p:cNvCxnSpPr>
              <a:cxnSpLocks/>
              <a:stCxn id="232" idx="6"/>
              <a:endCxn id="23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7" name="Arrow: Right 236">
            <a:extLst>
              <a:ext uri="{FF2B5EF4-FFF2-40B4-BE49-F238E27FC236}">
                <a16:creationId xmlns:a16="http://schemas.microsoft.com/office/drawing/2014/main" id="{1E1A3C8D-3775-4BCC-9F4C-3F2704D7870F}"/>
              </a:ext>
            </a:extLst>
          </p:cNvPr>
          <p:cNvSpPr/>
          <p:nvPr/>
        </p:nvSpPr>
        <p:spPr>
          <a:xfrm>
            <a:off x="5681243" y="2525488"/>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455E8468-D1FD-48E8-A013-484A1D2B8761}"/>
              </a:ext>
            </a:extLst>
          </p:cNvPr>
          <p:cNvSpPr/>
          <p:nvPr/>
        </p:nvSpPr>
        <p:spPr>
          <a:xfrm>
            <a:off x="7282049" y="2065811"/>
            <a:ext cx="245779" cy="972299"/>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Content Placeholder 2">
            <a:extLst>
              <a:ext uri="{FF2B5EF4-FFF2-40B4-BE49-F238E27FC236}">
                <a16:creationId xmlns:a16="http://schemas.microsoft.com/office/drawing/2014/main" id="{6FD6AC5A-6504-4BAC-B97B-98ED32EA0937}"/>
              </a:ext>
            </a:extLst>
          </p:cNvPr>
          <p:cNvSpPr txBox="1">
            <a:spLocks/>
          </p:cNvSpPr>
          <p:nvPr/>
        </p:nvSpPr>
        <p:spPr>
          <a:xfrm>
            <a:off x="6858148" y="3026963"/>
            <a:ext cx="1300063"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Mapped node embeddings</a:t>
            </a:r>
          </a:p>
        </p:txBody>
      </p:sp>
      <p:sp>
        <p:nvSpPr>
          <p:cNvPr id="240" name="Content Placeholder 2">
            <a:extLst>
              <a:ext uri="{FF2B5EF4-FFF2-40B4-BE49-F238E27FC236}">
                <a16:creationId xmlns:a16="http://schemas.microsoft.com/office/drawing/2014/main" id="{41A99EB4-8D31-4B0A-9253-C1612F41D978}"/>
              </a:ext>
            </a:extLst>
          </p:cNvPr>
          <p:cNvSpPr txBox="1">
            <a:spLocks/>
          </p:cNvSpPr>
          <p:nvPr/>
        </p:nvSpPr>
        <p:spPr>
          <a:xfrm>
            <a:off x="7034348" y="1416973"/>
            <a:ext cx="1354391" cy="156748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Regression Loss</a:t>
            </a:r>
          </a:p>
          <a:p>
            <a:pPr marL="0" indent="0">
              <a:buFont typeface="Arial" panose="020B0604020202020204" pitchFamily="34" charset="0"/>
              <a:buNone/>
            </a:pPr>
            <a:endParaRPr lang="en-US" sz="1400" b="1" u="sng" dirty="0"/>
          </a:p>
        </p:txBody>
      </p:sp>
      <p:sp>
        <p:nvSpPr>
          <p:cNvPr id="241" name="Rectangle 240">
            <a:extLst>
              <a:ext uri="{FF2B5EF4-FFF2-40B4-BE49-F238E27FC236}">
                <a16:creationId xmlns:a16="http://schemas.microsoft.com/office/drawing/2014/main" id="{0E40B9EA-ED3E-448F-873D-9160A7A5B38E}"/>
              </a:ext>
            </a:extLst>
          </p:cNvPr>
          <p:cNvSpPr/>
          <p:nvPr/>
        </p:nvSpPr>
        <p:spPr>
          <a:xfrm>
            <a:off x="4036400" y="1983200"/>
            <a:ext cx="245779" cy="9722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ontent Placeholder 2">
            <a:extLst>
              <a:ext uri="{FF2B5EF4-FFF2-40B4-BE49-F238E27FC236}">
                <a16:creationId xmlns:a16="http://schemas.microsoft.com/office/drawing/2014/main" id="{25F0A26C-9B9A-4C0F-96B1-E9A755962D82}"/>
              </a:ext>
            </a:extLst>
          </p:cNvPr>
          <p:cNvSpPr txBox="1">
            <a:spLocks/>
          </p:cNvSpPr>
          <p:nvPr/>
        </p:nvSpPr>
        <p:spPr>
          <a:xfrm>
            <a:off x="3416535" y="3024435"/>
            <a:ext cx="1529900"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Extracted Node Property</a:t>
            </a:r>
          </a:p>
        </p:txBody>
      </p:sp>
      <p:sp>
        <p:nvSpPr>
          <p:cNvPr id="243" name="Arrow: Right 242">
            <a:extLst>
              <a:ext uri="{FF2B5EF4-FFF2-40B4-BE49-F238E27FC236}">
                <a16:creationId xmlns:a16="http://schemas.microsoft.com/office/drawing/2014/main" id="{42FD1F79-F212-4277-8A51-73DA9EB67CA8}"/>
              </a:ext>
            </a:extLst>
          </p:cNvPr>
          <p:cNvSpPr/>
          <p:nvPr/>
        </p:nvSpPr>
        <p:spPr>
          <a:xfrm rot="10800000">
            <a:off x="4513314" y="2526341"/>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88A622EF-5C56-4F24-BB69-DAA4E7896768}"/>
              </a:ext>
            </a:extLst>
          </p:cNvPr>
          <p:cNvSpPr/>
          <p:nvPr/>
        </p:nvSpPr>
        <p:spPr>
          <a:xfrm>
            <a:off x="5979907" y="2211263"/>
            <a:ext cx="591735" cy="699525"/>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GNN</a:t>
            </a:r>
          </a:p>
        </p:txBody>
      </p:sp>
      <p:sp>
        <p:nvSpPr>
          <p:cNvPr id="245" name="Arrow: Right 244">
            <a:extLst>
              <a:ext uri="{FF2B5EF4-FFF2-40B4-BE49-F238E27FC236}">
                <a16:creationId xmlns:a16="http://schemas.microsoft.com/office/drawing/2014/main" id="{87EB4FD0-AC50-4425-8FBF-91BE93E7FF77}"/>
              </a:ext>
            </a:extLst>
          </p:cNvPr>
          <p:cNvSpPr/>
          <p:nvPr/>
        </p:nvSpPr>
        <p:spPr>
          <a:xfrm>
            <a:off x="6651578" y="2518104"/>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5B5023FE-163F-4DA6-A903-A0EC16402404}"/>
              </a:ext>
            </a:extLst>
          </p:cNvPr>
          <p:cNvSpPr/>
          <p:nvPr/>
        </p:nvSpPr>
        <p:spPr>
          <a:xfrm>
            <a:off x="8034284" y="2023127"/>
            <a:ext cx="245779" cy="9722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Content Placeholder 2">
            <a:extLst>
              <a:ext uri="{FF2B5EF4-FFF2-40B4-BE49-F238E27FC236}">
                <a16:creationId xmlns:a16="http://schemas.microsoft.com/office/drawing/2014/main" id="{CD6BBBEA-BF0E-4B3C-99A6-E226A21BA865}"/>
              </a:ext>
            </a:extLst>
          </p:cNvPr>
          <p:cNvSpPr txBox="1">
            <a:spLocks/>
          </p:cNvSpPr>
          <p:nvPr/>
        </p:nvSpPr>
        <p:spPr>
          <a:xfrm>
            <a:off x="6800113" y="2331614"/>
            <a:ext cx="1529900"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      -</a:t>
            </a:r>
          </a:p>
        </p:txBody>
      </p:sp>
      <p:sp>
        <p:nvSpPr>
          <p:cNvPr id="248" name="Rectangle 247">
            <a:extLst>
              <a:ext uri="{FF2B5EF4-FFF2-40B4-BE49-F238E27FC236}">
                <a16:creationId xmlns:a16="http://schemas.microsoft.com/office/drawing/2014/main" id="{0B1769B1-536B-45D0-BF6F-AA61522900E2}"/>
              </a:ext>
            </a:extLst>
          </p:cNvPr>
          <p:cNvSpPr/>
          <p:nvPr/>
        </p:nvSpPr>
        <p:spPr>
          <a:xfrm>
            <a:off x="6957355" y="1760225"/>
            <a:ext cx="1499959" cy="172391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49" name="Content Placeholder 2">
            <a:extLst>
              <a:ext uri="{FF2B5EF4-FFF2-40B4-BE49-F238E27FC236}">
                <a16:creationId xmlns:a16="http://schemas.microsoft.com/office/drawing/2014/main" id="{B3082FF3-9171-425E-AACB-6A3F6075CD46}"/>
              </a:ext>
            </a:extLst>
          </p:cNvPr>
          <p:cNvSpPr txBox="1">
            <a:spLocks/>
          </p:cNvSpPr>
          <p:nvPr/>
        </p:nvSpPr>
        <p:spPr>
          <a:xfrm>
            <a:off x="6623270" y="1735663"/>
            <a:ext cx="1065865" cy="44049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        </a:t>
            </a:r>
          </a:p>
        </p:txBody>
      </p:sp>
      <p:sp>
        <p:nvSpPr>
          <p:cNvPr id="313" name="Rectangle 312">
            <a:extLst>
              <a:ext uri="{FF2B5EF4-FFF2-40B4-BE49-F238E27FC236}">
                <a16:creationId xmlns:a16="http://schemas.microsoft.com/office/drawing/2014/main" id="{EE09AC39-79B6-4630-BCBE-CFF86BFF104E}"/>
              </a:ext>
            </a:extLst>
          </p:cNvPr>
          <p:cNvSpPr/>
          <p:nvPr/>
        </p:nvSpPr>
        <p:spPr>
          <a:xfrm>
            <a:off x="2233972" y="3997912"/>
            <a:ext cx="7998884" cy="2770295"/>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14" name="Content Placeholder 2">
            <a:extLst>
              <a:ext uri="{FF2B5EF4-FFF2-40B4-BE49-F238E27FC236}">
                <a16:creationId xmlns:a16="http://schemas.microsoft.com/office/drawing/2014/main" id="{669C972D-2233-4C1F-8545-2559207FD902}"/>
              </a:ext>
            </a:extLst>
          </p:cNvPr>
          <p:cNvSpPr txBox="1">
            <a:spLocks/>
          </p:cNvSpPr>
          <p:nvPr/>
        </p:nvSpPr>
        <p:spPr>
          <a:xfrm>
            <a:off x="2239339" y="4037454"/>
            <a:ext cx="2360083" cy="5535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800" b="1" u="sng" dirty="0">
                <a:solidFill>
                  <a:srgbClr val="2665C5"/>
                </a:solidFill>
              </a:rPr>
              <a:t>Edge Mask</a:t>
            </a:r>
          </a:p>
        </p:txBody>
      </p:sp>
      <p:grpSp>
        <p:nvGrpSpPr>
          <p:cNvPr id="315" name="Group 314">
            <a:extLst>
              <a:ext uri="{FF2B5EF4-FFF2-40B4-BE49-F238E27FC236}">
                <a16:creationId xmlns:a16="http://schemas.microsoft.com/office/drawing/2014/main" id="{6102DFB3-116E-44D3-A76C-516952D9AB8B}"/>
              </a:ext>
            </a:extLst>
          </p:cNvPr>
          <p:cNvGrpSpPr/>
          <p:nvPr/>
        </p:nvGrpSpPr>
        <p:grpSpPr>
          <a:xfrm>
            <a:off x="3882703" y="4699486"/>
            <a:ext cx="893503" cy="1608250"/>
            <a:chOff x="3975220" y="1932007"/>
            <a:chExt cx="1210758" cy="2948855"/>
          </a:xfrm>
          <a:scene3d>
            <a:camera prst="orthographicFront">
              <a:rot lat="0" lon="3000000" rev="0"/>
            </a:camera>
            <a:lightRig rig="threePt" dir="t"/>
          </a:scene3d>
        </p:grpSpPr>
        <p:sp>
          <p:nvSpPr>
            <p:cNvPr id="316" name="Oval 315">
              <a:extLst>
                <a:ext uri="{FF2B5EF4-FFF2-40B4-BE49-F238E27FC236}">
                  <a16:creationId xmlns:a16="http://schemas.microsoft.com/office/drawing/2014/main" id="{E714BF4A-3104-4905-9BE8-294B1E3ECE29}"/>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AD939CAF-9732-4A8E-BB62-1B8D61F70310}"/>
                </a:ext>
              </a:extLst>
            </p:cNvPr>
            <p:cNvSpPr/>
            <p:nvPr/>
          </p:nvSpPr>
          <p:spPr>
            <a:xfrm>
              <a:off x="4551609" y="235796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a:extLst>
                <a:ext uri="{FF2B5EF4-FFF2-40B4-BE49-F238E27FC236}">
                  <a16:creationId xmlns:a16="http://schemas.microsoft.com/office/drawing/2014/main" id="{31C98C1C-B879-402D-8C17-648C0FF75B47}"/>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64E01F9E-3447-4038-983E-BC682F3F7E49}"/>
                </a:ext>
              </a:extLst>
            </p:cNvPr>
            <p:cNvCxnSpPr>
              <a:stCxn id="317" idx="6"/>
              <a:endCxn id="316" idx="3"/>
            </p:cNvCxnSpPr>
            <p:nvPr/>
          </p:nvCxnSpPr>
          <p:spPr>
            <a:xfrm flipV="1">
              <a:off x="4645247" y="2027918"/>
              <a:ext cx="285027" cy="386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B02CAA2-85F6-4F15-969E-9915513AB0D4}"/>
                </a:ext>
              </a:extLst>
            </p:cNvPr>
            <p:cNvCxnSpPr>
              <a:cxnSpLocks/>
              <a:stCxn id="318" idx="0"/>
              <a:endCxn id="316"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0553C1A6-562C-4817-BFA9-487211185AA2}"/>
                </a:ext>
              </a:extLst>
            </p:cNvPr>
            <p:cNvCxnSpPr>
              <a:cxnSpLocks/>
              <a:stCxn id="317" idx="5"/>
              <a:endCxn id="318" idx="2"/>
            </p:cNvCxnSpPr>
            <p:nvPr/>
          </p:nvCxnSpPr>
          <p:spPr>
            <a:xfrm>
              <a:off x="4631535"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60C32209-FCB6-4991-9E0E-BA1FDFFA96C8}"/>
                </a:ext>
              </a:extLst>
            </p:cNvPr>
            <p:cNvCxnSpPr>
              <a:cxnSpLocks/>
              <a:stCxn id="357" idx="7"/>
              <a:endCxn id="317" idx="3"/>
            </p:cNvCxnSpPr>
            <p:nvPr/>
          </p:nvCxnSpPr>
          <p:spPr>
            <a:xfrm flipV="1">
              <a:off x="4207074" y="2453871"/>
              <a:ext cx="358248" cy="436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F13CDDD-0E6E-4FC4-9BB2-4761CF3B25AE}"/>
                </a:ext>
              </a:extLst>
            </p:cNvPr>
            <p:cNvCxnSpPr>
              <a:cxnSpLocks/>
              <a:stCxn id="330" idx="0"/>
              <a:endCxn id="318"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6CA2123A-323A-429A-A6E6-657AC9537A78}"/>
                </a:ext>
              </a:extLst>
            </p:cNvPr>
            <p:cNvCxnSpPr>
              <a:cxnSpLocks/>
              <a:stCxn id="331" idx="1"/>
              <a:endCxn id="359"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5CE2C42-A61C-48E2-8F5D-ED362EF2FC55}"/>
                </a:ext>
              </a:extLst>
            </p:cNvPr>
            <p:cNvCxnSpPr>
              <a:cxnSpLocks/>
              <a:stCxn id="346" idx="7"/>
              <a:endCxn id="331" idx="3"/>
            </p:cNvCxnSpPr>
            <p:nvPr/>
          </p:nvCxnSpPr>
          <p:spPr>
            <a:xfrm flipV="1">
              <a:off x="4247049" y="3459153"/>
              <a:ext cx="483911" cy="539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D69B8305-8C0E-4D9C-8036-D30D7A135383}"/>
                </a:ext>
              </a:extLst>
            </p:cNvPr>
            <p:cNvCxnSpPr>
              <a:cxnSpLocks/>
              <a:stCxn id="346" idx="6"/>
              <a:endCxn id="339" idx="2"/>
            </p:cNvCxnSpPr>
            <p:nvPr/>
          </p:nvCxnSpPr>
          <p:spPr>
            <a:xfrm flipV="1">
              <a:off x="4260763" y="3878528"/>
              <a:ext cx="338730"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7" name="Oval 326">
              <a:extLst>
                <a:ext uri="{FF2B5EF4-FFF2-40B4-BE49-F238E27FC236}">
                  <a16:creationId xmlns:a16="http://schemas.microsoft.com/office/drawing/2014/main" id="{3E8C6229-1A8B-4600-9CF7-6CE156312C5F}"/>
                </a:ext>
              </a:extLst>
            </p:cNvPr>
            <p:cNvSpPr/>
            <p:nvPr/>
          </p:nvSpPr>
          <p:spPr>
            <a:xfrm>
              <a:off x="5056839" y="2284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8" name="Straight Connector 327">
              <a:extLst>
                <a:ext uri="{FF2B5EF4-FFF2-40B4-BE49-F238E27FC236}">
                  <a16:creationId xmlns:a16="http://schemas.microsoft.com/office/drawing/2014/main" id="{7A8A62B5-CFB6-404F-A093-C24193557551}"/>
                </a:ext>
              </a:extLst>
            </p:cNvPr>
            <p:cNvCxnSpPr>
              <a:cxnSpLocks/>
              <a:stCxn id="327" idx="1"/>
              <a:endCxn id="316"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4BB0B56F-ECB1-4F9B-AAB5-E516D96AC56B}"/>
                </a:ext>
              </a:extLst>
            </p:cNvPr>
            <p:cNvCxnSpPr>
              <a:cxnSpLocks/>
              <a:stCxn id="318" idx="6"/>
              <a:endCxn id="327"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0" name="Oval 329">
              <a:extLst>
                <a:ext uri="{FF2B5EF4-FFF2-40B4-BE49-F238E27FC236}">
                  <a16:creationId xmlns:a16="http://schemas.microsoft.com/office/drawing/2014/main" id="{4B17C7B1-1E93-4994-AEA4-2B66089EA2E6}"/>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6FB108B0-1CB9-4099-BCBC-133329FA7318}"/>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31">
              <a:extLst>
                <a:ext uri="{FF2B5EF4-FFF2-40B4-BE49-F238E27FC236}">
                  <a16:creationId xmlns:a16="http://schemas.microsoft.com/office/drawing/2014/main" id="{B881174E-EB91-4283-BDE5-BA0922E4E007}"/>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3" name="Straight Connector 332">
              <a:extLst>
                <a:ext uri="{FF2B5EF4-FFF2-40B4-BE49-F238E27FC236}">
                  <a16:creationId xmlns:a16="http://schemas.microsoft.com/office/drawing/2014/main" id="{082A5B5A-F701-42BA-BE0F-75E142809923}"/>
                </a:ext>
              </a:extLst>
            </p:cNvPr>
            <p:cNvCxnSpPr>
              <a:cxnSpLocks/>
              <a:stCxn id="339" idx="6"/>
              <a:endCxn id="342" idx="1"/>
            </p:cNvCxnSpPr>
            <p:nvPr/>
          </p:nvCxnSpPr>
          <p:spPr>
            <a:xfrm>
              <a:off x="4693129" y="3878530"/>
              <a:ext cx="325251" cy="343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D420D13-A735-485C-82CC-E632F7989858}"/>
                </a:ext>
              </a:extLst>
            </p:cNvPr>
            <p:cNvCxnSpPr>
              <a:cxnSpLocks/>
              <a:stCxn id="340" idx="5"/>
              <a:endCxn id="342" idx="0"/>
            </p:cNvCxnSpPr>
            <p:nvPr/>
          </p:nvCxnSpPr>
          <p:spPr>
            <a:xfrm>
              <a:off x="4893401" y="3770374"/>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D6EEF6A1-9AF2-4682-8878-30202EE4EEEE}"/>
                </a:ext>
              </a:extLst>
            </p:cNvPr>
            <p:cNvCxnSpPr>
              <a:cxnSpLocks/>
              <a:stCxn id="341" idx="0"/>
              <a:endCxn id="339" idx="5"/>
            </p:cNvCxnSpPr>
            <p:nvPr/>
          </p:nvCxnSpPr>
          <p:spPr>
            <a:xfrm flipH="1" flipV="1">
              <a:off x="4679417" y="3918258"/>
              <a:ext cx="92291" cy="438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E0CC3A5-8531-430F-8DBC-1B32192C273A}"/>
                </a:ext>
              </a:extLst>
            </p:cNvPr>
            <p:cNvCxnSpPr>
              <a:cxnSpLocks/>
              <a:stCxn id="340" idx="5"/>
              <a:endCxn id="343" idx="2"/>
            </p:cNvCxnSpPr>
            <p:nvPr/>
          </p:nvCxnSpPr>
          <p:spPr>
            <a:xfrm>
              <a:off x="4893401" y="3770374"/>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77C3195-6C14-4AF5-A271-B3099B31A402}"/>
                </a:ext>
              </a:extLst>
            </p:cNvPr>
            <p:cNvCxnSpPr>
              <a:cxnSpLocks/>
              <a:stCxn id="341" idx="0"/>
              <a:endCxn id="340" idx="4"/>
            </p:cNvCxnSpPr>
            <p:nvPr/>
          </p:nvCxnSpPr>
          <p:spPr>
            <a:xfrm flipV="1">
              <a:off x="4771708" y="3786829"/>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EA0FD8-491F-4D62-B7B0-5A7ABFA4E02E}"/>
                </a:ext>
              </a:extLst>
            </p:cNvPr>
            <p:cNvCxnSpPr>
              <a:cxnSpLocks/>
              <a:stCxn id="339" idx="6"/>
              <a:endCxn id="343" idx="4"/>
            </p:cNvCxnSpPr>
            <p:nvPr/>
          </p:nvCxnSpPr>
          <p:spPr>
            <a:xfrm>
              <a:off x="4693129" y="3878530"/>
              <a:ext cx="446030"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9" name="Oval 338">
              <a:extLst>
                <a:ext uri="{FF2B5EF4-FFF2-40B4-BE49-F238E27FC236}">
                  <a16:creationId xmlns:a16="http://schemas.microsoft.com/office/drawing/2014/main" id="{8D91BC38-3E14-41AC-9E5A-E98746659DA3}"/>
                </a:ext>
              </a:extLst>
            </p:cNvPr>
            <p:cNvSpPr/>
            <p:nvPr/>
          </p:nvSpPr>
          <p:spPr>
            <a:xfrm>
              <a:off x="4599491" y="38223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a:extLst>
                <a:ext uri="{FF2B5EF4-FFF2-40B4-BE49-F238E27FC236}">
                  <a16:creationId xmlns:a16="http://schemas.microsoft.com/office/drawing/2014/main" id="{4520D9DD-53D6-4F38-A4DC-B04D9E4F37A7}"/>
                </a:ext>
              </a:extLst>
            </p:cNvPr>
            <p:cNvSpPr/>
            <p:nvPr/>
          </p:nvSpPr>
          <p:spPr>
            <a:xfrm>
              <a:off x="4813477" y="36744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a:extLst>
                <a:ext uri="{FF2B5EF4-FFF2-40B4-BE49-F238E27FC236}">
                  <a16:creationId xmlns:a16="http://schemas.microsoft.com/office/drawing/2014/main" id="{6B9AE189-701A-4141-BCBA-6F6591D29B6C}"/>
                </a:ext>
              </a:extLst>
            </p:cNvPr>
            <p:cNvSpPr/>
            <p:nvPr/>
          </p:nvSpPr>
          <p:spPr>
            <a:xfrm>
              <a:off x="4724888" y="435709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Oval 341">
              <a:extLst>
                <a:ext uri="{FF2B5EF4-FFF2-40B4-BE49-F238E27FC236}">
                  <a16:creationId xmlns:a16="http://schemas.microsoft.com/office/drawing/2014/main" id="{7D58D678-FC86-4757-AE09-E196C56EB049}"/>
                </a:ext>
              </a:extLst>
            </p:cNvPr>
            <p:cNvSpPr/>
            <p:nvPr/>
          </p:nvSpPr>
          <p:spPr>
            <a:xfrm>
              <a:off x="5004665" y="420546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Oval 342">
              <a:extLst>
                <a:ext uri="{FF2B5EF4-FFF2-40B4-BE49-F238E27FC236}">
                  <a16:creationId xmlns:a16="http://schemas.microsoft.com/office/drawing/2014/main" id="{31DDD351-5CDD-4165-B7E7-5391DBB1F935}"/>
                </a:ext>
              </a:extLst>
            </p:cNvPr>
            <p:cNvSpPr/>
            <p:nvPr/>
          </p:nvSpPr>
          <p:spPr>
            <a:xfrm>
              <a:off x="5092340" y="386435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4" name="Straight Connector 343">
              <a:extLst>
                <a:ext uri="{FF2B5EF4-FFF2-40B4-BE49-F238E27FC236}">
                  <a16:creationId xmlns:a16="http://schemas.microsoft.com/office/drawing/2014/main" id="{33AE3D8F-1C14-4FC3-8E27-2E2245185399}"/>
                </a:ext>
              </a:extLst>
            </p:cNvPr>
            <p:cNvCxnSpPr>
              <a:cxnSpLocks/>
              <a:stCxn id="347" idx="6"/>
              <a:endCxn id="348" idx="2"/>
            </p:cNvCxnSpPr>
            <p:nvPr/>
          </p:nvCxnSpPr>
          <p:spPr>
            <a:xfrm>
              <a:off x="4068858" y="4419358"/>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D579C889-D6CA-4114-AF01-F638842103E9}"/>
                </a:ext>
              </a:extLst>
            </p:cNvPr>
            <p:cNvCxnSpPr>
              <a:cxnSpLocks/>
              <a:stCxn id="349" idx="1"/>
              <a:endCxn id="347" idx="3"/>
            </p:cNvCxnSpPr>
            <p:nvPr/>
          </p:nvCxnSpPr>
          <p:spPr>
            <a:xfrm flipH="1" flipV="1">
              <a:off x="3988932" y="4459086"/>
              <a:ext cx="37695" cy="325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id="{B42F5065-8433-4B38-90F1-0621CE4AEDAE}"/>
                </a:ext>
              </a:extLst>
            </p:cNvPr>
            <p:cNvSpPr/>
            <p:nvPr/>
          </p:nvSpPr>
          <p:spPr>
            <a:xfrm>
              <a:off x="4167127" y="398193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Oval 346">
              <a:extLst>
                <a:ext uri="{FF2B5EF4-FFF2-40B4-BE49-F238E27FC236}">
                  <a16:creationId xmlns:a16="http://schemas.microsoft.com/office/drawing/2014/main" id="{151C109F-71AF-4748-88DA-D8E0BA65A76B}"/>
                </a:ext>
              </a:extLst>
            </p:cNvPr>
            <p:cNvSpPr/>
            <p:nvPr/>
          </p:nvSpPr>
          <p:spPr>
            <a:xfrm>
              <a:off x="3975220" y="43631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9274AF36-C453-408C-B261-F06D69F31472}"/>
                </a:ext>
              </a:extLst>
            </p:cNvPr>
            <p:cNvSpPr/>
            <p:nvPr/>
          </p:nvSpPr>
          <p:spPr>
            <a:xfrm>
              <a:off x="4329274" y="43658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774245E9-31D4-40C5-BA1C-FCFDC46F36BE}"/>
                </a:ext>
              </a:extLst>
            </p:cNvPr>
            <p:cNvSpPr/>
            <p:nvPr/>
          </p:nvSpPr>
          <p:spPr>
            <a:xfrm>
              <a:off x="4012916" y="47684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0" name="Straight Connector 349">
              <a:extLst>
                <a:ext uri="{FF2B5EF4-FFF2-40B4-BE49-F238E27FC236}">
                  <a16:creationId xmlns:a16="http://schemas.microsoft.com/office/drawing/2014/main" id="{FE0F78FC-2A82-4C4A-8EC0-40500CD688D0}"/>
                </a:ext>
              </a:extLst>
            </p:cNvPr>
            <p:cNvCxnSpPr>
              <a:cxnSpLocks/>
              <a:stCxn id="347" idx="0"/>
              <a:endCxn id="346" idx="3"/>
            </p:cNvCxnSpPr>
            <p:nvPr/>
          </p:nvCxnSpPr>
          <p:spPr>
            <a:xfrm flipV="1">
              <a:off x="4022037" y="4077843"/>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7AFAC11-2108-42A0-8650-56CC8E973346}"/>
                </a:ext>
              </a:extLst>
            </p:cNvPr>
            <p:cNvCxnSpPr>
              <a:cxnSpLocks/>
              <a:stCxn id="349" idx="0"/>
              <a:endCxn id="346" idx="4"/>
            </p:cNvCxnSpPr>
            <p:nvPr/>
          </p:nvCxnSpPr>
          <p:spPr>
            <a:xfrm flipV="1">
              <a:off x="4059733" y="4094298"/>
              <a:ext cx="154210" cy="674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E29B4953-755B-4743-B418-AB56FC9DB67C}"/>
                </a:ext>
              </a:extLst>
            </p:cNvPr>
            <p:cNvCxnSpPr>
              <a:cxnSpLocks/>
              <a:stCxn id="348" idx="1"/>
              <a:endCxn id="346" idx="5"/>
            </p:cNvCxnSpPr>
            <p:nvPr/>
          </p:nvCxnSpPr>
          <p:spPr>
            <a:xfrm flipH="1" flipV="1">
              <a:off x="4247048" y="4077843"/>
              <a:ext cx="95937"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C5330449-F606-425F-A439-5F723D8C8554}"/>
                </a:ext>
              </a:extLst>
            </p:cNvPr>
            <p:cNvCxnSpPr>
              <a:cxnSpLocks/>
              <a:stCxn id="349" idx="6"/>
              <a:endCxn id="348" idx="3"/>
            </p:cNvCxnSpPr>
            <p:nvPr/>
          </p:nvCxnSpPr>
          <p:spPr>
            <a:xfrm flipV="1">
              <a:off x="4106552" y="4461760"/>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BF411B95-D0A0-4EAC-AE2C-623C6FDE14D1}"/>
                </a:ext>
              </a:extLst>
            </p:cNvPr>
            <p:cNvCxnSpPr>
              <a:cxnSpLocks/>
              <a:stCxn id="331" idx="1"/>
              <a:endCxn id="330"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4300995B-B870-464B-98F4-F8795C54BD47}"/>
                </a:ext>
              </a:extLst>
            </p:cNvPr>
            <p:cNvCxnSpPr>
              <a:cxnSpLocks/>
              <a:stCxn id="332" idx="1"/>
              <a:endCxn id="330" idx="4"/>
            </p:cNvCxnSpPr>
            <p:nvPr/>
          </p:nvCxnSpPr>
          <p:spPr>
            <a:xfrm flipH="1" flipV="1">
              <a:off x="4890046" y="3039188"/>
              <a:ext cx="166211" cy="430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12DE790-B862-4624-A0B7-717603DE558F}"/>
                </a:ext>
              </a:extLst>
            </p:cNvPr>
            <p:cNvCxnSpPr>
              <a:cxnSpLocks/>
              <a:stCxn id="331" idx="5"/>
              <a:endCxn id="332"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7" name="Oval 356">
              <a:extLst>
                <a:ext uri="{FF2B5EF4-FFF2-40B4-BE49-F238E27FC236}">
                  <a16:creationId xmlns:a16="http://schemas.microsoft.com/office/drawing/2014/main" id="{876AEBF8-DED5-4A99-85F7-3D49055853F3}"/>
                </a:ext>
              </a:extLst>
            </p:cNvPr>
            <p:cNvSpPr/>
            <p:nvPr/>
          </p:nvSpPr>
          <p:spPr>
            <a:xfrm>
              <a:off x="4127148" y="287405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61845076-041D-4592-83DB-61B98FA397B5}"/>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B3773EE4-F44A-4BC8-88DB-174FFD783297}"/>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0" name="Straight Connector 359">
              <a:extLst>
                <a:ext uri="{FF2B5EF4-FFF2-40B4-BE49-F238E27FC236}">
                  <a16:creationId xmlns:a16="http://schemas.microsoft.com/office/drawing/2014/main" id="{B86A1F28-7F69-49DD-808F-D22CD4DB5A83}"/>
                </a:ext>
              </a:extLst>
            </p:cNvPr>
            <p:cNvCxnSpPr>
              <a:cxnSpLocks/>
              <a:stCxn id="357" idx="5"/>
              <a:endCxn id="359" idx="0"/>
            </p:cNvCxnSpPr>
            <p:nvPr/>
          </p:nvCxnSpPr>
          <p:spPr>
            <a:xfrm>
              <a:off x="4207073" y="2969959"/>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ED3EB09-985F-4EC6-B514-05399E20D91F}"/>
                </a:ext>
              </a:extLst>
            </p:cNvPr>
            <p:cNvCxnSpPr>
              <a:cxnSpLocks/>
              <a:stCxn id="358"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30A60E19-4ABB-4C32-BEE4-0E6B1B4BD82E}"/>
                </a:ext>
              </a:extLst>
            </p:cNvPr>
            <p:cNvCxnSpPr>
              <a:cxnSpLocks/>
              <a:stCxn id="358" idx="6"/>
              <a:endCxn id="35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EB9D5558-EB3C-486C-9203-08889003FF1C}"/>
              </a:ext>
            </a:extLst>
          </p:cNvPr>
          <p:cNvGrpSpPr/>
          <p:nvPr/>
        </p:nvGrpSpPr>
        <p:grpSpPr>
          <a:xfrm>
            <a:off x="4841879" y="4653156"/>
            <a:ext cx="893503" cy="1608250"/>
            <a:chOff x="3975220" y="1932007"/>
            <a:chExt cx="1210758" cy="2948855"/>
          </a:xfrm>
          <a:scene3d>
            <a:camera prst="orthographicFront">
              <a:rot lat="0" lon="3000000" rev="0"/>
            </a:camera>
            <a:lightRig rig="threePt" dir="t"/>
          </a:scene3d>
        </p:grpSpPr>
        <p:sp>
          <p:nvSpPr>
            <p:cNvPr id="364" name="Oval 363">
              <a:extLst>
                <a:ext uri="{FF2B5EF4-FFF2-40B4-BE49-F238E27FC236}">
                  <a16:creationId xmlns:a16="http://schemas.microsoft.com/office/drawing/2014/main" id="{CB54F6E1-8273-4B61-BA8C-ACFCF10D9DD2}"/>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F026AF5C-52C0-4AB1-A171-F43846B28253}"/>
                </a:ext>
              </a:extLst>
            </p:cNvPr>
            <p:cNvSpPr/>
            <p:nvPr/>
          </p:nvSpPr>
          <p:spPr>
            <a:xfrm>
              <a:off x="4551609" y="235796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A0A33BE8-9A80-4C8C-9A8D-6F8B4F0889E4}"/>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7" name="Straight Connector 366">
              <a:extLst>
                <a:ext uri="{FF2B5EF4-FFF2-40B4-BE49-F238E27FC236}">
                  <a16:creationId xmlns:a16="http://schemas.microsoft.com/office/drawing/2014/main" id="{8DAC213C-E41A-4647-9EC0-A0422D378CB6}"/>
                </a:ext>
              </a:extLst>
            </p:cNvPr>
            <p:cNvCxnSpPr>
              <a:cxnSpLocks/>
              <a:stCxn id="365" idx="6"/>
              <a:endCxn id="364" idx="3"/>
            </p:cNvCxnSpPr>
            <p:nvPr/>
          </p:nvCxnSpPr>
          <p:spPr>
            <a:xfrm flipV="1">
              <a:off x="4645247" y="2027918"/>
              <a:ext cx="285027" cy="386228"/>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39EEE246-1674-4F9F-823D-523F123312D7}"/>
                </a:ext>
              </a:extLst>
            </p:cNvPr>
            <p:cNvCxnSpPr>
              <a:cxnSpLocks/>
              <a:stCxn id="366" idx="0"/>
              <a:endCxn id="364"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9629723B-B393-4439-BBE3-44F7F58E5B80}"/>
                </a:ext>
              </a:extLst>
            </p:cNvPr>
            <p:cNvCxnSpPr>
              <a:cxnSpLocks/>
              <a:stCxn id="365" idx="5"/>
              <a:endCxn id="366" idx="2"/>
            </p:cNvCxnSpPr>
            <p:nvPr/>
          </p:nvCxnSpPr>
          <p:spPr>
            <a:xfrm>
              <a:off x="4631535" y="2453871"/>
              <a:ext cx="207440" cy="806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19F6533-F4E5-4374-913A-B3360067D530}"/>
                </a:ext>
              </a:extLst>
            </p:cNvPr>
            <p:cNvCxnSpPr>
              <a:cxnSpLocks/>
              <a:stCxn id="405" idx="7"/>
              <a:endCxn id="365" idx="3"/>
            </p:cNvCxnSpPr>
            <p:nvPr/>
          </p:nvCxnSpPr>
          <p:spPr>
            <a:xfrm flipV="1">
              <a:off x="4207074" y="2453871"/>
              <a:ext cx="358248" cy="4366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6B986D-AF21-415E-B0C0-D826A9FFC477}"/>
                </a:ext>
              </a:extLst>
            </p:cNvPr>
            <p:cNvCxnSpPr>
              <a:cxnSpLocks/>
              <a:stCxn id="378" idx="0"/>
              <a:endCxn id="366"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E6A6A72C-CB21-477C-A349-C3E01AB7FC82}"/>
                </a:ext>
              </a:extLst>
            </p:cNvPr>
            <p:cNvCxnSpPr>
              <a:cxnSpLocks/>
              <a:stCxn id="379" idx="1"/>
              <a:endCxn id="407"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C494970-380E-43AF-A252-386B40BA79D2}"/>
                </a:ext>
              </a:extLst>
            </p:cNvPr>
            <p:cNvCxnSpPr>
              <a:cxnSpLocks/>
              <a:stCxn id="394" idx="7"/>
              <a:endCxn id="379" idx="3"/>
            </p:cNvCxnSpPr>
            <p:nvPr/>
          </p:nvCxnSpPr>
          <p:spPr>
            <a:xfrm flipV="1">
              <a:off x="4247049" y="3459153"/>
              <a:ext cx="483911" cy="5392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4F50F3C5-FBB5-4332-9F39-059FBF67D4CC}"/>
                </a:ext>
              </a:extLst>
            </p:cNvPr>
            <p:cNvCxnSpPr>
              <a:cxnSpLocks/>
              <a:stCxn id="394" idx="6"/>
              <a:endCxn id="387" idx="2"/>
            </p:cNvCxnSpPr>
            <p:nvPr/>
          </p:nvCxnSpPr>
          <p:spPr>
            <a:xfrm flipV="1">
              <a:off x="4260763" y="3878528"/>
              <a:ext cx="338730" cy="1595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5" name="Oval 374">
              <a:extLst>
                <a:ext uri="{FF2B5EF4-FFF2-40B4-BE49-F238E27FC236}">
                  <a16:creationId xmlns:a16="http://schemas.microsoft.com/office/drawing/2014/main" id="{ABA84CD4-82E7-4B48-8E2D-3B33D882F895}"/>
                </a:ext>
              </a:extLst>
            </p:cNvPr>
            <p:cNvSpPr/>
            <p:nvPr/>
          </p:nvSpPr>
          <p:spPr>
            <a:xfrm>
              <a:off x="5056839" y="2284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6" name="Straight Connector 375">
              <a:extLst>
                <a:ext uri="{FF2B5EF4-FFF2-40B4-BE49-F238E27FC236}">
                  <a16:creationId xmlns:a16="http://schemas.microsoft.com/office/drawing/2014/main" id="{EF50B958-DE7D-40F1-9288-D025A73F1859}"/>
                </a:ext>
              </a:extLst>
            </p:cNvPr>
            <p:cNvCxnSpPr>
              <a:cxnSpLocks/>
              <a:stCxn id="375" idx="1"/>
              <a:endCxn id="364"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9434AEB-FEBC-4B24-BFAF-BE1EE2105D10}"/>
                </a:ext>
              </a:extLst>
            </p:cNvPr>
            <p:cNvCxnSpPr>
              <a:cxnSpLocks/>
              <a:stCxn id="366" idx="6"/>
              <a:endCxn id="375"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8" name="Oval 377">
              <a:extLst>
                <a:ext uri="{FF2B5EF4-FFF2-40B4-BE49-F238E27FC236}">
                  <a16:creationId xmlns:a16="http://schemas.microsoft.com/office/drawing/2014/main" id="{1118740B-3EA1-47AA-B6F2-5BE97A35ECCA}"/>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a:extLst>
                <a:ext uri="{FF2B5EF4-FFF2-40B4-BE49-F238E27FC236}">
                  <a16:creationId xmlns:a16="http://schemas.microsoft.com/office/drawing/2014/main" id="{70BF39BB-5D64-467C-9A9D-0621AF523850}"/>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a:extLst>
                <a:ext uri="{FF2B5EF4-FFF2-40B4-BE49-F238E27FC236}">
                  <a16:creationId xmlns:a16="http://schemas.microsoft.com/office/drawing/2014/main" id="{C70705F7-065F-4C7A-8924-5177FE3F137C}"/>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1" name="Straight Connector 380">
              <a:extLst>
                <a:ext uri="{FF2B5EF4-FFF2-40B4-BE49-F238E27FC236}">
                  <a16:creationId xmlns:a16="http://schemas.microsoft.com/office/drawing/2014/main" id="{34A35CAF-899C-4E90-8518-3C933CE9F57D}"/>
                </a:ext>
              </a:extLst>
            </p:cNvPr>
            <p:cNvCxnSpPr>
              <a:cxnSpLocks/>
              <a:stCxn id="387" idx="6"/>
              <a:endCxn id="390" idx="1"/>
            </p:cNvCxnSpPr>
            <p:nvPr/>
          </p:nvCxnSpPr>
          <p:spPr>
            <a:xfrm>
              <a:off x="4693129" y="3878530"/>
              <a:ext cx="325251" cy="343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7B4D1F22-60C8-42FC-AB9B-D8AA4452EFA4}"/>
                </a:ext>
              </a:extLst>
            </p:cNvPr>
            <p:cNvCxnSpPr>
              <a:cxnSpLocks/>
              <a:stCxn id="388" idx="5"/>
              <a:endCxn id="390" idx="0"/>
            </p:cNvCxnSpPr>
            <p:nvPr/>
          </p:nvCxnSpPr>
          <p:spPr>
            <a:xfrm>
              <a:off x="4893401" y="3770374"/>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04170474-8E2D-46EF-B221-7F230D02708C}"/>
                </a:ext>
              </a:extLst>
            </p:cNvPr>
            <p:cNvCxnSpPr>
              <a:cxnSpLocks/>
              <a:stCxn id="389" idx="0"/>
              <a:endCxn id="387" idx="5"/>
            </p:cNvCxnSpPr>
            <p:nvPr/>
          </p:nvCxnSpPr>
          <p:spPr>
            <a:xfrm flipH="1" flipV="1">
              <a:off x="4679417" y="3918258"/>
              <a:ext cx="92291" cy="438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70F3E330-B899-4748-9B97-8DA5CA5AF054}"/>
                </a:ext>
              </a:extLst>
            </p:cNvPr>
            <p:cNvCxnSpPr>
              <a:cxnSpLocks/>
              <a:stCxn id="388" idx="5"/>
              <a:endCxn id="391" idx="2"/>
            </p:cNvCxnSpPr>
            <p:nvPr/>
          </p:nvCxnSpPr>
          <p:spPr>
            <a:xfrm>
              <a:off x="4893401" y="3770374"/>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C3C87F90-3863-4A45-A747-E26CC4E60A65}"/>
                </a:ext>
              </a:extLst>
            </p:cNvPr>
            <p:cNvCxnSpPr>
              <a:cxnSpLocks/>
              <a:stCxn id="389" idx="0"/>
              <a:endCxn id="388" idx="4"/>
            </p:cNvCxnSpPr>
            <p:nvPr/>
          </p:nvCxnSpPr>
          <p:spPr>
            <a:xfrm flipV="1">
              <a:off x="4771708" y="3786829"/>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295EA978-993D-407C-B084-A2D6896E103A}"/>
                </a:ext>
              </a:extLst>
            </p:cNvPr>
            <p:cNvCxnSpPr>
              <a:cxnSpLocks/>
              <a:stCxn id="387" idx="6"/>
              <a:endCxn id="391" idx="4"/>
            </p:cNvCxnSpPr>
            <p:nvPr/>
          </p:nvCxnSpPr>
          <p:spPr>
            <a:xfrm>
              <a:off x="4693129" y="3878530"/>
              <a:ext cx="446030" cy="981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7" name="Oval 386">
              <a:extLst>
                <a:ext uri="{FF2B5EF4-FFF2-40B4-BE49-F238E27FC236}">
                  <a16:creationId xmlns:a16="http://schemas.microsoft.com/office/drawing/2014/main" id="{C9A71233-C2EF-4C2F-9ACF-8F3099D952DD}"/>
                </a:ext>
              </a:extLst>
            </p:cNvPr>
            <p:cNvSpPr/>
            <p:nvPr/>
          </p:nvSpPr>
          <p:spPr>
            <a:xfrm>
              <a:off x="4599491" y="38223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Oval 387">
              <a:extLst>
                <a:ext uri="{FF2B5EF4-FFF2-40B4-BE49-F238E27FC236}">
                  <a16:creationId xmlns:a16="http://schemas.microsoft.com/office/drawing/2014/main" id="{4FF43633-164A-4A91-A826-CA5573FC0BB4}"/>
                </a:ext>
              </a:extLst>
            </p:cNvPr>
            <p:cNvSpPr/>
            <p:nvPr/>
          </p:nvSpPr>
          <p:spPr>
            <a:xfrm>
              <a:off x="4813477" y="36744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Oval 388">
              <a:extLst>
                <a:ext uri="{FF2B5EF4-FFF2-40B4-BE49-F238E27FC236}">
                  <a16:creationId xmlns:a16="http://schemas.microsoft.com/office/drawing/2014/main" id="{69157221-88AA-4DF9-ACB9-4E5D784BBBBE}"/>
                </a:ext>
              </a:extLst>
            </p:cNvPr>
            <p:cNvSpPr/>
            <p:nvPr/>
          </p:nvSpPr>
          <p:spPr>
            <a:xfrm>
              <a:off x="4724888" y="435709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Oval 389">
              <a:extLst>
                <a:ext uri="{FF2B5EF4-FFF2-40B4-BE49-F238E27FC236}">
                  <a16:creationId xmlns:a16="http://schemas.microsoft.com/office/drawing/2014/main" id="{9C1EFD37-31D2-45D9-93E5-E4099DA99B1C}"/>
                </a:ext>
              </a:extLst>
            </p:cNvPr>
            <p:cNvSpPr/>
            <p:nvPr/>
          </p:nvSpPr>
          <p:spPr>
            <a:xfrm>
              <a:off x="5004665" y="420546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Oval 390">
              <a:extLst>
                <a:ext uri="{FF2B5EF4-FFF2-40B4-BE49-F238E27FC236}">
                  <a16:creationId xmlns:a16="http://schemas.microsoft.com/office/drawing/2014/main" id="{40B6AB9C-8D2F-41B7-B2D5-FAD02C28AD29}"/>
                </a:ext>
              </a:extLst>
            </p:cNvPr>
            <p:cNvSpPr/>
            <p:nvPr/>
          </p:nvSpPr>
          <p:spPr>
            <a:xfrm>
              <a:off x="5092340" y="386435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2" name="Straight Connector 391">
              <a:extLst>
                <a:ext uri="{FF2B5EF4-FFF2-40B4-BE49-F238E27FC236}">
                  <a16:creationId xmlns:a16="http://schemas.microsoft.com/office/drawing/2014/main" id="{F08C034E-9ADA-421D-9E1A-A52270481C78}"/>
                </a:ext>
              </a:extLst>
            </p:cNvPr>
            <p:cNvCxnSpPr>
              <a:cxnSpLocks/>
              <a:stCxn id="395" idx="6"/>
              <a:endCxn id="396" idx="2"/>
            </p:cNvCxnSpPr>
            <p:nvPr/>
          </p:nvCxnSpPr>
          <p:spPr>
            <a:xfrm>
              <a:off x="4068858" y="4419358"/>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A8E514B8-52F9-479C-9F7D-FBF59F10438C}"/>
                </a:ext>
              </a:extLst>
            </p:cNvPr>
            <p:cNvCxnSpPr>
              <a:cxnSpLocks/>
              <a:stCxn id="397" idx="1"/>
              <a:endCxn id="395" idx="3"/>
            </p:cNvCxnSpPr>
            <p:nvPr/>
          </p:nvCxnSpPr>
          <p:spPr>
            <a:xfrm flipH="1" flipV="1">
              <a:off x="3988932" y="4459086"/>
              <a:ext cx="37695" cy="325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BDF6FA2E-3C32-4E8F-A4CC-D929F6C63AB2}"/>
                </a:ext>
              </a:extLst>
            </p:cNvPr>
            <p:cNvSpPr/>
            <p:nvPr/>
          </p:nvSpPr>
          <p:spPr>
            <a:xfrm>
              <a:off x="4167127" y="398193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Oval 394">
              <a:extLst>
                <a:ext uri="{FF2B5EF4-FFF2-40B4-BE49-F238E27FC236}">
                  <a16:creationId xmlns:a16="http://schemas.microsoft.com/office/drawing/2014/main" id="{B75FDAB1-CFF6-461C-9DFC-E8C005E31ED7}"/>
                </a:ext>
              </a:extLst>
            </p:cNvPr>
            <p:cNvSpPr/>
            <p:nvPr/>
          </p:nvSpPr>
          <p:spPr>
            <a:xfrm>
              <a:off x="3975220" y="43631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Oval 395">
              <a:extLst>
                <a:ext uri="{FF2B5EF4-FFF2-40B4-BE49-F238E27FC236}">
                  <a16:creationId xmlns:a16="http://schemas.microsoft.com/office/drawing/2014/main" id="{B99FCB1B-C898-4807-B10D-9F9B54909283}"/>
                </a:ext>
              </a:extLst>
            </p:cNvPr>
            <p:cNvSpPr/>
            <p:nvPr/>
          </p:nvSpPr>
          <p:spPr>
            <a:xfrm>
              <a:off x="4329274" y="43658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Oval 396">
              <a:extLst>
                <a:ext uri="{FF2B5EF4-FFF2-40B4-BE49-F238E27FC236}">
                  <a16:creationId xmlns:a16="http://schemas.microsoft.com/office/drawing/2014/main" id="{128C37D9-79E4-4E6A-B0D5-739ACEAC9865}"/>
                </a:ext>
              </a:extLst>
            </p:cNvPr>
            <p:cNvSpPr/>
            <p:nvPr/>
          </p:nvSpPr>
          <p:spPr>
            <a:xfrm>
              <a:off x="4012916" y="47684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8" name="Straight Connector 397">
              <a:extLst>
                <a:ext uri="{FF2B5EF4-FFF2-40B4-BE49-F238E27FC236}">
                  <a16:creationId xmlns:a16="http://schemas.microsoft.com/office/drawing/2014/main" id="{8BD06BA8-4E02-478C-94BD-724621012C6E}"/>
                </a:ext>
              </a:extLst>
            </p:cNvPr>
            <p:cNvCxnSpPr>
              <a:cxnSpLocks/>
              <a:stCxn id="395" idx="0"/>
              <a:endCxn id="394" idx="3"/>
            </p:cNvCxnSpPr>
            <p:nvPr/>
          </p:nvCxnSpPr>
          <p:spPr>
            <a:xfrm flipV="1">
              <a:off x="4022037" y="4077843"/>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0FECC0DA-A7A4-44D6-8B3C-45FD0B6C16B1}"/>
                </a:ext>
              </a:extLst>
            </p:cNvPr>
            <p:cNvCxnSpPr>
              <a:cxnSpLocks/>
              <a:stCxn id="397" idx="0"/>
              <a:endCxn id="394" idx="4"/>
            </p:cNvCxnSpPr>
            <p:nvPr/>
          </p:nvCxnSpPr>
          <p:spPr>
            <a:xfrm flipV="1">
              <a:off x="4059733" y="4094298"/>
              <a:ext cx="154210" cy="67419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A86AF0E2-0DE4-4330-8E8F-9CF3F09A806D}"/>
                </a:ext>
              </a:extLst>
            </p:cNvPr>
            <p:cNvCxnSpPr>
              <a:cxnSpLocks/>
              <a:stCxn id="396" idx="1"/>
              <a:endCxn id="394" idx="5"/>
            </p:cNvCxnSpPr>
            <p:nvPr/>
          </p:nvCxnSpPr>
          <p:spPr>
            <a:xfrm flipH="1" flipV="1">
              <a:off x="4247048" y="4077843"/>
              <a:ext cx="95937"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001C8DC-1AA4-4369-9D69-D0144FEBCA67}"/>
                </a:ext>
              </a:extLst>
            </p:cNvPr>
            <p:cNvCxnSpPr>
              <a:cxnSpLocks/>
              <a:stCxn id="397" idx="6"/>
              <a:endCxn id="396" idx="3"/>
            </p:cNvCxnSpPr>
            <p:nvPr/>
          </p:nvCxnSpPr>
          <p:spPr>
            <a:xfrm flipV="1">
              <a:off x="4106552" y="4461760"/>
              <a:ext cx="236432" cy="36292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F6E64803-08ED-4CE3-B2AF-93261190A7FA}"/>
                </a:ext>
              </a:extLst>
            </p:cNvPr>
            <p:cNvCxnSpPr>
              <a:cxnSpLocks/>
              <a:stCxn id="379" idx="1"/>
              <a:endCxn id="378"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1E8C5D94-5297-473F-9468-E190845041D4}"/>
                </a:ext>
              </a:extLst>
            </p:cNvPr>
            <p:cNvCxnSpPr>
              <a:cxnSpLocks/>
              <a:stCxn id="380" idx="1"/>
              <a:endCxn id="378" idx="4"/>
            </p:cNvCxnSpPr>
            <p:nvPr/>
          </p:nvCxnSpPr>
          <p:spPr>
            <a:xfrm flipH="1" flipV="1">
              <a:off x="4890046" y="3039188"/>
              <a:ext cx="166211" cy="43000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CFC6ADC1-BA88-4155-9E3E-D7A81B84BF3C}"/>
                </a:ext>
              </a:extLst>
            </p:cNvPr>
            <p:cNvCxnSpPr>
              <a:cxnSpLocks/>
              <a:stCxn id="379" idx="5"/>
              <a:endCxn id="380"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5" name="Oval 404">
              <a:extLst>
                <a:ext uri="{FF2B5EF4-FFF2-40B4-BE49-F238E27FC236}">
                  <a16:creationId xmlns:a16="http://schemas.microsoft.com/office/drawing/2014/main" id="{64C23B32-7717-4454-830B-D14F6A265169}"/>
                </a:ext>
              </a:extLst>
            </p:cNvPr>
            <p:cNvSpPr/>
            <p:nvPr/>
          </p:nvSpPr>
          <p:spPr>
            <a:xfrm>
              <a:off x="4127148" y="287405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Oval 405">
              <a:extLst>
                <a:ext uri="{FF2B5EF4-FFF2-40B4-BE49-F238E27FC236}">
                  <a16:creationId xmlns:a16="http://schemas.microsoft.com/office/drawing/2014/main" id="{2C9C2BD3-D606-467E-8330-DD82B0E4F97C}"/>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Oval 406">
              <a:extLst>
                <a:ext uri="{FF2B5EF4-FFF2-40B4-BE49-F238E27FC236}">
                  <a16:creationId xmlns:a16="http://schemas.microsoft.com/office/drawing/2014/main" id="{508858D3-9909-4099-BF65-9FD7D156B95D}"/>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8" name="Straight Connector 407">
              <a:extLst>
                <a:ext uri="{FF2B5EF4-FFF2-40B4-BE49-F238E27FC236}">
                  <a16:creationId xmlns:a16="http://schemas.microsoft.com/office/drawing/2014/main" id="{0A0A7CDE-B20C-41D6-8AF5-1C2DD84B16E1}"/>
                </a:ext>
              </a:extLst>
            </p:cNvPr>
            <p:cNvCxnSpPr>
              <a:cxnSpLocks/>
              <a:stCxn id="405" idx="5"/>
              <a:endCxn id="407" idx="0"/>
            </p:cNvCxnSpPr>
            <p:nvPr/>
          </p:nvCxnSpPr>
          <p:spPr>
            <a:xfrm>
              <a:off x="4207073" y="2969959"/>
              <a:ext cx="198317" cy="251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E6083C7B-F13B-4AED-8CAA-2C1B5BEC8D5D}"/>
                </a:ext>
              </a:extLst>
            </p:cNvPr>
            <p:cNvCxnSpPr>
              <a:cxnSpLocks/>
              <a:stCxn id="406"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DFA65F11-CE87-422B-B812-B152A22C394C}"/>
                </a:ext>
              </a:extLst>
            </p:cNvPr>
            <p:cNvCxnSpPr>
              <a:cxnSpLocks/>
              <a:stCxn id="406" idx="6"/>
              <a:endCxn id="40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1" name="Straight Connector 410">
            <a:extLst>
              <a:ext uri="{FF2B5EF4-FFF2-40B4-BE49-F238E27FC236}">
                <a16:creationId xmlns:a16="http://schemas.microsoft.com/office/drawing/2014/main" id="{383833F4-D71C-45D6-A40B-4DEFBFBBBAEE}"/>
              </a:ext>
            </a:extLst>
          </p:cNvPr>
          <p:cNvCxnSpPr>
            <a:cxnSpLocks/>
          </p:cNvCxnSpPr>
          <p:nvPr/>
        </p:nvCxnSpPr>
        <p:spPr>
          <a:xfrm>
            <a:off x="4397347" y="4403308"/>
            <a:ext cx="359488" cy="0"/>
          </a:xfrm>
          <a:prstGeom prst="line">
            <a:avLst/>
          </a:prstGeom>
          <a:ln w="31750">
            <a:solidFill>
              <a:schemeClr val="tx1"/>
            </a:solidFill>
          </a:ln>
          <a:scene3d>
            <a:camera prst="orthographicFront">
              <a:rot lat="0" lon="30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71537B62-67A0-4EEB-9BB3-7AEFAA8AE9CD}"/>
              </a:ext>
            </a:extLst>
          </p:cNvPr>
          <p:cNvCxnSpPr>
            <a:cxnSpLocks/>
          </p:cNvCxnSpPr>
          <p:nvPr/>
        </p:nvCxnSpPr>
        <p:spPr>
          <a:xfrm>
            <a:off x="4392649" y="4221584"/>
            <a:ext cx="397993" cy="0"/>
          </a:xfrm>
          <a:prstGeom prst="line">
            <a:avLst/>
          </a:prstGeom>
          <a:ln>
            <a:solidFill>
              <a:schemeClr val="tx1"/>
            </a:solidFill>
            <a:prstDash val="lgDash"/>
          </a:ln>
          <a:scene3d>
            <a:camera prst="orthographicFront">
              <a:rot lat="0" lon="30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413" name="Content Placeholder 2">
            <a:extLst>
              <a:ext uri="{FF2B5EF4-FFF2-40B4-BE49-F238E27FC236}">
                <a16:creationId xmlns:a16="http://schemas.microsoft.com/office/drawing/2014/main" id="{1745AC81-05A2-474A-AF4B-8B9661E90226}"/>
              </a:ext>
            </a:extLst>
          </p:cNvPr>
          <p:cNvSpPr txBox="1">
            <a:spLocks/>
          </p:cNvSpPr>
          <p:nvPr/>
        </p:nvSpPr>
        <p:spPr>
          <a:xfrm>
            <a:off x="4695467" y="4260498"/>
            <a:ext cx="2360083" cy="3217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dirty="0"/>
              <a:t>Random remaining edge (</a:t>
            </a:r>
            <a:r>
              <a:rPr lang="en-US" sz="1400" dirty="0" err="1"/>
              <a:t>i,j</a:t>
            </a:r>
            <a:r>
              <a:rPr lang="en-US" sz="1400" dirty="0"/>
              <a:t>)</a:t>
            </a:r>
          </a:p>
        </p:txBody>
      </p:sp>
      <p:sp>
        <p:nvSpPr>
          <p:cNvPr id="414" name="Content Placeholder 2">
            <a:extLst>
              <a:ext uri="{FF2B5EF4-FFF2-40B4-BE49-F238E27FC236}">
                <a16:creationId xmlns:a16="http://schemas.microsoft.com/office/drawing/2014/main" id="{6395C61D-A2BF-452B-BC8C-AE4E1CC94BA4}"/>
              </a:ext>
            </a:extLst>
          </p:cNvPr>
          <p:cNvSpPr txBox="1">
            <a:spLocks/>
          </p:cNvSpPr>
          <p:nvPr/>
        </p:nvSpPr>
        <p:spPr>
          <a:xfrm>
            <a:off x="4708015" y="4070109"/>
            <a:ext cx="2360083" cy="3217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Random masked edge (</a:t>
            </a:r>
            <a:r>
              <a:rPr lang="en-US" sz="1400" dirty="0" err="1"/>
              <a:t>i,j</a:t>
            </a:r>
            <a:r>
              <a:rPr lang="en-US" sz="1400" dirty="0"/>
              <a:t>)</a:t>
            </a:r>
          </a:p>
        </p:txBody>
      </p:sp>
      <p:sp>
        <p:nvSpPr>
          <p:cNvPr id="415" name="Arrow: Right 414">
            <a:extLst>
              <a:ext uri="{FF2B5EF4-FFF2-40B4-BE49-F238E27FC236}">
                <a16:creationId xmlns:a16="http://schemas.microsoft.com/office/drawing/2014/main" id="{13441F40-CA5B-44C0-90A4-ABA1AE9F20B5}"/>
              </a:ext>
            </a:extLst>
          </p:cNvPr>
          <p:cNvSpPr/>
          <p:nvPr/>
        </p:nvSpPr>
        <p:spPr>
          <a:xfrm>
            <a:off x="4691023" y="5417894"/>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Arrow: Right 415">
            <a:extLst>
              <a:ext uri="{FF2B5EF4-FFF2-40B4-BE49-F238E27FC236}">
                <a16:creationId xmlns:a16="http://schemas.microsoft.com/office/drawing/2014/main" id="{634B2DED-A9A6-4F0A-923F-4F0BD91A46CD}"/>
              </a:ext>
            </a:extLst>
          </p:cNvPr>
          <p:cNvSpPr/>
          <p:nvPr/>
        </p:nvSpPr>
        <p:spPr>
          <a:xfrm>
            <a:off x="5733694" y="5430972"/>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DFA0BBF1-D7AF-4419-8582-4F8503267673}"/>
              </a:ext>
            </a:extLst>
          </p:cNvPr>
          <p:cNvSpPr/>
          <p:nvPr/>
        </p:nvSpPr>
        <p:spPr>
          <a:xfrm>
            <a:off x="7084605" y="5030667"/>
            <a:ext cx="245779" cy="972299"/>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041FF9D5-2A8D-4856-A0C2-6D7AF0D1947A}"/>
              </a:ext>
            </a:extLst>
          </p:cNvPr>
          <p:cNvSpPr/>
          <p:nvPr/>
        </p:nvSpPr>
        <p:spPr>
          <a:xfrm>
            <a:off x="7548274" y="5025890"/>
            <a:ext cx="245779" cy="972299"/>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Content Placeholder 2">
            <a:extLst>
              <a:ext uri="{FF2B5EF4-FFF2-40B4-BE49-F238E27FC236}">
                <a16:creationId xmlns:a16="http://schemas.microsoft.com/office/drawing/2014/main" id="{33FE14E9-4F87-4A03-9757-C7036EAE2810}"/>
              </a:ext>
            </a:extLst>
          </p:cNvPr>
          <p:cNvSpPr txBox="1">
            <a:spLocks/>
          </p:cNvSpPr>
          <p:nvPr/>
        </p:nvSpPr>
        <p:spPr>
          <a:xfrm>
            <a:off x="7045285" y="4662494"/>
            <a:ext cx="849543" cy="116432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err="1"/>
              <a:t>i</a:t>
            </a:r>
            <a:r>
              <a:rPr lang="en-US" sz="2000" dirty="0"/>
              <a:t>        j</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2400" dirty="0"/>
              <a:t>    </a:t>
            </a:r>
            <a:r>
              <a:rPr lang="en-US" sz="2400" b="1" dirty="0"/>
              <a:t>-</a:t>
            </a:r>
          </a:p>
        </p:txBody>
      </p:sp>
      <p:sp>
        <p:nvSpPr>
          <p:cNvPr id="420" name="Arrow: Right 419">
            <a:extLst>
              <a:ext uri="{FF2B5EF4-FFF2-40B4-BE49-F238E27FC236}">
                <a16:creationId xmlns:a16="http://schemas.microsoft.com/office/drawing/2014/main" id="{9257D6DA-85F5-484B-95EF-3156534572A5}"/>
              </a:ext>
            </a:extLst>
          </p:cNvPr>
          <p:cNvSpPr/>
          <p:nvPr/>
        </p:nvSpPr>
        <p:spPr>
          <a:xfrm>
            <a:off x="7951101" y="5425106"/>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Arrow: Right 420">
            <a:extLst>
              <a:ext uri="{FF2B5EF4-FFF2-40B4-BE49-F238E27FC236}">
                <a16:creationId xmlns:a16="http://schemas.microsoft.com/office/drawing/2014/main" id="{CC85BC57-0E9F-4126-89FF-4CA759AAC5F7}"/>
              </a:ext>
            </a:extLst>
          </p:cNvPr>
          <p:cNvSpPr/>
          <p:nvPr/>
        </p:nvSpPr>
        <p:spPr>
          <a:xfrm>
            <a:off x="6709258" y="5430972"/>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CF9661AF-A0C9-4F3A-A4F0-A5AAD2930155}"/>
              </a:ext>
            </a:extLst>
          </p:cNvPr>
          <p:cNvSpPr/>
          <p:nvPr/>
        </p:nvSpPr>
        <p:spPr>
          <a:xfrm>
            <a:off x="6016740" y="5179234"/>
            <a:ext cx="591735" cy="699525"/>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GNN</a:t>
            </a:r>
          </a:p>
        </p:txBody>
      </p:sp>
      <p:sp>
        <p:nvSpPr>
          <p:cNvPr id="423" name="Content Placeholder 2">
            <a:extLst>
              <a:ext uri="{FF2B5EF4-FFF2-40B4-BE49-F238E27FC236}">
                <a16:creationId xmlns:a16="http://schemas.microsoft.com/office/drawing/2014/main" id="{69F1582E-B8E1-4175-BE95-2947744BF240}"/>
              </a:ext>
            </a:extLst>
          </p:cNvPr>
          <p:cNvSpPr txBox="1">
            <a:spLocks/>
          </p:cNvSpPr>
          <p:nvPr/>
        </p:nvSpPr>
        <p:spPr>
          <a:xfrm>
            <a:off x="6779962" y="6081934"/>
            <a:ext cx="1456460"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Mapped node embeddings</a:t>
            </a:r>
          </a:p>
        </p:txBody>
      </p:sp>
      <p:sp>
        <p:nvSpPr>
          <p:cNvPr id="424" name="Content Placeholder 2">
            <a:extLst>
              <a:ext uri="{FF2B5EF4-FFF2-40B4-BE49-F238E27FC236}">
                <a16:creationId xmlns:a16="http://schemas.microsoft.com/office/drawing/2014/main" id="{56C41FEF-1F46-4619-A362-1CA748733BEC}"/>
              </a:ext>
            </a:extLst>
          </p:cNvPr>
          <p:cNvSpPr txBox="1">
            <a:spLocks/>
          </p:cNvSpPr>
          <p:nvPr/>
        </p:nvSpPr>
        <p:spPr>
          <a:xfrm>
            <a:off x="8550146" y="4846360"/>
            <a:ext cx="1354391" cy="156748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Predict</a:t>
            </a:r>
          </a:p>
          <a:p>
            <a:pPr marL="0" indent="0">
              <a:buFont typeface="Arial" panose="020B0604020202020204" pitchFamily="34" charset="0"/>
              <a:buNone/>
            </a:pPr>
            <a:r>
              <a:rPr lang="en-US" sz="1400" dirty="0"/>
              <a:t>Masked </a:t>
            </a:r>
          </a:p>
          <a:p>
            <a:pPr marL="0" indent="0">
              <a:buFont typeface="Arial" panose="020B0604020202020204" pitchFamily="34" charset="0"/>
              <a:buNone/>
            </a:pPr>
            <a:r>
              <a:rPr lang="en-US" sz="1400" dirty="0"/>
              <a:t>vs. </a:t>
            </a:r>
          </a:p>
          <a:p>
            <a:pPr marL="0" indent="0">
              <a:buFont typeface="Arial" panose="020B0604020202020204" pitchFamily="34" charset="0"/>
              <a:buNone/>
            </a:pPr>
            <a:r>
              <a:rPr lang="en-US" sz="1400" dirty="0"/>
              <a:t>Remaining</a:t>
            </a:r>
          </a:p>
        </p:txBody>
      </p:sp>
      <p:cxnSp>
        <p:nvCxnSpPr>
          <p:cNvPr id="425" name="Straight Connector 424">
            <a:extLst>
              <a:ext uri="{FF2B5EF4-FFF2-40B4-BE49-F238E27FC236}">
                <a16:creationId xmlns:a16="http://schemas.microsoft.com/office/drawing/2014/main" id="{3D0D675E-9870-498E-82C3-D6D3A1FD2BCD}"/>
              </a:ext>
            </a:extLst>
          </p:cNvPr>
          <p:cNvCxnSpPr>
            <a:cxnSpLocks/>
          </p:cNvCxnSpPr>
          <p:nvPr/>
        </p:nvCxnSpPr>
        <p:spPr>
          <a:xfrm>
            <a:off x="8195223" y="5848615"/>
            <a:ext cx="421928" cy="0"/>
          </a:xfrm>
          <a:prstGeom prst="line">
            <a:avLst/>
          </a:prstGeom>
          <a:ln w="31750">
            <a:solidFill>
              <a:schemeClr val="tx1"/>
            </a:solidFill>
          </a:ln>
          <a:scene3d>
            <a:camera prst="orthographicFront">
              <a:rot lat="0" lon="30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99BC2E15-6AC6-4E4E-B490-AD363BD5EF3E}"/>
              </a:ext>
            </a:extLst>
          </p:cNvPr>
          <p:cNvCxnSpPr>
            <a:cxnSpLocks/>
          </p:cNvCxnSpPr>
          <p:nvPr/>
        </p:nvCxnSpPr>
        <p:spPr>
          <a:xfrm>
            <a:off x="8207191" y="5304177"/>
            <a:ext cx="397993" cy="0"/>
          </a:xfrm>
          <a:prstGeom prst="line">
            <a:avLst/>
          </a:prstGeom>
          <a:ln>
            <a:solidFill>
              <a:schemeClr val="tx1"/>
            </a:solidFill>
            <a:prstDash val="dash"/>
          </a:ln>
          <a:scene3d>
            <a:camera prst="orthographicFront">
              <a:rot lat="0" lon="30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427" name="Rectangle 426">
            <a:extLst>
              <a:ext uri="{FF2B5EF4-FFF2-40B4-BE49-F238E27FC236}">
                <a16:creationId xmlns:a16="http://schemas.microsoft.com/office/drawing/2014/main" id="{BF790403-6014-44F2-8C13-C91A79CD7B3E}"/>
              </a:ext>
            </a:extLst>
          </p:cNvPr>
          <p:cNvSpPr/>
          <p:nvPr/>
        </p:nvSpPr>
        <p:spPr>
          <a:xfrm>
            <a:off x="6950458" y="4620290"/>
            <a:ext cx="2503584" cy="189986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28" name="Content Placeholder 2">
            <a:extLst>
              <a:ext uri="{FF2B5EF4-FFF2-40B4-BE49-F238E27FC236}">
                <a16:creationId xmlns:a16="http://schemas.microsoft.com/office/drawing/2014/main" id="{5B2BA2FD-2216-4421-B9F7-4A24F014D436}"/>
              </a:ext>
            </a:extLst>
          </p:cNvPr>
          <p:cNvSpPr txBox="1">
            <a:spLocks/>
          </p:cNvSpPr>
          <p:nvPr/>
        </p:nvSpPr>
        <p:spPr>
          <a:xfrm>
            <a:off x="3945072" y="6363782"/>
            <a:ext cx="849864" cy="31100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dirty="0"/>
              <a:t>[Input]</a:t>
            </a:r>
          </a:p>
        </p:txBody>
      </p:sp>
      <p:sp>
        <p:nvSpPr>
          <p:cNvPr id="429" name="Content Placeholder 2">
            <a:extLst>
              <a:ext uri="{FF2B5EF4-FFF2-40B4-BE49-F238E27FC236}">
                <a16:creationId xmlns:a16="http://schemas.microsoft.com/office/drawing/2014/main" id="{F139C5DA-5EFD-401A-BF3D-B92EF74B7A2E}"/>
              </a:ext>
            </a:extLst>
          </p:cNvPr>
          <p:cNvSpPr txBox="1">
            <a:spLocks/>
          </p:cNvSpPr>
          <p:nvPr/>
        </p:nvSpPr>
        <p:spPr>
          <a:xfrm>
            <a:off x="7445287" y="4311442"/>
            <a:ext cx="1734537" cy="14945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Classification Loss</a:t>
            </a:r>
          </a:p>
        </p:txBody>
      </p:sp>
      <p:sp>
        <p:nvSpPr>
          <p:cNvPr id="430" name="Double Bracket 429">
            <a:extLst>
              <a:ext uri="{FF2B5EF4-FFF2-40B4-BE49-F238E27FC236}">
                <a16:creationId xmlns:a16="http://schemas.microsoft.com/office/drawing/2014/main" id="{789EA170-5F1F-4669-B939-7F07531987AF}"/>
              </a:ext>
            </a:extLst>
          </p:cNvPr>
          <p:cNvSpPr/>
          <p:nvPr/>
        </p:nvSpPr>
        <p:spPr>
          <a:xfrm>
            <a:off x="6987745" y="4684755"/>
            <a:ext cx="891127" cy="1380539"/>
          </a:xfrm>
          <a:prstGeom prst="bracketPair">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Content Placeholder 2">
            <a:extLst>
              <a:ext uri="{FF2B5EF4-FFF2-40B4-BE49-F238E27FC236}">
                <a16:creationId xmlns:a16="http://schemas.microsoft.com/office/drawing/2014/main" id="{DC008D16-EC1A-F745-AF20-EDBE2ABBA644}"/>
              </a:ext>
            </a:extLst>
          </p:cNvPr>
          <p:cNvSpPr txBox="1">
            <a:spLocks/>
          </p:cNvSpPr>
          <p:nvPr/>
        </p:nvSpPr>
        <p:spPr>
          <a:xfrm>
            <a:off x="4946435" y="3444221"/>
            <a:ext cx="849864" cy="31100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dirty="0"/>
              <a:t>[Input]</a:t>
            </a:r>
          </a:p>
        </p:txBody>
      </p:sp>
    </p:spTree>
    <p:extLst>
      <p:ext uri="{BB962C8B-B14F-4D97-AF65-F5344CB8AC3E}">
        <p14:creationId xmlns:p14="http://schemas.microsoft.com/office/powerpoint/2010/main" val="48861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4" grpId="0"/>
      <p:bldP spid="413" grpId="0"/>
      <p:bldP spid="414" grpId="0"/>
      <p:bldP spid="415" grpId="0" animBg="1"/>
      <p:bldP spid="416" grpId="0" animBg="1"/>
      <p:bldP spid="417" grpId="0" animBg="1"/>
      <p:bldP spid="418" grpId="0" animBg="1"/>
      <p:bldP spid="419" grpId="0"/>
      <p:bldP spid="420" grpId="0" animBg="1"/>
      <p:bldP spid="421" grpId="0" animBg="1"/>
      <p:bldP spid="422" grpId="0" animBg="1"/>
      <p:bldP spid="423" grpId="0"/>
      <p:bldP spid="424" grpId="0"/>
      <p:bldP spid="427" grpId="0" animBg="1"/>
      <p:bldP spid="428" grpId="0"/>
      <p:bldP spid="429" grpId="0"/>
      <p:bldP spid="430"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2C96-175C-4373-9429-F439A306BADF}"/>
              </a:ext>
            </a:extLst>
          </p:cNvPr>
          <p:cNvSpPr>
            <a:spLocks noGrp="1"/>
          </p:cNvSpPr>
          <p:nvPr>
            <p:ph type="title"/>
          </p:nvPr>
        </p:nvSpPr>
        <p:spPr/>
        <p:txBody>
          <a:bodyPr/>
          <a:lstStyle/>
          <a:p>
            <a:r>
              <a:rPr lang="en-US" dirty="0"/>
              <a:t>Global Structure Pretext Tasks</a:t>
            </a:r>
          </a:p>
        </p:txBody>
      </p:sp>
      <p:sp>
        <p:nvSpPr>
          <p:cNvPr id="4" name="Slide Number Placeholder 3">
            <a:extLst>
              <a:ext uri="{FF2B5EF4-FFF2-40B4-BE49-F238E27FC236}">
                <a16:creationId xmlns:a16="http://schemas.microsoft.com/office/drawing/2014/main" id="{B5D2B18F-7834-4C54-A3C2-55E0B77D46FC}"/>
              </a:ext>
            </a:extLst>
          </p:cNvPr>
          <p:cNvSpPr>
            <a:spLocks noGrp="1"/>
          </p:cNvSpPr>
          <p:nvPr>
            <p:ph type="sldNum" sz="quarter" idx="12"/>
          </p:nvPr>
        </p:nvSpPr>
        <p:spPr/>
        <p:txBody>
          <a:bodyPr/>
          <a:lstStyle/>
          <a:p>
            <a:fld id="{4C15419E-54D6-8648-ABFB-BEF58E3E877E}" type="slidenum">
              <a:rPr lang="en-US" smtClean="0"/>
              <a:t>243</a:t>
            </a:fld>
            <a:endParaRPr lang="en-US"/>
          </a:p>
        </p:txBody>
      </p:sp>
      <p:sp>
        <p:nvSpPr>
          <p:cNvPr id="5" name="Content Placeholder 2">
            <a:extLst>
              <a:ext uri="{FF2B5EF4-FFF2-40B4-BE49-F238E27FC236}">
                <a16:creationId xmlns:a16="http://schemas.microsoft.com/office/drawing/2014/main" id="{61D03294-412A-441E-A799-632DBF2AADC1}"/>
              </a:ext>
            </a:extLst>
          </p:cNvPr>
          <p:cNvSpPr>
            <a:spLocks noGrp="1"/>
          </p:cNvSpPr>
          <p:nvPr>
            <p:ph idx="1"/>
          </p:nvPr>
        </p:nvSpPr>
        <p:spPr>
          <a:xfrm>
            <a:off x="2171640" y="2166946"/>
            <a:ext cx="7886700" cy="4351338"/>
          </a:xfrm>
        </p:spPr>
        <p:txBody>
          <a:bodyPr/>
          <a:lstStyle/>
          <a:p>
            <a:endParaRPr lang="en-US"/>
          </a:p>
        </p:txBody>
      </p:sp>
      <p:sp>
        <p:nvSpPr>
          <p:cNvPr id="6" name="Rectangle 5">
            <a:extLst>
              <a:ext uri="{FF2B5EF4-FFF2-40B4-BE49-F238E27FC236}">
                <a16:creationId xmlns:a16="http://schemas.microsoft.com/office/drawing/2014/main" id="{51688311-DE63-44B3-943C-66FE38B0D6C6}"/>
              </a:ext>
            </a:extLst>
          </p:cNvPr>
          <p:cNvSpPr/>
          <p:nvPr/>
        </p:nvSpPr>
        <p:spPr>
          <a:xfrm>
            <a:off x="2115548" y="3953542"/>
            <a:ext cx="7998884" cy="2770295"/>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7" name="Rectangle 6">
            <a:extLst>
              <a:ext uri="{FF2B5EF4-FFF2-40B4-BE49-F238E27FC236}">
                <a16:creationId xmlns:a16="http://schemas.microsoft.com/office/drawing/2014/main" id="{6A330904-D18B-4B89-9C33-763B1680DDE3}"/>
              </a:ext>
            </a:extLst>
          </p:cNvPr>
          <p:cNvSpPr/>
          <p:nvPr/>
        </p:nvSpPr>
        <p:spPr>
          <a:xfrm>
            <a:off x="2115547" y="1277613"/>
            <a:ext cx="7998884" cy="2538700"/>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8" name="Content Placeholder 2">
            <a:extLst>
              <a:ext uri="{FF2B5EF4-FFF2-40B4-BE49-F238E27FC236}">
                <a16:creationId xmlns:a16="http://schemas.microsoft.com/office/drawing/2014/main" id="{FA71CCA8-AB74-4987-B41D-E1AFECC82A29}"/>
              </a:ext>
            </a:extLst>
          </p:cNvPr>
          <p:cNvSpPr txBox="1">
            <a:spLocks/>
          </p:cNvSpPr>
          <p:nvPr/>
        </p:nvSpPr>
        <p:spPr>
          <a:xfrm>
            <a:off x="2115548" y="1402018"/>
            <a:ext cx="2360083" cy="5535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u="sng" dirty="0"/>
              <a:t>Pairwise Distance</a:t>
            </a:r>
          </a:p>
        </p:txBody>
      </p:sp>
      <p:sp>
        <p:nvSpPr>
          <p:cNvPr id="9" name="Content Placeholder 2">
            <a:extLst>
              <a:ext uri="{FF2B5EF4-FFF2-40B4-BE49-F238E27FC236}">
                <a16:creationId xmlns:a16="http://schemas.microsoft.com/office/drawing/2014/main" id="{4C15B6E0-14F2-4636-B912-843880AA28FE}"/>
              </a:ext>
            </a:extLst>
          </p:cNvPr>
          <p:cNvSpPr txBox="1">
            <a:spLocks/>
          </p:cNvSpPr>
          <p:nvPr/>
        </p:nvSpPr>
        <p:spPr>
          <a:xfrm>
            <a:off x="2196512" y="4046468"/>
            <a:ext cx="3423572" cy="84382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u="sng" dirty="0"/>
              <a:t>Distance to Clusters</a:t>
            </a:r>
          </a:p>
        </p:txBody>
      </p:sp>
      <p:grpSp>
        <p:nvGrpSpPr>
          <p:cNvPr id="10" name="Group 9">
            <a:extLst>
              <a:ext uri="{FF2B5EF4-FFF2-40B4-BE49-F238E27FC236}">
                <a16:creationId xmlns:a16="http://schemas.microsoft.com/office/drawing/2014/main" id="{11FFB1B7-9640-46E7-8555-483C9221E62E}"/>
              </a:ext>
            </a:extLst>
          </p:cNvPr>
          <p:cNvGrpSpPr/>
          <p:nvPr/>
        </p:nvGrpSpPr>
        <p:grpSpPr>
          <a:xfrm>
            <a:off x="5161181" y="4674143"/>
            <a:ext cx="893503" cy="1608250"/>
            <a:chOff x="3975220" y="1932007"/>
            <a:chExt cx="1210758" cy="2948855"/>
          </a:xfrm>
          <a:scene3d>
            <a:camera prst="orthographicFront">
              <a:rot lat="0" lon="3000000" rev="0"/>
            </a:camera>
            <a:lightRig rig="threePt" dir="t"/>
          </a:scene3d>
        </p:grpSpPr>
        <p:sp>
          <p:nvSpPr>
            <p:cNvPr id="11" name="Oval 10">
              <a:extLst>
                <a:ext uri="{FF2B5EF4-FFF2-40B4-BE49-F238E27FC236}">
                  <a16:creationId xmlns:a16="http://schemas.microsoft.com/office/drawing/2014/main" id="{282F62C3-F3CB-486D-B82E-AE5E8C36D0BA}"/>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5A1FA73A-B1FB-4B89-9E2C-E10BFA1D0C41}"/>
                </a:ext>
              </a:extLst>
            </p:cNvPr>
            <p:cNvSpPr/>
            <p:nvPr/>
          </p:nvSpPr>
          <p:spPr>
            <a:xfrm>
              <a:off x="4551609" y="235796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00F1EC0-53F0-4DEA-9E9C-FDB0A023B16C}"/>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2A6A385C-DF29-4095-959C-E38A915DFD47}"/>
                </a:ext>
              </a:extLst>
            </p:cNvPr>
            <p:cNvCxnSpPr>
              <a:stCxn id="12" idx="6"/>
              <a:endCxn id="11" idx="3"/>
            </p:cNvCxnSpPr>
            <p:nvPr/>
          </p:nvCxnSpPr>
          <p:spPr>
            <a:xfrm flipV="1">
              <a:off x="4645247" y="2027918"/>
              <a:ext cx="285027" cy="386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D3EDAB-59B0-447F-85FD-364373DB2D6D}"/>
                </a:ext>
              </a:extLst>
            </p:cNvPr>
            <p:cNvCxnSpPr>
              <a:cxnSpLocks/>
              <a:stCxn id="13" idx="0"/>
              <a:endCxn id="11"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795D0A-FDA4-4A0D-A0D8-BEA41238E221}"/>
                </a:ext>
              </a:extLst>
            </p:cNvPr>
            <p:cNvCxnSpPr>
              <a:cxnSpLocks/>
              <a:stCxn id="12" idx="5"/>
              <a:endCxn id="13" idx="2"/>
            </p:cNvCxnSpPr>
            <p:nvPr/>
          </p:nvCxnSpPr>
          <p:spPr>
            <a:xfrm>
              <a:off x="4631535"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0A96C39-918D-484F-8DAE-38EA96F0AB1F}"/>
                </a:ext>
              </a:extLst>
            </p:cNvPr>
            <p:cNvCxnSpPr>
              <a:cxnSpLocks/>
              <a:stCxn id="52" idx="7"/>
              <a:endCxn id="12" idx="3"/>
            </p:cNvCxnSpPr>
            <p:nvPr/>
          </p:nvCxnSpPr>
          <p:spPr>
            <a:xfrm flipV="1">
              <a:off x="4207074" y="2453871"/>
              <a:ext cx="358248" cy="436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5B96FC-8E26-41D7-9734-799BD3F91E69}"/>
                </a:ext>
              </a:extLst>
            </p:cNvPr>
            <p:cNvCxnSpPr>
              <a:cxnSpLocks/>
              <a:stCxn id="25" idx="0"/>
              <a:endCxn id="13"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CFC53D-442F-4286-B51D-AC6C8F0D0B19}"/>
                </a:ext>
              </a:extLst>
            </p:cNvPr>
            <p:cNvCxnSpPr>
              <a:cxnSpLocks/>
              <a:stCxn id="26" idx="1"/>
              <a:endCxn id="54"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BA7931-3C25-4A0D-A03B-38F4AE3E7957}"/>
                </a:ext>
              </a:extLst>
            </p:cNvPr>
            <p:cNvCxnSpPr>
              <a:cxnSpLocks/>
              <a:stCxn id="41" idx="7"/>
              <a:endCxn id="26" idx="3"/>
            </p:cNvCxnSpPr>
            <p:nvPr/>
          </p:nvCxnSpPr>
          <p:spPr>
            <a:xfrm flipV="1">
              <a:off x="4247049" y="3459153"/>
              <a:ext cx="483911" cy="539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9E4AD55-6D09-4DAF-B514-5A852384C808}"/>
                </a:ext>
              </a:extLst>
            </p:cNvPr>
            <p:cNvCxnSpPr>
              <a:cxnSpLocks/>
              <a:stCxn id="41" idx="6"/>
              <a:endCxn id="34" idx="2"/>
            </p:cNvCxnSpPr>
            <p:nvPr/>
          </p:nvCxnSpPr>
          <p:spPr>
            <a:xfrm flipV="1">
              <a:off x="4260763" y="3878528"/>
              <a:ext cx="338730"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DCC728D-6340-48E3-9414-2C4EF31372F6}"/>
                </a:ext>
              </a:extLst>
            </p:cNvPr>
            <p:cNvSpPr/>
            <p:nvPr/>
          </p:nvSpPr>
          <p:spPr>
            <a:xfrm>
              <a:off x="5056839" y="2284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F288ED2A-6DC1-4410-804F-BD3889C0BDE9}"/>
                </a:ext>
              </a:extLst>
            </p:cNvPr>
            <p:cNvCxnSpPr>
              <a:cxnSpLocks/>
              <a:stCxn id="22" idx="1"/>
              <a:endCxn id="11"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38CCA4-31D3-45F7-9D3A-2E2BD6318442}"/>
                </a:ext>
              </a:extLst>
            </p:cNvPr>
            <p:cNvCxnSpPr>
              <a:cxnSpLocks/>
              <a:stCxn id="13" idx="6"/>
              <a:endCxn id="22"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7222F9F-A8F7-4035-9CFC-8058B1125483}"/>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9490C37-8160-4731-9FDF-8AAE45EEFF25}"/>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CD7A9F4-097C-48FD-865B-03AB19D0CD72}"/>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A03CF406-6A55-47F6-9605-758B5FF80153}"/>
                </a:ext>
              </a:extLst>
            </p:cNvPr>
            <p:cNvCxnSpPr>
              <a:cxnSpLocks/>
              <a:stCxn id="34" idx="6"/>
              <a:endCxn id="37" idx="1"/>
            </p:cNvCxnSpPr>
            <p:nvPr/>
          </p:nvCxnSpPr>
          <p:spPr>
            <a:xfrm>
              <a:off x="4693129" y="3878530"/>
              <a:ext cx="325251" cy="343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D19F58-A902-49B5-9556-B42B91655061}"/>
                </a:ext>
              </a:extLst>
            </p:cNvPr>
            <p:cNvCxnSpPr>
              <a:cxnSpLocks/>
              <a:stCxn id="35" idx="5"/>
              <a:endCxn id="37" idx="0"/>
            </p:cNvCxnSpPr>
            <p:nvPr/>
          </p:nvCxnSpPr>
          <p:spPr>
            <a:xfrm>
              <a:off x="4893401" y="3770374"/>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774C9F-A951-4051-8407-BEF62242AC06}"/>
                </a:ext>
              </a:extLst>
            </p:cNvPr>
            <p:cNvCxnSpPr>
              <a:cxnSpLocks/>
              <a:stCxn id="36" idx="0"/>
              <a:endCxn id="34" idx="5"/>
            </p:cNvCxnSpPr>
            <p:nvPr/>
          </p:nvCxnSpPr>
          <p:spPr>
            <a:xfrm flipH="1" flipV="1">
              <a:off x="4679417" y="3918258"/>
              <a:ext cx="92291" cy="438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539903-07B5-4CFD-9CBB-B03312C109DB}"/>
                </a:ext>
              </a:extLst>
            </p:cNvPr>
            <p:cNvCxnSpPr>
              <a:cxnSpLocks/>
              <a:stCxn id="35" idx="5"/>
              <a:endCxn id="38" idx="2"/>
            </p:cNvCxnSpPr>
            <p:nvPr/>
          </p:nvCxnSpPr>
          <p:spPr>
            <a:xfrm>
              <a:off x="4893401" y="3770374"/>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0CFE145-69FE-436B-A40F-9FF8967E81C3}"/>
                </a:ext>
              </a:extLst>
            </p:cNvPr>
            <p:cNvCxnSpPr>
              <a:cxnSpLocks/>
              <a:stCxn id="36" idx="0"/>
              <a:endCxn id="35" idx="4"/>
            </p:cNvCxnSpPr>
            <p:nvPr/>
          </p:nvCxnSpPr>
          <p:spPr>
            <a:xfrm flipV="1">
              <a:off x="4771708" y="3786829"/>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733015D-15D9-4B7C-B9AD-3761F81F4748}"/>
                </a:ext>
              </a:extLst>
            </p:cNvPr>
            <p:cNvCxnSpPr>
              <a:cxnSpLocks/>
              <a:stCxn id="34" idx="6"/>
              <a:endCxn id="38" idx="4"/>
            </p:cNvCxnSpPr>
            <p:nvPr/>
          </p:nvCxnSpPr>
          <p:spPr>
            <a:xfrm>
              <a:off x="4693129" y="3878530"/>
              <a:ext cx="446030"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E8630B6-46AE-464C-8AA2-CFB48361CBFA}"/>
                </a:ext>
              </a:extLst>
            </p:cNvPr>
            <p:cNvSpPr/>
            <p:nvPr/>
          </p:nvSpPr>
          <p:spPr>
            <a:xfrm>
              <a:off x="4599491" y="38223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6562112E-1ACA-4F2F-9E66-11BDC6050D8B}"/>
                </a:ext>
              </a:extLst>
            </p:cNvPr>
            <p:cNvSpPr/>
            <p:nvPr/>
          </p:nvSpPr>
          <p:spPr>
            <a:xfrm>
              <a:off x="4813477" y="36744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E27DDC88-4A34-4EC8-918F-C227A0DAC3B5}"/>
                </a:ext>
              </a:extLst>
            </p:cNvPr>
            <p:cNvSpPr/>
            <p:nvPr/>
          </p:nvSpPr>
          <p:spPr>
            <a:xfrm>
              <a:off x="4724888" y="435709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57427410-9EEB-45AA-B5DD-152178AFA49C}"/>
                </a:ext>
              </a:extLst>
            </p:cNvPr>
            <p:cNvSpPr/>
            <p:nvPr/>
          </p:nvSpPr>
          <p:spPr>
            <a:xfrm>
              <a:off x="5004665" y="420546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0333309D-4A9B-4BD2-8E10-DF8286CADB5A}"/>
                </a:ext>
              </a:extLst>
            </p:cNvPr>
            <p:cNvSpPr/>
            <p:nvPr/>
          </p:nvSpPr>
          <p:spPr>
            <a:xfrm>
              <a:off x="5092340" y="386435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6D5B0F9F-1B7A-48F0-8285-4CF39C3FE436}"/>
                </a:ext>
              </a:extLst>
            </p:cNvPr>
            <p:cNvCxnSpPr>
              <a:cxnSpLocks/>
              <a:stCxn id="42" idx="6"/>
              <a:endCxn id="43" idx="2"/>
            </p:cNvCxnSpPr>
            <p:nvPr/>
          </p:nvCxnSpPr>
          <p:spPr>
            <a:xfrm>
              <a:off x="4068858" y="4419358"/>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25610F-9802-4617-ADB0-41EE78C0FFBD}"/>
                </a:ext>
              </a:extLst>
            </p:cNvPr>
            <p:cNvCxnSpPr>
              <a:cxnSpLocks/>
              <a:stCxn id="44" idx="1"/>
              <a:endCxn id="42" idx="3"/>
            </p:cNvCxnSpPr>
            <p:nvPr/>
          </p:nvCxnSpPr>
          <p:spPr>
            <a:xfrm flipH="1" flipV="1">
              <a:off x="3988932" y="4459086"/>
              <a:ext cx="37695" cy="325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532369C2-A35B-4F21-9F97-06BC4A5E0C88}"/>
                </a:ext>
              </a:extLst>
            </p:cNvPr>
            <p:cNvSpPr/>
            <p:nvPr/>
          </p:nvSpPr>
          <p:spPr>
            <a:xfrm>
              <a:off x="4167127" y="398193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0805DC3F-E82D-47CC-A62D-0AB747C031C9}"/>
                </a:ext>
              </a:extLst>
            </p:cNvPr>
            <p:cNvSpPr/>
            <p:nvPr/>
          </p:nvSpPr>
          <p:spPr>
            <a:xfrm>
              <a:off x="3975220" y="43631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EB9EF8E5-9526-43EC-9929-7680CAE76CE4}"/>
                </a:ext>
              </a:extLst>
            </p:cNvPr>
            <p:cNvSpPr/>
            <p:nvPr/>
          </p:nvSpPr>
          <p:spPr>
            <a:xfrm>
              <a:off x="4329274" y="43658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4C3F9773-F4C4-4C53-B23E-0CEC646BF376}"/>
                </a:ext>
              </a:extLst>
            </p:cNvPr>
            <p:cNvSpPr/>
            <p:nvPr/>
          </p:nvSpPr>
          <p:spPr>
            <a:xfrm>
              <a:off x="4012916" y="47684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15603F22-0E05-4B06-9D2B-B6B65E8137C1}"/>
                </a:ext>
              </a:extLst>
            </p:cNvPr>
            <p:cNvCxnSpPr>
              <a:cxnSpLocks/>
              <a:stCxn id="42" idx="0"/>
              <a:endCxn id="41" idx="3"/>
            </p:cNvCxnSpPr>
            <p:nvPr/>
          </p:nvCxnSpPr>
          <p:spPr>
            <a:xfrm flipV="1">
              <a:off x="4022037" y="4077843"/>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54E3C8-19A4-4DE7-867D-2E0C59C0F664}"/>
                </a:ext>
              </a:extLst>
            </p:cNvPr>
            <p:cNvCxnSpPr>
              <a:cxnSpLocks/>
              <a:stCxn id="44" idx="0"/>
              <a:endCxn id="41" idx="4"/>
            </p:cNvCxnSpPr>
            <p:nvPr/>
          </p:nvCxnSpPr>
          <p:spPr>
            <a:xfrm flipV="1">
              <a:off x="4059733" y="4094298"/>
              <a:ext cx="154210" cy="674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9609DF7-1936-4CE4-9EAF-8D5207FF3192}"/>
                </a:ext>
              </a:extLst>
            </p:cNvPr>
            <p:cNvCxnSpPr>
              <a:cxnSpLocks/>
              <a:stCxn id="43" idx="1"/>
              <a:endCxn id="41" idx="5"/>
            </p:cNvCxnSpPr>
            <p:nvPr/>
          </p:nvCxnSpPr>
          <p:spPr>
            <a:xfrm flipH="1" flipV="1">
              <a:off x="4247048" y="4077843"/>
              <a:ext cx="95937"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A6ACB7D-7F2D-4630-9AE8-BA1E079F1E85}"/>
                </a:ext>
              </a:extLst>
            </p:cNvPr>
            <p:cNvCxnSpPr>
              <a:cxnSpLocks/>
              <a:stCxn id="44" idx="6"/>
              <a:endCxn id="43" idx="3"/>
            </p:cNvCxnSpPr>
            <p:nvPr/>
          </p:nvCxnSpPr>
          <p:spPr>
            <a:xfrm flipV="1">
              <a:off x="4106552" y="4461760"/>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FFD5292-0622-4BE0-8EC5-7CD4C6CD6446}"/>
                </a:ext>
              </a:extLst>
            </p:cNvPr>
            <p:cNvCxnSpPr>
              <a:cxnSpLocks/>
              <a:stCxn id="26" idx="1"/>
              <a:endCxn id="25"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9D7D66-5355-42CF-87BE-811E74C7276C}"/>
                </a:ext>
              </a:extLst>
            </p:cNvPr>
            <p:cNvCxnSpPr>
              <a:cxnSpLocks/>
              <a:stCxn id="27" idx="1"/>
              <a:endCxn id="25" idx="4"/>
            </p:cNvCxnSpPr>
            <p:nvPr/>
          </p:nvCxnSpPr>
          <p:spPr>
            <a:xfrm flipH="1" flipV="1">
              <a:off x="4890046" y="3039188"/>
              <a:ext cx="166211" cy="430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16743C-85E9-4199-B3A1-488D5A0A4632}"/>
                </a:ext>
              </a:extLst>
            </p:cNvPr>
            <p:cNvCxnSpPr>
              <a:cxnSpLocks/>
              <a:stCxn id="26" idx="5"/>
              <a:endCxn id="27"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B3CE466-80A8-446C-A418-AC6759333273}"/>
                </a:ext>
              </a:extLst>
            </p:cNvPr>
            <p:cNvSpPr/>
            <p:nvPr/>
          </p:nvSpPr>
          <p:spPr>
            <a:xfrm>
              <a:off x="4127148" y="287405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3712CCB6-5428-4837-9D03-6478BD989F27}"/>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2377FC86-8D85-4A0A-A6E6-CF98E3314887}"/>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F42AD032-F245-48B4-9FE4-53D87C73BB6A}"/>
                </a:ext>
              </a:extLst>
            </p:cNvPr>
            <p:cNvCxnSpPr>
              <a:cxnSpLocks/>
              <a:stCxn id="52" idx="5"/>
              <a:endCxn id="54" idx="0"/>
            </p:cNvCxnSpPr>
            <p:nvPr/>
          </p:nvCxnSpPr>
          <p:spPr>
            <a:xfrm>
              <a:off x="4207073" y="2969959"/>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E598427-2103-488B-962A-CEFFDD0AA357}"/>
                </a:ext>
              </a:extLst>
            </p:cNvPr>
            <p:cNvCxnSpPr>
              <a:cxnSpLocks/>
              <a:stCxn id="53"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33CE79-F649-4D50-91EE-47F315A916A0}"/>
                </a:ext>
              </a:extLst>
            </p:cNvPr>
            <p:cNvCxnSpPr>
              <a:cxnSpLocks/>
              <a:stCxn id="53" idx="6"/>
              <a:endCxn id="54"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Arrow: Right 57">
            <a:extLst>
              <a:ext uri="{FF2B5EF4-FFF2-40B4-BE49-F238E27FC236}">
                <a16:creationId xmlns:a16="http://schemas.microsoft.com/office/drawing/2014/main" id="{E2D8C3A9-FFF3-4B70-9B64-D941AB2E4452}"/>
              </a:ext>
            </a:extLst>
          </p:cNvPr>
          <p:cNvSpPr/>
          <p:nvPr/>
        </p:nvSpPr>
        <p:spPr>
          <a:xfrm rot="10800000">
            <a:off x="3853531" y="5237239"/>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ontent Placeholder 2">
            <a:extLst>
              <a:ext uri="{FF2B5EF4-FFF2-40B4-BE49-F238E27FC236}">
                <a16:creationId xmlns:a16="http://schemas.microsoft.com/office/drawing/2014/main" id="{3576C5CA-B742-4BDD-8C44-CB9703FBFF01}"/>
              </a:ext>
            </a:extLst>
          </p:cNvPr>
          <p:cNvSpPr txBox="1">
            <a:spLocks/>
          </p:cNvSpPr>
          <p:nvPr/>
        </p:nvSpPr>
        <p:spPr>
          <a:xfrm>
            <a:off x="3805203" y="6167229"/>
            <a:ext cx="1214794"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Obtain k clusters</a:t>
            </a:r>
          </a:p>
        </p:txBody>
      </p:sp>
      <p:grpSp>
        <p:nvGrpSpPr>
          <p:cNvPr id="60" name="Group 59">
            <a:extLst>
              <a:ext uri="{FF2B5EF4-FFF2-40B4-BE49-F238E27FC236}">
                <a16:creationId xmlns:a16="http://schemas.microsoft.com/office/drawing/2014/main" id="{6B923909-B42E-4B36-A758-D804554D11FA}"/>
              </a:ext>
            </a:extLst>
          </p:cNvPr>
          <p:cNvGrpSpPr/>
          <p:nvPr/>
        </p:nvGrpSpPr>
        <p:grpSpPr>
          <a:xfrm>
            <a:off x="5176751" y="1792724"/>
            <a:ext cx="893503" cy="1608250"/>
            <a:chOff x="3975220" y="1932007"/>
            <a:chExt cx="1210758" cy="2948855"/>
          </a:xfrm>
          <a:scene3d>
            <a:camera prst="orthographicFront">
              <a:rot lat="0" lon="3000000" rev="0"/>
            </a:camera>
            <a:lightRig rig="threePt" dir="t"/>
          </a:scene3d>
        </p:grpSpPr>
        <p:sp>
          <p:nvSpPr>
            <p:cNvPr id="61" name="Oval 60">
              <a:extLst>
                <a:ext uri="{FF2B5EF4-FFF2-40B4-BE49-F238E27FC236}">
                  <a16:creationId xmlns:a16="http://schemas.microsoft.com/office/drawing/2014/main" id="{1D992D1B-6F7C-4498-99CA-7200BBBF9B86}"/>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802BD1E0-D3C3-44BD-A1DB-CF97F51CD573}"/>
                </a:ext>
              </a:extLst>
            </p:cNvPr>
            <p:cNvSpPr/>
            <p:nvPr/>
          </p:nvSpPr>
          <p:spPr>
            <a:xfrm>
              <a:off x="4551609" y="235796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9F05F0A1-720F-4535-A14F-5F21710C3CF7}"/>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Connector 63">
              <a:extLst>
                <a:ext uri="{FF2B5EF4-FFF2-40B4-BE49-F238E27FC236}">
                  <a16:creationId xmlns:a16="http://schemas.microsoft.com/office/drawing/2014/main" id="{7BBB9335-B1EA-44D7-A15F-97F446B684B9}"/>
                </a:ext>
              </a:extLst>
            </p:cNvPr>
            <p:cNvCxnSpPr>
              <a:stCxn id="62" idx="6"/>
              <a:endCxn id="61" idx="3"/>
            </p:cNvCxnSpPr>
            <p:nvPr/>
          </p:nvCxnSpPr>
          <p:spPr>
            <a:xfrm flipV="1">
              <a:off x="4645247" y="2027918"/>
              <a:ext cx="285027" cy="386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575EB6-50FF-49A1-B194-E295B4C56533}"/>
                </a:ext>
              </a:extLst>
            </p:cNvPr>
            <p:cNvCxnSpPr>
              <a:cxnSpLocks/>
              <a:stCxn id="63" idx="0"/>
              <a:endCxn id="61"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F54505F-5863-44FE-9FE7-BB5A21924F0C}"/>
                </a:ext>
              </a:extLst>
            </p:cNvPr>
            <p:cNvCxnSpPr>
              <a:cxnSpLocks/>
              <a:stCxn id="62" idx="5"/>
              <a:endCxn id="63" idx="2"/>
            </p:cNvCxnSpPr>
            <p:nvPr/>
          </p:nvCxnSpPr>
          <p:spPr>
            <a:xfrm>
              <a:off x="4631535"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2EBA33-0CBF-4F16-A42C-0E594D15D9D7}"/>
                </a:ext>
              </a:extLst>
            </p:cNvPr>
            <p:cNvCxnSpPr>
              <a:cxnSpLocks/>
              <a:stCxn id="102" idx="7"/>
              <a:endCxn id="62" idx="3"/>
            </p:cNvCxnSpPr>
            <p:nvPr/>
          </p:nvCxnSpPr>
          <p:spPr>
            <a:xfrm flipV="1">
              <a:off x="4207074" y="2453871"/>
              <a:ext cx="358248" cy="436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CA53F0-86B4-4594-8526-0182F3945EE5}"/>
                </a:ext>
              </a:extLst>
            </p:cNvPr>
            <p:cNvCxnSpPr>
              <a:cxnSpLocks/>
              <a:stCxn id="75" idx="0"/>
              <a:endCxn id="63"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FBC00C-5DFA-45D1-AD75-DFF0D30AF84B}"/>
                </a:ext>
              </a:extLst>
            </p:cNvPr>
            <p:cNvCxnSpPr>
              <a:cxnSpLocks/>
              <a:stCxn id="76" idx="1"/>
              <a:endCxn id="104"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0EEFF6F-9952-4321-A0F0-ED27D26D7462}"/>
                </a:ext>
              </a:extLst>
            </p:cNvPr>
            <p:cNvCxnSpPr>
              <a:cxnSpLocks/>
              <a:stCxn id="91" idx="7"/>
              <a:endCxn id="76" idx="3"/>
            </p:cNvCxnSpPr>
            <p:nvPr/>
          </p:nvCxnSpPr>
          <p:spPr>
            <a:xfrm flipV="1">
              <a:off x="4247049" y="3459153"/>
              <a:ext cx="483911" cy="539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6E4C317-976E-4A19-8B30-1215AAD181F2}"/>
                </a:ext>
              </a:extLst>
            </p:cNvPr>
            <p:cNvCxnSpPr>
              <a:cxnSpLocks/>
              <a:stCxn id="91" idx="6"/>
              <a:endCxn id="84" idx="2"/>
            </p:cNvCxnSpPr>
            <p:nvPr/>
          </p:nvCxnSpPr>
          <p:spPr>
            <a:xfrm flipV="1">
              <a:off x="4260763" y="3878528"/>
              <a:ext cx="338730"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AF8F5ED0-5405-4EF4-A970-E41208969276}"/>
                </a:ext>
              </a:extLst>
            </p:cNvPr>
            <p:cNvSpPr/>
            <p:nvPr/>
          </p:nvSpPr>
          <p:spPr>
            <a:xfrm>
              <a:off x="5056839" y="2284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90C12C3B-CBE1-4BDF-80DB-FE0544DBC9B0}"/>
                </a:ext>
              </a:extLst>
            </p:cNvPr>
            <p:cNvCxnSpPr>
              <a:cxnSpLocks/>
              <a:stCxn id="72" idx="1"/>
              <a:endCxn id="61"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AD8B7-722F-4E79-B641-5D48EB662D8D}"/>
                </a:ext>
              </a:extLst>
            </p:cNvPr>
            <p:cNvCxnSpPr>
              <a:cxnSpLocks/>
              <a:stCxn id="63" idx="6"/>
              <a:endCxn id="72"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CC1E4DA-898F-41E0-BB00-0BB79165DA57}"/>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7F96FB52-0901-4895-A2E3-3533AD579F8A}"/>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44C414EB-AF37-4F7A-82A8-95FD9D80F145}"/>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a:extLst>
                <a:ext uri="{FF2B5EF4-FFF2-40B4-BE49-F238E27FC236}">
                  <a16:creationId xmlns:a16="http://schemas.microsoft.com/office/drawing/2014/main" id="{A7AFD702-B98C-404B-9B69-9F91956D7F69}"/>
                </a:ext>
              </a:extLst>
            </p:cNvPr>
            <p:cNvCxnSpPr>
              <a:cxnSpLocks/>
              <a:stCxn id="84" idx="6"/>
              <a:endCxn id="87" idx="1"/>
            </p:cNvCxnSpPr>
            <p:nvPr/>
          </p:nvCxnSpPr>
          <p:spPr>
            <a:xfrm>
              <a:off x="4693129" y="3878530"/>
              <a:ext cx="325251" cy="343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0D67766-8826-4082-ADA5-BD5E0A4AB62D}"/>
                </a:ext>
              </a:extLst>
            </p:cNvPr>
            <p:cNvCxnSpPr>
              <a:cxnSpLocks/>
              <a:stCxn id="85" idx="5"/>
              <a:endCxn id="87" idx="0"/>
            </p:cNvCxnSpPr>
            <p:nvPr/>
          </p:nvCxnSpPr>
          <p:spPr>
            <a:xfrm>
              <a:off x="4893401" y="3770374"/>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FE243A9-0FBF-4EDD-9A5F-E2AE37A6E188}"/>
                </a:ext>
              </a:extLst>
            </p:cNvPr>
            <p:cNvCxnSpPr>
              <a:cxnSpLocks/>
              <a:stCxn id="86" idx="0"/>
              <a:endCxn id="84" idx="5"/>
            </p:cNvCxnSpPr>
            <p:nvPr/>
          </p:nvCxnSpPr>
          <p:spPr>
            <a:xfrm flipH="1" flipV="1">
              <a:off x="4679417" y="3918258"/>
              <a:ext cx="92291" cy="438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A1C08A-04AE-4577-9F3B-427CC3FA90B4}"/>
                </a:ext>
              </a:extLst>
            </p:cNvPr>
            <p:cNvCxnSpPr>
              <a:cxnSpLocks/>
              <a:stCxn id="85" idx="5"/>
              <a:endCxn id="88" idx="2"/>
            </p:cNvCxnSpPr>
            <p:nvPr/>
          </p:nvCxnSpPr>
          <p:spPr>
            <a:xfrm>
              <a:off x="4893401" y="3770374"/>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9A90C8C-754E-438C-A082-5D85B77F836B}"/>
                </a:ext>
              </a:extLst>
            </p:cNvPr>
            <p:cNvCxnSpPr>
              <a:cxnSpLocks/>
              <a:stCxn id="86" idx="0"/>
              <a:endCxn id="85" idx="4"/>
            </p:cNvCxnSpPr>
            <p:nvPr/>
          </p:nvCxnSpPr>
          <p:spPr>
            <a:xfrm flipV="1">
              <a:off x="4771708" y="3786829"/>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FA4EB59-3D6D-47E5-A380-8949C69692AD}"/>
                </a:ext>
              </a:extLst>
            </p:cNvPr>
            <p:cNvCxnSpPr>
              <a:cxnSpLocks/>
              <a:stCxn id="84" idx="6"/>
              <a:endCxn id="88" idx="4"/>
            </p:cNvCxnSpPr>
            <p:nvPr/>
          </p:nvCxnSpPr>
          <p:spPr>
            <a:xfrm>
              <a:off x="4693129" y="3878530"/>
              <a:ext cx="446030"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B4EC5E9E-684F-4E04-AAEA-A2664EE0FF80}"/>
                </a:ext>
              </a:extLst>
            </p:cNvPr>
            <p:cNvSpPr/>
            <p:nvPr/>
          </p:nvSpPr>
          <p:spPr>
            <a:xfrm>
              <a:off x="4599491" y="38223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5F5C9042-EE01-40A4-8D0B-0D2CF79823A1}"/>
                </a:ext>
              </a:extLst>
            </p:cNvPr>
            <p:cNvSpPr/>
            <p:nvPr/>
          </p:nvSpPr>
          <p:spPr>
            <a:xfrm>
              <a:off x="4813477" y="36744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F2B5D5E7-8D70-4BD3-89D1-5913DAB8CB14}"/>
                </a:ext>
              </a:extLst>
            </p:cNvPr>
            <p:cNvSpPr/>
            <p:nvPr/>
          </p:nvSpPr>
          <p:spPr>
            <a:xfrm>
              <a:off x="4724888" y="435709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D3081698-81F1-433E-A433-18499A305780}"/>
                </a:ext>
              </a:extLst>
            </p:cNvPr>
            <p:cNvSpPr/>
            <p:nvPr/>
          </p:nvSpPr>
          <p:spPr>
            <a:xfrm>
              <a:off x="5004665" y="420546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DF2C0FC-248C-491C-A619-D630BC4476B0}"/>
                </a:ext>
              </a:extLst>
            </p:cNvPr>
            <p:cNvSpPr/>
            <p:nvPr/>
          </p:nvSpPr>
          <p:spPr>
            <a:xfrm>
              <a:off x="5092340" y="386435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17017A95-F836-4C24-92B0-9A5325EC38C0}"/>
                </a:ext>
              </a:extLst>
            </p:cNvPr>
            <p:cNvCxnSpPr>
              <a:cxnSpLocks/>
              <a:stCxn id="92" idx="6"/>
              <a:endCxn id="93" idx="2"/>
            </p:cNvCxnSpPr>
            <p:nvPr/>
          </p:nvCxnSpPr>
          <p:spPr>
            <a:xfrm>
              <a:off x="4068858" y="4419358"/>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1ACF7E4-BBF2-412C-B374-0E734356ABBE}"/>
                </a:ext>
              </a:extLst>
            </p:cNvPr>
            <p:cNvCxnSpPr>
              <a:cxnSpLocks/>
              <a:stCxn id="94" idx="1"/>
              <a:endCxn id="92" idx="3"/>
            </p:cNvCxnSpPr>
            <p:nvPr/>
          </p:nvCxnSpPr>
          <p:spPr>
            <a:xfrm flipH="1" flipV="1">
              <a:off x="3988932" y="4459086"/>
              <a:ext cx="37695" cy="325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99B09719-CAEE-40B1-92EE-41DE0AC3AE9C}"/>
                </a:ext>
              </a:extLst>
            </p:cNvPr>
            <p:cNvSpPr/>
            <p:nvPr/>
          </p:nvSpPr>
          <p:spPr>
            <a:xfrm>
              <a:off x="4167127" y="398193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17EAB4AF-71EC-4D33-888A-9A18CF1035B9}"/>
                </a:ext>
              </a:extLst>
            </p:cNvPr>
            <p:cNvSpPr/>
            <p:nvPr/>
          </p:nvSpPr>
          <p:spPr>
            <a:xfrm>
              <a:off x="3975220" y="43631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8722216D-8B50-4CC8-895A-617AC6703727}"/>
                </a:ext>
              </a:extLst>
            </p:cNvPr>
            <p:cNvSpPr/>
            <p:nvPr/>
          </p:nvSpPr>
          <p:spPr>
            <a:xfrm>
              <a:off x="4329274" y="43658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CFCCD745-AE11-4F7F-9BDD-8C1340317DA0}"/>
                </a:ext>
              </a:extLst>
            </p:cNvPr>
            <p:cNvSpPr/>
            <p:nvPr/>
          </p:nvSpPr>
          <p:spPr>
            <a:xfrm>
              <a:off x="4012916" y="47684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Connector 94">
              <a:extLst>
                <a:ext uri="{FF2B5EF4-FFF2-40B4-BE49-F238E27FC236}">
                  <a16:creationId xmlns:a16="http://schemas.microsoft.com/office/drawing/2014/main" id="{3EBE5EFF-83EC-41EE-87C0-5CD7F2F3CF10}"/>
                </a:ext>
              </a:extLst>
            </p:cNvPr>
            <p:cNvCxnSpPr>
              <a:cxnSpLocks/>
              <a:stCxn id="92" idx="0"/>
              <a:endCxn id="91" idx="3"/>
            </p:cNvCxnSpPr>
            <p:nvPr/>
          </p:nvCxnSpPr>
          <p:spPr>
            <a:xfrm flipV="1">
              <a:off x="4022037" y="4077843"/>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A44383D-567A-4FA3-A0F9-ACF452C0EFA8}"/>
                </a:ext>
              </a:extLst>
            </p:cNvPr>
            <p:cNvCxnSpPr>
              <a:cxnSpLocks/>
              <a:stCxn id="94" idx="0"/>
              <a:endCxn id="91" idx="4"/>
            </p:cNvCxnSpPr>
            <p:nvPr/>
          </p:nvCxnSpPr>
          <p:spPr>
            <a:xfrm flipV="1">
              <a:off x="4059733" y="4094298"/>
              <a:ext cx="154210" cy="674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4B976F6-B010-448F-BEA4-62DE6549E235}"/>
                </a:ext>
              </a:extLst>
            </p:cNvPr>
            <p:cNvCxnSpPr>
              <a:cxnSpLocks/>
              <a:stCxn id="93" idx="1"/>
              <a:endCxn id="91" idx="5"/>
            </p:cNvCxnSpPr>
            <p:nvPr/>
          </p:nvCxnSpPr>
          <p:spPr>
            <a:xfrm flipH="1" flipV="1">
              <a:off x="4247048" y="4077843"/>
              <a:ext cx="95937"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2FC7B7-02BD-465B-AEBB-38B3B16B8DC3}"/>
                </a:ext>
              </a:extLst>
            </p:cNvPr>
            <p:cNvCxnSpPr>
              <a:cxnSpLocks/>
              <a:stCxn id="94" idx="6"/>
              <a:endCxn id="93" idx="3"/>
            </p:cNvCxnSpPr>
            <p:nvPr/>
          </p:nvCxnSpPr>
          <p:spPr>
            <a:xfrm flipV="1">
              <a:off x="4106552" y="4461760"/>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3D9AA4E-4C98-4362-9EF0-19126E0BE036}"/>
                </a:ext>
              </a:extLst>
            </p:cNvPr>
            <p:cNvCxnSpPr>
              <a:cxnSpLocks/>
              <a:stCxn id="76" idx="1"/>
              <a:endCxn id="75"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3E4D514-0B88-458A-9957-5AD1A2A434B3}"/>
                </a:ext>
              </a:extLst>
            </p:cNvPr>
            <p:cNvCxnSpPr>
              <a:cxnSpLocks/>
              <a:stCxn id="77" idx="1"/>
              <a:endCxn id="75" idx="4"/>
            </p:cNvCxnSpPr>
            <p:nvPr/>
          </p:nvCxnSpPr>
          <p:spPr>
            <a:xfrm flipH="1" flipV="1">
              <a:off x="4890046" y="3039188"/>
              <a:ext cx="166211" cy="430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011DA69-3021-4C34-B4B1-66452948981F}"/>
                </a:ext>
              </a:extLst>
            </p:cNvPr>
            <p:cNvCxnSpPr>
              <a:cxnSpLocks/>
              <a:stCxn id="76" idx="5"/>
              <a:endCxn id="77"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554C447-8CDB-435C-8B4C-0B29EFBE09EF}"/>
                </a:ext>
              </a:extLst>
            </p:cNvPr>
            <p:cNvSpPr/>
            <p:nvPr/>
          </p:nvSpPr>
          <p:spPr>
            <a:xfrm>
              <a:off x="4127148" y="287405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6B087C10-B8E1-450D-898A-C1D4E2CA90BA}"/>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BF734A75-EB6B-444A-9756-2A23625258EF}"/>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DE894FB2-9D8C-4B90-AB3F-5F4C05D7E549}"/>
                </a:ext>
              </a:extLst>
            </p:cNvPr>
            <p:cNvCxnSpPr>
              <a:cxnSpLocks/>
              <a:stCxn id="102" idx="5"/>
              <a:endCxn id="104" idx="0"/>
            </p:cNvCxnSpPr>
            <p:nvPr/>
          </p:nvCxnSpPr>
          <p:spPr>
            <a:xfrm>
              <a:off x="4207073" y="2969959"/>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ACE5C4-252D-409E-A1F0-442ECE9AECC1}"/>
                </a:ext>
              </a:extLst>
            </p:cNvPr>
            <p:cNvCxnSpPr>
              <a:cxnSpLocks/>
              <a:stCxn id="103"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98B007B-CB70-4E59-94B9-0E80352C5E8A}"/>
                </a:ext>
              </a:extLst>
            </p:cNvPr>
            <p:cNvCxnSpPr>
              <a:cxnSpLocks/>
              <a:stCxn id="103" idx="6"/>
              <a:endCxn id="104"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Arrow: Right 107">
            <a:extLst>
              <a:ext uri="{FF2B5EF4-FFF2-40B4-BE49-F238E27FC236}">
                <a16:creationId xmlns:a16="http://schemas.microsoft.com/office/drawing/2014/main" id="{696CF54C-909C-4ACB-9A9F-478498457227}"/>
              </a:ext>
            </a:extLst>
          </p:cNvPr>
          <p:cNvSpPr/>
          <p:nvPr/>
        </p:nvSpPr>
        <p:spPr>
          <a:xfrm>
            <a:off x="5981198" y="2510629"/>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519EA59-21C4-4769-9B68-5A03B3650DC3}"/>
              </a:ext>
            </a:extLst>
          </p:cNvPr>
          <p:cNvSpPr/>
          <p:nvPr/>
        </p:nvSpPr>
        <p:spPr>
          <a:xfrm>
            <a:off x="7328755" y="2050952"/>
            <a:ext cx="245779" cy="972299"/>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Content Placeholder 2">
            <a:extLst>
              <a:ext uri="{FF2B5EF4-FFF2-40B4-BE49-F238E27FC236}">
                <a16:creationId xmlns:a16="http://schemas.microsoft.com/office/drawing/2014/main" id="{CF8E8306-4F21-4B02-B482-2D3D1C153AD4}"/>
              </a:ext>
            </a:extLst>
          </p:cNvPr>
          <p:cNvSpPr txBox="1">
            <a:spLocks/>
          </p:cNvSpPr>
          <p:nvPr/>
        </p:nvSpPr>
        <p:spPr>
          <a:xfrm>
            <a:off x="7053295" y="3067378"/>
            <a:ext cx="1354391"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Mapped node embeddings</a:t>
            </a:r>
          </a:p>
        </p:txBody>
      </p:sp>
      <p:sp>
        <p:nvSpPr>
          <p:cNvPr id="111" name="Content Placeholder 2">
            <a:extLst>
              <a:ext uri="{FF2B5EF4-FFF2-40B4-BE49-F238E27FC236}">
                <a16:creationId xmlns:a16="http://schemas.microsoft.com/office/drawing/2014/main" id="{2CC0D887-C7CC-4C19-B912-D3718EAA1DE3}"/>
              </a:ext>
            </a:extLst>
          </p:cNvPr>
          <p:cNvSpPr txBox="1">
            <a:spLocks/>
          </p:cNvSpPr>
          <p:nvPr/>
        </p:nvSpPr>
        <p:spPr>
          <a:xfrm>
            <a:off x="8732014" y="1774776"/>
            <a:ext cx="1354391" cy="156748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Predict</a:t>
            </a:r>
          </a:p>
        </p:txBody>
      </p:sp>
      <p:sp>
        <p:nvSpPr>
          <p:cNvPr id="112" name="Rectangle 111">
            <a:extLst>
              <a:ext uri="{FF2B5EF4-FFF2-40B4-BE49-F238E27FC236}">
                <a16:creationId xmlns:a16="http://schemas.microsoft.com/office/drawing/2014/main" id="{8B617E4B-3A73-46D6-82EE-9E6880291250}"/>
              </a:ext>
            </a:extLst>
          </p:cNvPr>
          <p:cNvSpPr/>
          <p:nvPr/>
        </p:nvSpPr>
        <p:spPr>
          <a:xfrm>
            <a:off x="3131463" y="2118412"/>
            <a:ext cx="328069" cy="972299"/>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48F79F38-A09D-41B9-9743-DCB36B15220C}"/>
              </a:ext>
            </a:extLst>
          </p:cNvPr>
          <p:cNvSpPr/>
          <p:nvPr/>
        </p:nvSpPr>
        <p:spPr>
          <a:xfrm rot="10800000">
            <a:off x="4941824" y="2511482"/>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4DCA587-EC9D-4585-926A-174F2E19982D}"/>
              </a:ext>
            </a:extLst>
          </p:cNvPr>
          <p:cNvSpPr/>
          <p:nvPr/>
        </p:nvSpPr>
        <p:spPr>
          <a:xfrm>
            <a:off x="6279862" y="2196404"/>
            <a:ext cx="591735" cy="699525"/>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GNN</a:t>
            </a:r>
          </a:p>
        </p:txBody>
      </p:sp>
      <p:sp>
        <p:nvSpPr>
          <p:cNvPr id="115" name="Arrow: Right 114">
            <a:extLst>
              <a:ext uri="{FF2B5EF4-FFF2-40B4-BE49-F238E27FC236}">
                <a16:creationId xmlns:a16="http://schemas.microsoft.com/office/drawing/2014/main" id="{88009D89-6B23-4D5E-9F8B-3DA61A4EEF66}"/>
              </a:ext>
            </a:extLst>
          </p:cNvPr>
          <p:cNvSpPr/>
          <p:nvPr/>
        </p:nvSpPr>
        <p:spPr>
          <a:xfrm>
            <a:off x="6937465" y="2503245"/>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5DC4867-1AA2-40AA-B810-7E8467BBC511}"/>
              </a:ext>
            </a:extLst>
          </p:cNvPr>
          <p:cNvSpPr/>
          <p:nvPr/>
        </p:nvSpPr>
        <p:spPr>
          <a:xfrm>
            <a:off x="8955736" y="2088138"/>
            <a:ext cx="245779" cy="972299"/>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F18D7619-A4F2-4DD8-9820-D326BFD33F82}"/>
              </a:ext>
            </a:extLst>
          </p:cNvPr>
          <p:cNvSpPr txBox="1">
            <a:spLocks/>
          </p:cNvSpPr>
          <p:nvPr/>
        </p:nvSpPr>
        <p:spPr>
          <a:xfrm>
            <a:off x="6966436" y="2345748"/>
            <a:ext cx="1529900"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a:t>
            </a:r>
          </a:p>
        </p:txBody>
      </p:sp>
      <p:sp>
        <p:nvSpPr>
          <p:cNvPr id="118" name="Rectangle 117">
            <a:extLst>
              <a:ext uri="{FF2B5EF4-FFF2-40B4-BE49-F238E27FC236}">
                <a16:creationId xmlns:a16="http://schemas.microsoft.com/office/drawing/2014/main" id="{28D25294-379D-4C0F-BA2B-9BCD3C00AA28}"/>
              </a:ext>
            </a:extLst>
          </p:cNvPr>
          <p:cNvSpPr/>
          <p:nvPr/>
        </p:nvSpPr>
        <p:spPr>
          <a:xfrm>
            <a:off x="7172903" y="1670896"/>
            <a:ext cx="2503584" cy="183999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19" name="Content Placeholder 2">
            <a:extLst>
              <a:ext uri="{FF2B5EF4-FFF2-40B4-BE49-F238E27FC236}">
                <a16:creationId xmlns:a16="http://schemas.microsoft.com/office/drawing/2014/main" id="{5CC9FA21-3827-4FB2-9B32-A251FBBA8B43}"/>
              </a:ext>
            </a:extLst>
          </p:cNvPr>
          <p:cNvSpPr txBox="1">
            <a:spLocks/>
          </p:cNvSpPr>
          <p:nvPr/>
        </p:nvSpPr>
        <p:spPr>
          <a:xfrm>
            <a:off x="2908021" y="3154621"/>
            <a:ext cx="848216"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Shortest path lengths</a:t>
            </a:r>
          </a:p>
        </p:txBody>
      </p:sp>
      <p:sp>
        <p:nvSpPr>
          <p:cNvPr id="120" name="Rectangle 119">
            <a:extLst>
              <a:ext uri="{FF2B5EF4-FFF2-40B4-BE49-F238E27FC236}">
                <a16:creationId xmlns:a16="http://schemas.microsoft.com/office/drawing/2014/main" id="{BC334724-5FB7-40F1-A95C-D50A3D6BF812}"/>
              </a:ext>
            </a:extLst>
          </p:cNvPr>
          <p:cNvSpPr/>
          <p:nvPr/>
        </p:nvSpPr>
        <p:spPr>
          <a:xfrm>
            <a:off x="3857710" y="1991842"/>
            <a:ext cx="966378" cy="123281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Calculate all (</a:t>
            </a:r>
            <a:r>
              <a:rPr lang="en-US" sz="1600" dirty="0" err="1">
                <a:solidFill>
                  <a:schemeClr val="tx1"/>
                </a:solidFill>
              </a:rPr>
              <a:t>i,j</a:t>
            </a:r>
            <a:r>
              <a:rPr lang="en-US" sz="1600" dirty="0">
                <a:solidFill>
                  <a:schemeClr val="tx1"/>
                </a:solidFill>
              </a:rPr>
              <a:t>) distances</a:t>
            </a:r>
          </a:p>
        </p:txBody>
      </p:sp>
      <p:sp>
        <p:nvSpPr>
          <p:cNvPr id="121" name="Arrow: Right 120">
            <a:extLst>
              <a:ext uri="{FF2B5EF4-FFF2-40B4-BE49-F238E27FC236}">
                <a16:creationId xmlns:a16="http://schemas.microsoft.com/office/drawing/2014/main" id="{6933CAC8-A5CE-411A-87B0-638DFEAB749D}"/>
              </a:ext>
            </a:extLst>
          </p:cNvPr>
          <p:cNvSpPr/>
          <p:nvPr/>
        </p:nvSpPr>
        <p:spPr>
          <a:xfrm rot="10800000">
            <a:off x="3564422" y="2499956"/>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98608AE-8C6E-4EAD-8ECB-F04FE547E0D4}"/>
              </a:ext>
            </a:extLst>
          </p:cNvPr>
          <p:cNvSpPr/>
          <p:nvPr/>
        </p:nvSpPr>
        <p:spPr>
          <a:xfrm>
            <a:off x="7862681" y="2058017"/>
            <a:ext cx="245779" cy="972299"/>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Right 122">
            <a:extLst>
              <a:ext uri="{FF2B5EF4-FFF2-40B4-BE49-F238E27FC236}">
                <a16:creationId xmlns:a16="http://schemas.microsoft.com/office/drawing/2014/main" id="{3C95FE8D-126D-417A-9EC0-5572F89929AB}"/>
              </a:ext>
            </a:extLst>
          </p:cNvPr>
          <p:cNvSpPr/>
          <p:nvPr/>
        </p:nvSpPr>
        <p:spPr>
          <a:xfrm>
            <a:off x="8295450" y="2511482"/>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Content Placeholder 2">
            <a:extLst>
              <a:ext uri="{FF2B5EF4-FFF2-40B4-BE49-F238E27FC236}">
                <a16:creationId xmlns:a16="http://schemas.microsoft.com/office/drawing/2014/main" id="{7AE5ED55-F844-40BE-BFC7-A5185775ECC9}"/>
              </a:ext>
            </a:extLst>
          </p:cNvPr>
          <p:cNvSpPr txBox="1">
            <a:spLocks/>
          </p:cNvSpPr>
          <p:nvPr/>
        </p:nvSpPr>
        <p:spPr>
          <a:xfrm>
            <a:off x="7348198" y="1667401"/>
            <a:ext cx="990320" cy="116432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400" dirty="0"/>
              <a:t>i       j</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2400" dirty="0"/>
              <a:t>    </a:t>
            </a:r>
            <a:endParaRPr lang="en-US" sz="2400" b="1" dirty="0"/>
          </a:p>
        </p:txBody>
      </p:sp>
      <p:sp>
        <p:nvSpPr>
          <p:cNvPr id="125" name="Content Placeholder 2">
            <a:extLst>
              <a:ext uri="{FF2B5EF4-FFF2-40B4-BE49-F238E27FC236}">
                <a16:creationId xmlns:a16="http://schemas.microsoft.com/office/drawing/2014/main" id="{EB4F06A2-F288-4C85-AD7D-95FDE0991ABE}"/>
              </a:ext>
            </a:extLst>
          </p:cNvPr>
          <p:cNvSpPr txBox="1">
            <a:spLocks/>
          </p:cNvSpPr>
          <p:nvPr/>
        </p:nvSpPr>
        <p:spPr>
          <a:xfrm>
            <a:off x="5298613" y="3444140"/>
            <a:ext cx="2360083" cy="5535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dirty="0"/>
              <a:t>[Input]</a:t>
            </a:r>
          </a:p>
        </p:txBody>
      </p:sp>
      <p:sp>
        <p:nvSpPr>
          <p:cNvPr id="126" name="Content Placeholder 2">
            <a:extLst>
              <a:ext uri="{FF2B5EF4-FFF2-40B4-BE49-F238E27FC236}">
                <a16:creationId xmlns:a16="http://schemas.microsoft.com/office/drawing/2014/main" id="{0E34351E-1289-4409-AFA1-FA62ECEF1F75}"/>
              </a:ext>
            </a:extLst>
          </p:cNvPr>
          <p:cNvSpPr txBox="1">
            <a:spLocks/>
          </p:cNvSpPr>
          <p:nvPr/>
        </p:nvSpPr>
        <p:spPr>
          <a:xfrm>
            <a:off x="5273506" y="6314681"/>
            <a:ext cx="2360083" cy="5535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dirty="0"/>
              <a:t>[Input]</a:t>
            </a:r>
          </a:p>
        </p:txBody>
      </p:sp>
      <p:grpSp>
        <p:nvGrpSpPr>
          <p:cNvPr id="127" name="Group 126">
            <a:extLst>
              <a:ext uri="{FF2B5EF4-FFF2-40B4-BE49-F238E27FC236}">
                <a16:creationId xmlns:a16="http://schemas.microsoft.com/office/drawing/2014/main" id="{BBC5E455-849A-47D5-87BA-ABC1E85E1E87}"/>
              </a:ext>
            </a:extLst>
          </p:cNvPr>
          <p:cNvGrpSpPr/>
          <p:nvPr/>
        </p:nvGrpSpPr>
        <p:grpSpPr>
          <a:xfrm>
            <a:off x="4084465" y="4509712"/>
            <a:ext cx="893503" cy="1608250"/>
            <a:chOff x="3975220" y="1932007"/>
            <a:chExt cx="1210758" cy="2948855"/>
          </a:xfrm>
          <a:scene3d>
            <a:camera prst="orthographicFront">
              <a:rot lat="0" lon="3000000" rev="0"/>
            </a:camera>
            <a:lightRig rig="threePt" dir="t"/>
          </a:scene3d>
        </p:grpSpPr>
        <p:sp>
          <p:nvSpPr>
            <p:cNvPr id="128" name="Oval 127">
              <a:extLst>
                <a:ext uri="{FF2B5EF4-FFF2-40B4-BE49-F238E27FC236}">
                  <a16:creationId xmlns:a16="http://schemas.microsoft.com/office/drawing/2014/main" id="{E34FD32F-8C57-4F55-9696-791EB7DB9148}"/>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F1A9366A-BA4D-41B1-BC0B-548415B05B58}"/>
                </a:ext>
              </a:extLst>
            </p:cNvPr>
            <p:cNvSpPr/>
            <p:nvPr/>
          </p:nvSpPr>
          <p:spPr>
            <a:xfrm>
              <a:off x="4551609" y="235796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D867AC82-034F-4F8B-9C8D-54906DC3C355}"/>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1" name="Straight Connector 130">
              <a:extLst>
                <a:ext uri="{FF2B5EF4-FFF2-40B4-BE49-F238E27FC236}">
                  <a16:creationId xmlns:a16="http://schemas.microsoft.com/office/drawing/2014/main" id="{98AA58E2-A5E4-4220-82B2-F657F97920E1}"/>
                </a:ext>
              </a:extLst>
            </p:cNvPr>
            <p:cNvCxnSpPr>
              <a:stCxn id="129" idx="6"/>
              <a:endCxn id="128" idx="3"/>
            </p:cNvCxnSpPr>
            <p:nvPr/>
          </p:nvCxnSpPr>
          <p:spPr>
            <a:xfrm flipV="1">
              <a:off x="4645247" y="2027918"/>
              <a:ext cx="285027" cy="386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0264AE4-A5FA-4E81-82E8-88F5EB9A60DD}"/>
                </a:ext>
              </a:extLst>
            </p:cNvPr>
            <p:cNvCxnSpPr>
              <a:cxnSpLocks/>
              <a:stCxn id="130" idx="0"/>
              <a:endCxn id="128"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37103B-89BD-4D43-8118-1238A9024F24}"/>
                </a:ext>
              </a:extLst>
            </p:cNvPr>
            <p:cNvCxnSpPr>
              <a:cxnSpLocks/>
              <a:stCxn id="129" idx="5"/>
              <a:endCxn id="130" idx="2"/>
            </p:cNvCxnSpPr>
            <p:nvPr/>
          </p:nvCxnSpPr>
          <p:spPr>
            <a:xfrm>
              <a:off x="4631535"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E2B71A3-9519-42A1-A1EA-095767C86CE8}"/>
                </a:ext>
              </a:extLst>
            </p:cNvPr>
            <p:cNvCxnSpPr>
              <a:cxnSpLocks/>
              <a:stCxn id="169" idx="7"/>
              <a:endCxn id="129" idx="3"/>
            </p:cNvCxnSpPr>
            <p:nvPr/>
          </p:nvCxnSpPr>
          <p:spPr>
            <a:xfrm flipV="1">
              <a:off x="4207074" y="2453871"/>
              <a:ext cx="358248" cy="436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DC0C0BB-45F7-4CF4-86DA-CECD1F37052E}"/>
                </a:ext>
              </a:extLst>
            </p:cNvPr>
            <p:cNvCxnSpPr>
              <a:cxnSpLocks/>
              <a:stCxn id="142" idx="0"/>
              <a:endCxn id="130"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FDE37FD-4583-4731-BC60-F329175D26D4}"/>
                </a:ext>
              </a:extLst>
            </p:cNvPr>
            <p:cNvCxnSpPr>
              <a:cxnSpLocks/>
              <a:stCxn id="143" idx="1"/>
              <a:endCxn id="171"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73124DF-F199-44C3-906E-EBFF206C09CC}"/>
                </a:ext>
              </a:extLst>
            </p:cNvPr>
            <p:cNvCxnSpPr>
              <a:cxnSpLocks/>
              <a:stCxn id="158" idx="7"/>
              <a:endCxn id="143" idx="3"/>
            </p:cNvCxnSpPr>
            <p:nvPr/>
          </p:nvCxnSpPr>
          <p:spPr>
            <a:xfrm flipV="1">
              <a:off x="4247049" y="3459153"/>
              <a:ext cx="483911" cy="539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1FEED9B-695F-4088-991D-5534E0F4E7C3}"/>
                </a:ext>
              </a:extLst>
            </p:cNvPr>
            <p:cNvCxnSpPr>
              <a:cxnSpLocks/>
              <a:stCxn id="158" idx="6"/>
              <a:endCxn id="151" idx="2"/>
            </p:cNvCxnSpPr>
            <p:nvPr/>
          </p:nvCxnSpPr>
          <p:spPr>
            <a:xfrm flipV="1">
              <a:off x="4260763" y="3878528"/>
              <a:ext cx="338730"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F707CB16-015F-436A-B8F6-C62898DD10A4}"/>
                </a:ext>
              </a:extLst>
            </p:cNvPr>
            <p:cNvSpPr/>
            <p:nvPr/>
          </p:nvSpPr>
          <p:spPr>
            <a:xfrm>
              <a:off x="5056839" y="2284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0" name="Straight Connector 139">
              <a:extLst>
                <a:ext uri="{FF2B5EF4-FFF2-40B4-BE49-F238E27FC236}">
                  <a16:creationId xmlns:a16="http://schemas.microsoft.com/office/drawing/2014/main" id="{351EE855-2B69-40C9-A10C-F45F7A056640}"/>
                </a:ext>
              </a:extLst>
            </p:cNvPr>
            <p:cNvCxnSpPr>
              <a:cxnSpLocks/>
              <a:stCxn id="139" idx="1"/>
              <a:endCxn id="128"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FD6CABA-59B5-40C6-BF7E-832EF8A6CCE4}"/>
                </a:ext>
              </a:extLst>
            </p:cNvPr>
            <p:cNvCxnSpPr>
              <a:cxnSpLocks/>
              <a:stCxn id="130" idx="6"/>
              <a:endCxn id="139"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E872221D-6D75-4AE5-94FA-24FC6E246C43}"/>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9DBECC99-DCFB-46C2-B672-5CE2B4BA8FCB}"/>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286B797D-85A9-4F87-A4F7-BBFEFCBC5810}"/>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5" name="Straight Connector 144">
              <a:extLst>
                <a:ext uri="{FF2B5EF4-FFF2-40B4-BE49-F238E27FC236}">
                  <a16:creationId xmlns:a16="http://schemas.microsoft.com/office/drawing/2014/main" id="{88C39B64-F40B-4B97-8A67-CD751246C672}"/>
                </a:ext>
              </a:extLst>
            </p:cNvPr>
            <p:cNvCxnSpPr>
              <a:cxnSpLocks/>
              <a:stCxn id="151" idx="6"/>
              <a:endCxn id="154" idx="1"/>
            </p:cNvCxnSpPr>
            <p:nvPr/>
          </p:nvCxnSpPr>
          <p:spPr>
            <a:xfrm>
              <a:off x="4693129" y="3878530"/>
              <a:ext cx="325251" cy="343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4E99913-86B6-4714-A396-FAC840F94FC1}"/>
                </a:ext>
              </a:extLst>
            </p:cNvPr>
            <p:cNvCxnSpPr>
              <a:cxnSpLocks/>
              <a:stCxn id="152" idx="5"/>
              <a:endCxn id="154" idx="0"/>
            </p:cNvCxnSpPr>
            <p:nvPr/>
          </p:nvCxnSpPr>
          <p:spPr>
            <a:xfrm>
              <a:off x="4893401" y="3770374"/>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BCCDC8D-0A07-4C23-BC12-79478ED6AC5C}"/>
                </a:ext>
              </a:extLst>
            </p:cNvPr>
            <p:cNvCxnSpPr>
              <a:cxnSpLocks/>
              <a:stCxn id="153" idx="0"/>
              <a:endCxn id="151" idx="5"/>
            </p:cNvCxnSpPr>
            <p:nvPr/>
          </p:nvCxnSpPr>
          <p:spPr>
            <a:xfrm flipH="1" flipV="1">
              <a:off x="4679417" y="3918258"/>
              <a:ext cx="92291" cy="438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383296A-A098-4D34-B0CB-97261B799936}"/>
                </a:ext>
              </a:extLst>
            </p:cNvPr>
            <p:cNvCxnSpPr>
              <a:cxnSpLocks/>
              <a:stCxn id="152" idx="5"/>
              <a:endCxn id="155" idx="2"/>
            </p:cNvCxnSpPr>
            <p:nvPr/>
          </p:nvCxnSpPr>
          <p:spPr>
            <a:xfrm>
              <a:off x="4893401" y="3770374"/>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4D53651-2A2E-47AE-8996-F60876F72D3A}"/>
                </a:ext>
              </a:extLst>
            </p:cNvPr>
            <p:cNvCxnSpPr>
              <a:cxnSpLocks/>
              <a:stCxn id="153" idx="0"/>
              <a:endCxn id="152" idx="4"/>
            </p:cNvCxnSpPr>
            <p:nvPr/>
          </p:nvCxnSpPr>
          <p:spPr>
            <a:xfrm flipV="1">
              <a:off x="4771708" y="3786829"/>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9CC1626-3827-4975-A034-940E8F1B898F}"/>
                </a:ext>
              </a:extLst>
            </p:cNvPr>
            <p:cNvCxnSpPr>
              <a:cxnSpLocks/>
              <a:stCxn id="151" idx="6"/>
              <a:endCxn id="155" idx="4"/>
            </p:cNvCxnSpPr>
            <p:nvPr/>
          </p:nvCxnSpPr>
          <p:spPr>
            <a:xfrm>
              <a:off x="4693129" y="3878530"/>
              <a:ext cx="446030"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73337953-00F7-45CE-8D03-A27AAD3E2EA4}"/>
                </a:ext>
              </a:extLst>
            </p:cNvPr>
            <p:cNvSpPr/>
            <p:nvPr/>
          </p:nvSpPr>
          <p:spPr>
            <a:xfrm>
              <a:off x="4599491" y="38223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39198979-2153-4A6B-A53B-3D67F8233995}"/>
                </a:ext>
              </a:extLst>
            </p:cNvPr>
            <p:cNvSpPr/>
            <p:nvPr/>
          </p:nvSpPr>
          <p:spPr>
            <a:xfrm>
              <a:off x="4813477" y="36744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FB1DFC02-B418-416E-9E09-5148060CECAA}"/>
                </a:ext>
              </a:extLst>
            </p:cNvPr>
            <p:cNvSpPr/>
            <p:nvPr/>
          </p:nvSpPr>
          <p:spPr>
            <a:xfrm>
              <a:off x="4724888" y="435709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7F225D13-9C7B-42CB-8B70-9D19905C97A8}"/>
                </a:ext>
              </a:extLst>
            </p:cNvPr>
            <p:cNvSpPr/>
            <p:nvPr/>
          </p:nvSpPr>
          <p:spPr>
            <a:xfrm>
              <a:off x="5004665" y="420546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781A9529-6DC6-4891-A3B3-711062B68146}"/>
                </a:ext>
              </a:extLst>
            </p:cNvPr>
            <p:cNvSpPr/>
            <p:nvPr/>
          </p:nvSpPr>
          <p:spPr>
            <a:xfrm>
              <a:off x="5092340" y="386435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6" name="Straight Connector 155">
              <a:extLst>
                <a:ext uri="{FF2B5EF4-FFF2-40B4-BE49-F238E27FC236}">
                  <a16:creationId xmlns:a16="http://schemas.microsoft.com/office/drawing/2014/main" id="{F0E32204-2363-47D2-B0E4-79AB9CB3565F}"/>
                </a:ext>
              </a:extLst>
            </p:cNvPr>
            <p:cNvCxnSpPr>
              <a:cxnSpLocks/>
              <a:stCxn id="159" idx="6"/>
              <a:endCxn id="160" idx="2"/>
            </p:cNvCxnSpPr>
            <p:nvPr/>
          </p:nvCxnSpPr>
          <p:spPr>
            <a:xfrm>
              <a:off x="4068858" y="4419358"/>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FA228F3-595B-4AA2-BB87-BB76EE77C1E8}"/>
                </a:ext>
              </a:extLst>
            </p:cNvPr>
            <p:cNvCxnSpPr>
              <a:cxnSpLocks/>
              <a:stCxn id="161" idx="1"/>
              <a:endCxn id="159" idx="3"/>
            </p:cNvCxnSpPr>
            <p:nvPr/>
          </p:nvCxnSpPr>
          <p:spPr>
            <a:xfrm flipH="1" flipV="1">
              <a:off x="3988932" y="4459086"/>
              <a:ext cx="37695" cy="325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Oval 157">
              <a:extLst>
                <a:ext uri="{FF2B5EF4-FFF2-40B4-BE49-F238E27FC236}">
                  <a16:creationId xmlns:a16="http://schemas.microsoft.com/office/drawing/2014/main" id="{0C86CEB2-D446-4110-BA84-17CC07436E8D}"/>
                </a:ext>
              </a:extLst>
            </p:cNvPr>
            <p:cNvSpPr/>
            <p:nvPr/>
          </p:nvSpPr>
          <p:spPr>
            <a:xfrm>
              <a:off x="4167127" y="398193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F4AD791F-060A-42E0-9084-1518D49921A6}"/>
                </a:ext>
              </a:extLst>
            </p:cNvPr>
            <p:cNvSpPr/>
            <p:nvPr/>
          </p:nvSpPr>
          <p:spPr>
            <a:xfrm>
              <a:off x="3975220" y="43631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38013BEB-A5C5-4B1B-8BC9-F4BF5757021C}"/>
                </a:ext>
              </a:extLst>
            </p:cNvPr>
            <p:cNvSpPr/>
            <p:nvPr/>
          </p:nvSpPr>
          <p:spPr>
            <a:xfrm>
              <a:off x="4329274" y="43658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569D0C1C-0C60-4248-A892-0379AA5058F0}"/>
                </a:ext>
              </a:extLst>
            </p:cNvPr>
            <p:cNvSpPr/>
            <p:nvPr/>
          </p:nvSpPr>
          <p:spPr>
            <a:xfrm>
              <a:off x="4012916" y="47684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2" name="Straight Connector 161">
              <a:extLst>
                <a:ext uri="{FF2B5EF4-FFF2-40B4-BE49-F238E27FC236}">
                  <a16:creationId xmlns:a16="http://schemas.microsoft.com/office/drawing/2014/main" id="{44A69C73-77F0-4A70-B8D9-90EE737F3797}"/>
                </a:ext>
              </a:extLst>
            </p:cNvPr>
            <p:cNvCxnSpPr>
              <a:cxnSpLocks/>
              <a:stCxn id="159" idx="0"/>
              <a:endCxn id="158" idx="3"/>
            </p:cNvCxnSpPr>
            <p:nvPr/>
          </p:nvCxnSpPr>
          <p:spPr>
            <a:xfrm flipV="1">
              <a:off x="4022037" y="4077843"/>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40EDAB5-212C-4BF9-BFE2-B82EDE1D1455}"/>
                </a:ext>
              </a:extLst>
            </p:cNvPr>
            <p:cNvCxnSpPr>
              <a:cxnSpLocks/>
              <a:stCxn id="161" idx="0"/>
              <a:endCxn id="158" idx="4"/>
            </p:cNvCxnSpPr>
            <p:nvPr/>
          </p:nvCxnSpPr>
          <p:spPr>
            <a:xfrm flipV="1">
              <a:off x="4059733" y="4094298"/>
              <a:ext cx="154210" cy="674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0F7C9AE-3AF7-422F-882D-18FE9007C10D}"/>
                </a:ext>
              </a:extLst>
            </p:cNvPr>
            <p:cNvCxnSpPr>
              <a:cxnSpLocks/>
              <a:stCxn id="160" idx="1"/>
              <a:endCxn id="158" idx="5"/>
            </p:cNvCxnSpPr>
            <p:nvPr/>
          </p:nvCxnSpPr>
          <p:spPr>
            <a:xfrm flipH="1" flipV="1">
              <a:off x="4247048" y="4077843"/>
              <a:ext cx="95937"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273F17E-DB72-49EB-B771-1F234D872435}"/>
                </a:ext>
              </a:extLst>
            </p:cNvPr>
            <p:cNvCxnSpPr>
              <a:cxnSpLocks/>
              <a:stCxn id="161" idx="6"/>
              <a:endCxn id="160" idx="3"/>
            </p:cNvCxnSpPr>
            <p:nvPr/>
          </p:nvCxnSpPr>
          <p:spPr>
            <a:xfrm flipV="1">
              <a:off x="4106552" y="4461760"/>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E467539-FF71-485C-B699-3ED7A07ABFF2}"/>
                </a:ext>
              </a:extLst>
            </p:cNvPr>
            <p:cNvCxnSpPr>
              <a:cxnSpLocks/>
              <a:stCxn id="143" idx="1"/>
              <a:endCxn id="142"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B1C8CF0-2A37-4D8D-9D42-A00C341EB952}"/>
                </a:ext>
              </a:extLst>
            </p:cNvPr>
            <p:cNvCxnSpPr>
              <a:cxnSpLocks/>
              <a:stCxn id="144" idx="1"/>
              <a:endCxn id="142" idx="4"/>
            </p:cNvCxnSpPr>
            <p:nvPr/>
          </p:nvCxnSpPr>
          <p:spPr>
            <a:xfrm flipH="1" flipV="1">
              <a:off x="4890046" y="3039188"/>
              <a:ext cx="166211" cy="430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D8F9684-F9D3-4FDE-8576-49010ED5B525}"/>
                </a:ext>
              </a:extLst>
            </p:cNvPr>
            <p:cNvCxnSpPr>
              <a:cxnSpLocks/>
              <a:stCxn id="143" idx="5"/>
              <a:endCxn id="144"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DAD9A39C-5DFA-4A23-8CAA-BE13B7D78EAB}"/>
                </a:ext>
              </a:extLst>
            </p:cNvPr>
            <p:cNvSpPr/>
            <p:nvPr/>
          </p:nvSpPr>
          <p:spPr>
            <a:xfrm>
              <a:off x="4127148" y="287405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30D50179-5F5F-4E78-8CF1-8D99A40871E2}"/>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10F1F7F8-9D7C-454B-B21D-6C85A75675E7}"/>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2" name="Straight Connector 171">
              <a:extLst>
                <a:ext uri="{FF2B5EF4-FFF2-40B4-BE49-F238E27FC236}">
                  <a16:creationId xmlns:a16="http://schemas.microsoft.com/office/drawing/2014/main" id="{78DAA902-F73C-439F-AC43-765B5F1B098E}"/>
                </a:ext>
              </a:extLst>
            </p:cNvPr>
            <p:cNvCxnSpPr>
              <a:cxnSpLocks/>
              <a:stCxn id="169" idx="5"/>
              <a:endCxn id="171" idx="0"/>
            </p:cNvCxnSpPr>
            <p:nvPr/>
          </p:nvCxnSpPr>
          <p:spPr>
            <a:xfrm>
              <a:off x="4207073" y="2969959"/>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D7C5029-11B4-4691-BF3A-A7107861261E}"/>
                </a:ext>
              </a:extLst>
            </p:cNvPr>
            <p:cNvCxnSpPr>
              <a:cxnSpLocks/>
              <a:stCxn id="170"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898ABF8-8502-4FB9-9EF4-183BAAE8C4FB}"/>
                </a:ext>
              </a:extLst>
            </p:cNvPr>
            <p:cNvCxnSpPr>
              <a:cxnSpLocks/>
              <a:stCxn id="170" idx="6"/>
              <a:endCxn id="171"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5" name="Arrow: Right 174">
            <a:extLst>
              <a:ext uri="{FF2B5EF4-FFF2-40B4-BE49-F238E27FC236}">
                <a16:creationId xmlns:a16="http://schemas.microsoft.com/office/drawing/2014/main" id="{63F5D129-E774-4839-B52B-9CA5006153BC}"/>
              </a:ext>
            </a:extLst>
          </p:cNvPr>
          <p:cNvSpPr/>
          <p:nvPr/>
        </p:nvSpPr>
        <p:spPr>
          <a:xfrm rot="10800000">
            <a:off x="4956880" y="5223358"/>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Shape 175">
            <a:extLst>
              <a:ext uri="{FF2B5EF4-FFF2-40B4-BE49-F238E27FC236}">
                <a16:creationId xmlns:a16="http://schemas.microsoft.com/office/drawing/2014/main" id="{0420AFB0-7469-46B4-82BB-CE55701BC625}"/>
              </a:ext>
            </a:extLst>
          </p:cNvPr>
          <p:cNvSpPr/>
          <p:nvPr/>
        </p:nvSpPr>
        <p:spPr>
          <a:xfrm rot="20906441">
            <a:off x="3978861" y="5468146"/>
            <a:ext cx="1076512" cy="626673"/>
          </a:xfrm>
          <a:custGeom>
            <a:avLst/>
            <a:gdLst>
              <a:gd name="connsiteX0" fmla="*/ 503422 w 1192822"/>
              <a:gd name="connsiteY0" fmla="*/ 105744 h 1684495"/>
              <a:gd name="connsiteX1" fmla="*/ 2909 w 1192822"/>
              <a:gd name="connsiteY1" fmla="*/ 769887 h 1684495"/>
              <a:gd name="connsiteX2" fmla="*/ 339793 w 1192822"/>
              <a:gd name="connsiteY2" fmla="*/ 1684287 h 1684495"/>
              <a:gd name="connsiteX3" fmla="*/ 1177191 w 1192822"/>
              <a:gd name="connsiteY3" fmla="*/ 846889 h 1684495"/>
              <a:gd name="connsiteX4" fmla="*/ 859557 w 1192822"/>
              <a:gd name="connsiteY4" fmla="*/ 76868 h 1684495"/>
              <a:gd name="connsiteX5" fmla="*/ 503422 w 1192822"/>
              <a:gd name="connsiteY5" fmla="*/ 105744 h 168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822" h="1684495">
                <a:moveTo>
                  <a:pt x="503422" y="105744"/>
                </a:moveTo>
                <a:cubicBezTo>
                  <a:pt x="360647" y="221247"/>
                  <a:pt x="30180" y="506797"/>
                  <a:pt x="2909" y="769887"/>
                </a:cubicBezTo>
                <a:cubicBezTo>
                  <a:pt x="-24362" y="1032977"/>
                  <a:pt x="144079" y="1671453"/>
                  <a:pt x="339793" y="1684287"/>
                </a:cubicBezTo>
                <a:cubicBezTo>
                  <a:pt x="535507" y="1697121"/>
                  <a:pt x="1090564" y="1114792"/>
                  <a:pt x="1177191" y="846889"/>
                </a:cubicBezTo>
                <a:cubicBezTo>
                  <a:pt x="1263818" y="578986"/>
                  <a:pt x="967039" y="200392"/>
                  <a:pt x="859557" y="76868"/>
                </a:cubicBezTo>
                <a:cubicBezTo>
                  <a:pt x="752075" y="-46656"/>
                  <a:pt x="646197" y="-9759"/>
                  <a:pt x="503422" y="105744"/>
                </a:cubicBezTo>
                <a:close/>
              </a:path>
            </a:pathLst>
          </a:custGeom>
          <a:solidFill>
            <a:srgbClr val="7030A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a:extLst>
              <a:ext uri="{FF2B5EF4-FFF2-40B4-BE49-F238E27FC236}">
                <a16:creationId xmlns:a16="http://schemas.microsoft.com/office/drawing/2014/main" id="{360C0CFC-161B-4E4F-A21D-2C7E3FA5975E}"/>
              </a:ext>
            </a:extLst>
          </p:cNvPr>
          <p:cNvSpPr/>
          <p:nvPr/>
        </p:nvSpPr>
        <p:spPr>
          <a:xfrm rot="20906441">
            <a:off x="4421304" y="4440669"/>
            <a:ext cx="524909" cy="484822"/>
          </a:xfrm>
          <a:custGeom>
            <a:avLst/>
            <a:gdLst>
              <a:gd name="connsiteX0" fmla="*/ 503422 w 1192822"/>
              <a:gd name="connsiteY0" fmla="*/ 105744 h 1684495"/>
              <a:gd name="connsiteX1" fmla="*/ 2909 w 1192822"/>
              <a:gd name="connsiteY1" fmla="*/ 769887 h 1684495"/>
              <a:gd name="connsiteX2" fmla="*/ 339793 w 1192822"/>
              <a:gd name="connsiteY2" fmla="*/ 1684287 h 1684495"/>
              <a:gd name="connsiteX3" fmla="*/ 1177191 w 1192822"/>
              <a:gd name="connsiteY3" fmla="*/ 846889 h 1684495"/>
              <a:gd name="connsiteX4" fmla="*/ 859557 w 1192822"/>
              <a:gd name="connsiteY4" fmla="*/ 76868 h 1684495"/>
              <a:gd name="connsiteX5" fmla="*/ 503422 w 1192822"/>
              <a:gd name="connsiteY5" fmla="*/ 105744 h 168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822" h="1684495">
                <a:moveTo>
                  <a:pt x="503422" y="105744"/>
                </a:moveTo>
                <a:cubicBezTo>
                  <a:pt x="360647" y="221247"/>
                  <a:pt x="30180" y="506797"/>
                  <a:pt x="2909" y="769887"/>
                </a:cubicBezTo>
                <a:cubicBezTo>
                  <a:pt x="-24362" y="1032977"/>
                  <a:pt x="144079" y="1671453"/>
                  <a:pt x="339793" y="1684287"/>
                </a:cubicBezTo>
                <a:cubicBezTo>
                  <a:pt x="535507" y="1697121"/>
                  <a:pt x="1090564" y="1114792"/>
                  <a:pt x="1177191" y="846889"/>
                </a:cubicBezTo>
                <a:cubicBezTo>
                  <a:pt x="1263818" y="578986"/>
                  <a:pt x="967039" y="200392"/>
                  <a:pt x="859557" y="76868"/>
                </a:cubicBezTo>
                <a:cubicBezTo>
                  <a:pt x="752075" y="-46656"/>
                  <a:pt x="646197" y="-9759"/>
                  <a:pt x="503422" y="105744"/>
                </a:cubicBezTo>
                <a:close/>
              </a:path>
            </a:pathLst>
          </a:custGeom>
          <a:solidFill>
            <a:srgbClr val="FFFF0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a:extLst>
              <a:ext uri="{FF2B5EF4-FFF2-40B4-BE49-F238E27FC236}">
                <a16:creationId xmlns:a16="http://schemas.microsoft.com/office/drawing/2014/main" id="{C9706B4F-EDDA-42F5-B3E1-1BF7556CFBE7}"/>
              </a:ext>
            </a:extLst>
          </p:cNvPr>
          <p:cNvSpPr/>
          <p:nvPr/>
        </p:nvSpPr>
        <p:spPr>
          <a:xfrm rot="2396963">
            <a:off x="4158373" y="4953225"/>
            <a:ext cx="722635" cy="520990"/>
          </a:xfrm>
          <a:custGeom>
            <a:avLst/>
            <a:gdLst>
              <a:gd name="connsiteX0" fmla="*/ 503422 w 1192822"/>
              <a:gd name="connsiteY0" fmla="*/ 105744 h 1684495"/>
              <a:gd name="connsiteX1" fmla="*/ 2909 w 1192822"/>
              <a:gd name="connsiteY1" fmla="*/ 769887 h 1684495"/>
              <a:gd name="connsiteX2" fmla="*/ 339793 w 1192822"/>
              <a:gd name="connsiteY2" fmla="*/ 1684287 h 1684495"/>
              <a:gd name="connsiteX3" fmla="*/ 1177191 w 1192822"/>
              <a:gd name="connsiteY3" fmla="*/ 846889 h 1684495"/>
              <a:gd name="connsiteX4" fmla="*/ 859557 w 1192822"/>
              <a:gd name="connsiteY4" fmla="*/ 76868 h 1684495"/>
              <a:gd name="connsiteX5" fmla="*/ 503422 w 1192822"/>
              <a:gd name="connsiteY5" fmla="*/ 105744 h 168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822" h="1684495">
                <a:moveTo>
                  <a:pt x="503422" y="105744"/>
                </a:moveTo>
                <a:cubicBezTo>
                  <a:pt x="360647" y="221247"/>
                  <a:pt x="30180" y="506797"/>
                  <a:pt x="2909" y="769887"/>
                </a:cubicBezTo>
                <a:cubicBezTo>
                  <a:pt x="-24362" y="1032977"/>
                  <a:pt x="144079" y="1671453"/>
                  <a:pt x="339793" y="1684287"/>
                </a:cubicBezTo>
                <a:cubicBezTo>
                  <a:pt x="535507" y="1697121"/>
                  <a:pt x="1090564" y="1114792"/>
                  <a:pt x="1177191" y="846889"/>
                </a:cubicBezTo>
                <a:cubicBezTo>
                  <a:pt x="1263818" y="578986"/>
                  <a:pt x="967039" y="200392"/>
                  <a:pt x="859557" y="76868"/>
                </a:cubicBezTo>
                <a:cubicBezTo>
                  <a:pt x="752075" y="-46656"/>
                  <a:pt x="646197" y="-9759"/>
                  <a:pt x="503422" y="105744"/>
                </a:cubicBezTo>
                <a:close/>
              </a:path>
            </a:pathLst>
          </a:custGeom>
          <a:solidFill>
            <a:schemeClr val="accent2">
              <a:lumMod val="75000"/>
              <a:alpha val="2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1F7A2C36-110A-4F7B-97C5-5D573C899BB6}"/>
              </a:ext>
            </a:extLst>
          </p:cNvPr>
          <p:cNvSpPr/>
          <p:nvPr/>
        </p:nvSpPr>
        <p:spPr>
          <a:xfrm>
            <a:off x="2925998" y="4892587"/>
            <a:ext cx="245779" cy="972299"/>
          </a:xfrm>
          <a:prstGeom prst="rect">
            <a:avLst/>
          </a:prstGeom>
          <a:solidFill>
            <a:srgbClr val="FFFF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CBD6A7E7-D263-4C3A-93D3-9684EBAB7CAA}"/>
              </a:ext>
            </a:extLst>
          </p:cNvPr>
          <p:cNvSpPr/>
          <p:nvPr/>
        </p:nvSpPr>
        <p:spPr>
          <a:xfrm>
            <a:off x="3177047" y="4892587"/>
            <a:ext cx="245779" cy="972299"/>
          </a:xfrm>
          <a:prstGeom prst="rect">
            <a:avLst/>
          </a:prstGeom>
          <a:solidFill>
            <a:schemeClr val="accent2">
              <a:lumMod val="75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53ECA3FE-A155-4E8B-8DB2-1C1E2D657DD2}"/>
              </a:ext>
            </a:extLst>
          </p:cNvPr>
          <p:cNvSpPr/>
          <p:nvPr/>
        </p:nvSpPr>
        <p:spPr>
          <a:xfrm>
            <a:off x="3412759" y="4892690"/>
            <a:ext cx="245779" cy="972299"/>
          </a:xfrm>
          <a:prstGeom prst="rect">
            <a:avLst/>
          </a:prstGeom>
          <a:solidFill>
            <a:srgbClr val="7030A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Content Placeholder 2">
            <a:extLst>
              <a:ext uri="{FF2B5EF4-FFF2-40B4-BE49-F238E27FC236}">
                <a16:creationId xmlns:a16="http://schemas.microsoft.com/office/drawing/2014/main" id="{FD486982-A5A7-4460-95AC-C25B8C5E03EB}"/>
              </a:ext>
            </a:extLst>
          </p:cNvPr>
          <p:cNvSpPr txBox="1">
            <a:spLocks/>
          </p:cNvSpPr>
          <p:nvPr/>
        </p:nvSpPr>
        <p:spPr>
          <a:xfrm>
            <a:off x="2305296" y="6035540"/>
            <a:ext cx="1616105"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Distance from each node to the center of each clusters</a:t>
            </a:r>
          </a:p>
        </p:txBody>
      </p:sp>
      <p:sp>
        <p:nvSpPr>
          <p:cNvPr id="183" name="Arrow: Right 182">
            <a:extLst>
              <a:ext uri="{FF2B5EF4-FFF2-40B4-BE49-F238E27FC236}">
                <a16:creationId xmlns:a16="http://schemas.microsoft.com/office/drawing/2014/main" id="{D0B1280D-65D0-4636-A160-B3ADAEF30933}"/>
              </a:ext>
            </a:extLst>
          </p:cNvPr>
          <p:cNvSpPr/>
          <p:nvPr/>
        </p:nvSpPr>
        <p:spPr>
          <a:xfrm>
            <a:off x="6007629" y="5232616"/>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6E8CC47B-E675-4531-A944-0075BEEBC845}"/>
              </a:ext>
            </a:extLst>
          </p:cNvPr>
          <p:cNvSpPr/>
          <p:nvPr/>
        </p:nvSpPr>
        <p:spPr>
          <a:xfrm>
            <a:off x="6306293" y="4918391"/>
            <a:ext cx="591735" cy="699525"/>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GNN</a:t>
            </a:r>
          </a:p>
        </p:txBody>
      </p:sp>
      <p:sp>
        <p:nvSpPr>
          <p:cNvPr id="185" name="Arrow: Right 184">
            <a:extLst>
              <a:ext uri="{FF2B5EF4-FFF2-40B4-BE49-F238E27FC236}">
                <a16:creationId xmlns:a16="http://schemas.microsoft.com/office/drawing/2014/main" id="{9B27830E-8373-4607-8CBA-8F2836DDE532}"/>
              </a:ext>
            </a:extLst>
          </p:cNvPr>
          <p:cNvSpPr/>
          <p:nvPr/>
        </p:nvSpPr>
        <p:spPr>
          <a:xfrm>
            <a:off x="6963896" y="5225232"/>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128171FD-0B08-4980-AF08-9CEC9A81E5CA}"/>
              </a:ext>
            </a:extLst>
          </p:cNvPr>
          <p:cNvSpPr/>
          <p:nvPr/>
        </p:nvSpPr>
        <p:spPr>
          <a:xfrm>
            <a:off x="7413302" y="4782015"/>
            <a:ext cx="802263" cy="972299"/>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Content Placeholder 2">
            <a:extLst>
              <a:ext uri="{FF2B5EF4-FFF2-40B4-BE49-F238E27FC236}">
                <a16:creationId xmlns:a16="http://schemas.microsoft.com/office/drawing/2014/main" id="{3E64C674-60A9-4F8D-8C14-897C6F98A521}"/>
              </a:ext>
            </a:extLst>
          </p:cNvPr>
          <p:cNvSpPr txBox="1">
            <a:spLocks/>
          </p:cNvSpPr>
          <p:nvPr/>
        </p:nvSpPr>
        <p:spPr>
          <a:xfrm>
            <a:off x="7726960" y="4214704"/>
            <a:ext cx="1354391" cy="156748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Regression Loss</a:t>
            </a:r>
          </a:p>
          <a:p>
            <a:pPr marL="0" indent="0">
              <a:buFont typeface="Arial" panose="020B0604020202020204" pitchFamily="34" charset="0"/>
              <a:buNone/>
            </a:pPr>
            <a:endParaRPr lang="en-US" sz="1400" b="1" u="sng" dirty="0"/>
          </a:p>
        </p:txBody>
      </p:sp>
      <p:sp>
        <p:nvSpPr>
          <p:cNvPr id="188" name="Rectangle 187">
            <a:extLst>
              <a:ext uri="{FF2B5EF4-FFF2-40B4-BE49-F238E27FC236}">
                <a16:creationId xmlns:a16="http://schemas.microsoft.com/office/drawing/2014/main" id="{7C3173E6-E5FC-4C94-B2D5-28EA918C0356}"/>
              </a:ext>
            </a:extLst>
          </p:cNvPr>
          <p:cNvSpPr/>
          <p:nvPr/>
        </p:nvSpPr>
        <p:spPr>
          <a:xfrm>
            <a:off x="7273101" y="4511806"/>
            <a:ext cx="2213906" cy="172391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89" name="Content Placeholder 2">
            <a:extLst>
              <a:ext uri="{FF2B5EF4-FFF2-40B4-BE49-F238E27FC236}">
                <a16:creationId xmlns:a16="http://schemas.microsoft.com/office/drawing/2014/main" id="{2E40BD3C-9A55-4019-B28E-429A4FD92F98}"/>
              </a:ext>
            </a:extLst>
          </p:cNvPr>
          <p:cNvSpPr txBox="1">
            <a:spLocks/>
          </p:cNvSpPr>
          <p:nvPr/>
        </p:nvSpPr>
        <p:spPr>
          <a:xfrm>
            <a:off x="7218263" y="5778503"/>
            <a:ext cx="1274475"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Mapped node embeddings</a:t>
            </a:r>
          </a:p>
        </p:txBody>
      </p:sp>
      <p:sp>
        <p:nvSpPr>
          <p:cNvPr id="190" name="Rectangle 189">
            <a:extLst>
              <a:ext uri="{FF2B5EF4-FFF2-40B4-BE49-F238E27FC236}">
                <a16:creationId xmlns:a16="http://schemas.microsoft.com/office/drawing/2014/main" id="{6EADD4B4-58FB-4E5B-B787-955105F0F18F}"/>
              </a:ext>
            </a:extLst>
          </p:cNvPr>
          <p:cNvSpPr/>
          <p:nvPr/>
        </p:nvSpPr>
        <p:spPr>
          <a:xfrm>
            <a:off x="8492738" y="4770379"/>
            <a:ext cx="245779" cy="972299"/>
          </a:xfrm>
          <a:prstGeom prst="rect">
            <a:avLst/>
          </a:prstGeom>
          <a:solidFill>
            <a:srgbClr val="FFFF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5AB605CD-021B-43E1-B6B2-6E9EE3220EB4}"/>
              </a:ext>
            </a:extLst>
          </p:cNvPr>
          <p:cNvSpPr/>
          <p:nvPr/>
        </p:nvSpPr>
        <p:spPr>
          <a:xfrm>
            <a:off x="8743787" y="4770379"/>
            <a:ext cx="245779" cy="972299"/>
          </a:xfrm>
          <a:prstGeom prst="rect">
            <a:avLst/>
          </a:prstGeom>
          <a:solidFill>
            <a:schemeClr val="accent2">
              <a:lumMod val="75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C322F829-0332-48D1-B51E-29AED2FBCC49}"/>
              </a:ext>
            </a:extLst>
          </p:cNvPr>
          <p:cNvSpPr/>
          <p:nvPr/>
        </p:nvSpPr>
        <p:spPr>
          <a:xfrm>
            <a:off x="8979499" y="4770482"/>
            <a:ext cx="245779" cy="972299"/>
          </a:xfrm>
          <a:prstGeom prst="rect">
            <a:avLst/>
          </a:prstGeom>
          <a:solidFill>
            <a:srgbClr val="7030A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Content Placeholder 2">
            <a:extLst>
              <a:ext uri="{FF2B5EF4-FFF2-40B4-BE49-F238E27FC236}">
                <a16:creationId xmlns:a16="http://schemas.microsoft.com/office/drawing/2014/main" id="{ABF59B31-DEA3-4710-A9E4-9CA1C58B61E2}"/>
              </a:ext>
            </a:extLst>
          </p:cNvPr>
          <p:cNvSpPr txBox="1">
            <a:spLocks/>
          </p:cNvSpPr>
          <p:nvPr/>
        </p:nvSpPr>
        <p:spPr>
          <a:xfrm>
            <a:off x="8192353" y="5060518"/>
            <a:ext cx="758678" cy="116432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3200" b="1" dirty="0"/>
              <a:t>-</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2400" dirty="0"/>
              <a:t>    </a:t>
            </a:r>
            <a:endParaRPr lang="en-US" sz="2400" b="1" dirty="0"/>
          </a:p>
        </p:txBody>
      </p:sp>
      <p:sp>
        <p:nvSpPr>
          <p:cNvPr id="194" name="Content Placeholder 2">
            <a:extLst>
              <a:ext uri="{FF2B5EF4-FFF2-40B4-BE49-F238E27FC236}">
                <a16:creationId xmlns:a16="http://schemas.microsoft.com/office/drawing/2014/main" id="{A226D747-67C7-47A2-9609-20901C03EC4B}"/>
              </a:ext>
            </a:extLst>
          </p:cNvPr>
          <p:cNvSpPr txBox="1">
            <a:spLocks/>
          </p:cNvSpPr>
          <p:nvPr/>
        </p:nvSpPr>
        <p:spPr>
          <a:xfrm>
            <a:off x="7710193" y="1413456"/>
            <a:ext cx="1754976" cy="65846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Classification Loss</a:t>
            </a:r>
          </a:p>
          <a:p>
            <a:pPr marL="0" indent="0">
              <a:buFont typeface="Arial" panose="020B0604020202020204" pitchFamily="34" charset="0"/>
              <a:buNone/>
            </a:pPr>
            <a:r>
              <a:rPr lang="en-US" sz="1400" b="1" u="sng" dirty="0"/>
              <a:t> </a:t>
            </a:r>
          </a:p>
        </p:txBody>
      </p:sp>
      <p:sp>
        <p:nvSpPr>
          <p:cNvPr id="195" name="Double Bracket 194">
            <a:extLst>
              <a:ext uri="{FF2B5EF4-FFF2-40B4-BE49-F238E27FC236}">
                <a16:creationId xmlns:a16="http://schemas.microsoft.com/office/drawing/2014/main" id="{C3A7F34E-05FB-4746-8E23-3A41328B3975}"/>
              </a:ext>
            </a:extLst>
          </p:cNvPr>
          <p:cNvSpPr/>
          <p:nvPr/>
        </p:nvSpPr>
        <p:spPr>
          <a:xfrm>
            <a:off x="7228522" y="1735390"/>
            <a:ext cx="996767" cy="1355769"/>
          </a:xfrm>
          <a:prstGeom prst="bracketPair">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6" name="Rectangle 195">
            <a:extLst>
              <a:ext uri="{FF2B5EF4-FFF2-40B4-BE49-F238E27FC236}">
                <a16:creationId xmlns:a16="http://schemas.microsoft.com/office/drawing/2014/main" id="{43361021-B161-4101-9E83-A4E83C582EA2}"/>
              </a:ext>
            </a:extLst>
          </p:cNvPr>
          <p:cNvSpPr/>
          <p:nvPr/>
        </p:nvSpPr>
        <p:spPr>
          <a:xfrm>
            <a:off x="2931051" y="4887613"/>
            <a:ext cx="727487" cy="9722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364986F8-0EAC-4E0E-86DF-2F6D26C3FA32}"/>
              </a:ext>
            </a:extLst>
          </p:cNvPr>
          <p:cNvSpPr/>
          <p:nvPr/>
        </p:nvSpPr>
        <p:spPr>
          <a:xfrm>
            <a:off x="8495277" y="4782694"/>
            <a:ext cx="727487" cy="9722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65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58" grpId="0" animBg="1"/>
      <p:bldP spid="59" grpId="0"/>
      <p:bldP spid="126" grpId="0"/>
      <p:bldP spid="175" grpId="0" animBg="1"/>
      <p:bldP spid="176" grpId="0" animBg="1"/>
      <p:bldP spid="177" grpId="0" animBg="1"/>
      <p:bldP spid="178" grpId="0" animBg="1"/>
      <p:bldP spid="179" grpId="0" animBg="1"/>
      <p:bldP spid="180" grpId="0" animBg="1"/>
      <p:bldP spid="181" grpId="0" animBg="1"/>
      <p:bldP spid="182" grpId="0"/>
      <p:bldP spid="183" grpId="0" animBg="1"/>
      <p:bldP spid="184" grpId="0" animBg="1"/>
      <p:bldP spid="185" grpId="0" animBg="1"/>
      <p:bldP spid="186" grpId="0" animBg="1"/>
      <p:bldP spid="187" grpId="0"/>
      <p:bldP spid="188" grpId="0" animBg="1"/>
      <p:bldP spid="189" grpId="0"/>
      <p:bldP spid="190" grpId="0" animBg="1"/>
      <p:bldP spid="191" grpId="0" animBg="1"/>
      <p:bldP spid="192" grpId="0" animBg="1"/>
      <p:bldP spid="193" grpId="0"/>
      <p:bldP spid="196" grpId="0" animBg="1"/>
      <p:bldP spid="197"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2A0C-9CA5-490A-957F-F4F1F338A2B0}"/>
              </a:ext>
            </a:extLst>
          </p:cNvPr>
          <p:cNvSpPr>
            <a:spLocks noGrp="1"/>
          </p:cNvSpPr>
          <p:nvPr>
            <p:ph type="title"/>
          </p:nvPr>
        </p:nvSpPr>
        <p:spPr/>
        <p:txBody>
          <a:bodyPr/>
          <a:lstStyle/>
          <a:p>
            <a:r>
              <a:rPr lang="en-US" dirty="0"/>
              <a:t>Attribute Pretext Tasks</a:t>
            </a:r>
          </a:p>
        </p:txBody>
      </p:sp>
      <p:sp>
        <p:nvSpPr>
          <p:cNvPr id="4" name="Slide Number Placeholder 3">
            <a:extLst>
              <a:ext uri="{FF2B5EF4-FFF2-40B4-BE49-F238E27FC236}">
                <a16:creationId xmlns:a16="http://schemas.microsoft.com/office/drawing/2014/main" id="{699C8970-4947-453B-B382-EAD9913CB279}"/>
              </a:ext>
            </a:extLst>
          </p:cNvPr>
          <p:cNvSpPr>
            <a:spLocks noGrp="1"/>
          </p:cNvSpPr>
          <p:nvPr>
            <p:ph type="sldNum" sz="quarter" idx="12"/>
          </p:nvPr>
        </p:nvSpPr>
        <p:spPr/>
        <p:txBody>
          <a:bodyPr/>
          <a:lstStyle/>
          <a:p>
            <a:fld id="{4C15419E-54D6-8648-ABFB-BEF58E3E877E}" type="slidenum">
              <a:rPr lang="en-US" smtClean="0"/>
              <a:t>244</a:t>
            </a:fld>
            <a:endParaRPr lang="en-US"/>
          </a:p>
        </p:txBody>
      </p:sp>
      <p:sp>
        <p:nvSpPr>
          <p:cNvPr id="5" name="Rectangle 4">
            <a:extLst>
              <a:ext uri="{FF2B5EF4-FFF2-40B4-BE49-F238E27FC236}">
                <a16:creationId xmlns:a16="http://schemas.microsoft.com/office/drawing/2014/main" id="{B08E6735-FC4A-492A-96EC-E89DF5CDADEC}"/>
              </a:ext>
            </a:extLst>
          </p:cNvPr>
          <p:cNvSpPr/>
          <p:nvPr/>
        </p:nvSpPr>
        <p:spPr>
          <a:xfrm>
            <a:off x="2205138" y="3905698"/>
            <a:ext cx="7998884" cy="2852693"/>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6" name="Rectangle 5">
            <a:extLst>
              <a:ext uri="{FF2B5EF4-FFF2-40B4-BE49-F238E27FC236}">
                <a16:creationId xmlns:a16="http://schemas.microsoft.com/office/drawing/2014/main" id="{191B7085-B6E9-4888-BD9F-9BC0A0B2EDB4}"/>
              </a:ext>
            </a:extLst>
          </p:cNvPr>
          <p:cNvSpPr/>
          <p:nvPr/>
        </p:nvSpPr>
        <p:spPr>
          <a:xfrm>
            <a:off x="2215452" y="1268958"/>
            <a:ext cx="7998884" cy="2538700"/>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7" name="Content Placeholder 2">
            <a:extLst>
              <a:ext uri="{FF2B5EF4-FFF2-40B4-BE49-F238E27FC236}">
                <a16:creationId xmlns:a16="http://schemas.microsoft.com/office/drawing/2014/main" id="{E529025E-EE32-4030-912F-A8F97D3C7DC1}"/>
              </a:ext>
            </a:extLst>
          </p:cNvPr>
          <p:cNvSpPr txBox="1">
            <a:spLocks/>
          </p:cNvSpPr>
          <p:nvPr/>
        </p:nvSpPr>
        <p:spPr>
          <a:xfrm>
            <a:off x="2168846" y="1249314"/>
            <a:ext cx="2360083" cy="5535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u="sng" dirty="0"/>
              <a:t>Attribute Mask</a:t>
            </a:r>
          </a:p>
        </p:txBody>
      </p:sp>
      <p:sp>
        <p:nvSpPr>
          <p:cNvPr id="8" name="Content Placeholder 2">
            <a:extLst>
              <a:ext uri="{FF2B5EF4-FFF2-40B4-BE49-F238E27FC236}">
                <a16:creationId xmlns:a16="http://schemas.microsoft.com/office/drawing/2014/main" id="{3DE28B45-6514-4CCA-A23A-6657C85EE4A2}"/>
              </a:ext>
            </a:extLst>
          </p:cNvPr>
          <p:cNvSpPr txBox="1">
            <a:spLocks/>
          </p:cNvSpPr>
          <p:nvPr/>
        </p:nvSpPr>
        <p:spPr>
          <a:xfrm>
            <a:off x="2183069" y="3945424"/>
            <a:ext cx="3410922" cy="8710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u="sng" dirty="0"/>
              <a:t>Pairwise Attribute Similarity</a:t>
            </a:r>
          </a:p>
        </p:txBody>
      </p:sp>
      <p:grpSp>
        <p:nvGrpSpPr>
          <p:cNvPr id="9" name="Group 8">
            <a:extLst>
              <a:ext uri="{FF2B5EF4-FFF2-40B4-BE49-F238E27FC236}">
                <a16:creationId xmlns:a16="http://schemas.microsoft.com/office/drawing/2014/main" id="{1496EB34-0E5E-44F9-96A5-18E057A4F918}"/>
              </a:ext>
            </a:extLst>
          </p:cNvPr>
          <p:cNvGrpSpPr/>
          <p:nvPr/>
        </p:nvGrpSpPr>
        <p:grpSpPr>
          <a:xfrm>
            <a:off x="5288450" y="4720937"/>
            <a:ext cx="893503" cy="1608250"/>
            <a:chOff x="3975220" y="1932007"/>
            <a:chExt cx="1210758" cy="2948855"/>
          </a:xfrm>
          <a:scene3d>
            <a:camera prst="orthographicFront">
              <a:rot lat="0" lon="3000000" rev="0"/>
            </a:camera>
            <a:lightRig rig="threePt" dir="t"/>
          </a:scene3d>
        </p:grpSpPr>
        <p:sp>
          <p:nvSpPr>
            <p:cNvPr id="10" name="Oval 9">
              <a:extLst>
                <a:ext uri="{FF2B5EF4-FFF2-40B4-BE49-F238E27FC236}">
                  <a16:creationId xmlns:a16="http://schemas.microsoft.com/office/drawing/2014/main" id="{9B32306B-B895-4830-9933-25979027BBB0}"/>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8E91884-CC7E-474F-A6AF-35A6428B32B5}"/>
                </a:ext>
              </a:extLst>
            </p:cNvPr>
            <p:cNvSpPr/>
            <p:nvPr/>
          </p:nvSpPr>
          <p:spPr>
            <a:xfrm>
              <a:off x="4551609" y="235796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1125DBF-EE70-4257-8DD6-5C2B90D594EF}"/>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22EA86D6-D387-49F5-A74E-22D739581F94}"/>
                </a:ext>
              </a:extLst>
            </p:cNvPr>
            <p:cNvCxnSpPr>
              <a:stCxn id="11" idx="6"/>
              <a:endCxn id="10" idx="3"/>
            </p:cNvCxnSpPr>
            <p:nvPr/>
          </p:nvCxnSpPr>
          <p:spPr>
            <a:xfrm flipV="1">
              <a:off x="4645247" y="2027918"/>
              <a:ext cx="285027" cy="386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849F03-2C26-42F9-84A0-C0532485C0D1}"/>
                </a:ext>
              </a:extLst>
            </p:cNvPr>
            <p:cNvCxnSpPr>
              <a:cxnSpLocks/>
              <a:stCxn id="12" idx="0"/>
              <a:endCxn id="10"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A04EBF-0F04-4837-9BFE-92AFB2453807}"/>
                </a:ext>
              </a:extLst>
            </p:cNvPr>
            <p:cNvCxnSpPr>
              <a:cxnSpLocks/>
              <a:stCxn id="11" idx="5"/>
              <a:endCxn id="12" idx="2"/>
            </p:cNvCxnSpPr>
            <p:nvPr/>
          </p:nvCxnSpPr>
          <p:spPr>
            <a:xfrm>
              <a:off x="4631535"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FDEB30-A1D2-46DB-8F24-B3BA2A9E24EC}"/>
                </a:ext>
              </a:extLst>
            </p:cNvPr>
            <p:cNvCxnSpPr>
              <a:cxnSpLocks/>
              <a:stCxn id="51" idx="7"/>
              <a:endCxn id="11" idx="3"/>
            </p:cNvCxnSpPr>
            <p:nvPr/>
          </p:nvCxnSpPr>
          <p:spPr>
            <a:xfrm flipV="1">
              <a:off x="4207074" y="2453871"/>
              <a:ext cx="358248" cy="436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942321-5BC0-4298-94B8-7134C0AE08D1}"/>
                </a:ext>
              </a:extLst>
            </p:cNvPr>
            <p:cNvCxnSpPr>
              <a:cxnSpLocks/>
              <a:stCxn id="24" idx="0"/>
              <a:endCxn id="12"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4CAB46-0BF1-4D8F-BC7F-D542D280FFAB}"/>
                </a:ext>
              </a:extLst>
            </p:cNvPr>
            <p:cNvCxnSpPr>
              <a:cxnSpLocks/>
              <a:stCxn id="25" idx="1"/>
              <a:endCxn id="53"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486CE3-F042-4428-B81E-8EAB12648B54}"/>
                </a:ext>
              </a:extLst>
            </p:cNvPr>
            <p:cNvCxnSpPr>
              <a:cxnSpLocks/>
              <a:stCxn id="40" idx="7"/>
              <a:endCxn id="25" idx="3"/>
            </p:cNvCxnSpPr>
            <p:nvPr/>
          </p:nvCxnSpPr>
          <p:spPr>
            <a:xfrm flipV="1">
              <a:off x="4247049" y="3459153"/>
              <a:ext cx="483911" cy="539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56B16B9-D1BD-490D-8871-4FE6BB76C8CA}"/>
                </a:ext>
              </a:extLst>
            </p:cNvPr>
            <p:cNvCxnSpPr>
              <a:cxnSpLocks/>
              <a:stCxn id="40" idx="6"/>
              <a:endCxn id="33" idx="2"/>
            </p:cNvCxnSpPr>
            <p:nvPr/>
          </p:nvCxnSpPr>
          <p:spPr>
            <a:xfrm flipV="1">
              <a:off x="4260763" y="3878528"/>
              <a:ext cx="338730"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AB3BD09-DE43-4DEA-B9CF-CB7BD45F5BE6}"/>
                </a:ext>
              </a:extLst>
            </p:cNvPr>
            <p:cNvSpPr/>
            <p:nvPr/>
          </p:nvSpPr>
          <p:spPr>
            <a:xfrm>
              <a:off x="5056839" y="2284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B2C0D12E-928C-4EB1-918F-8A4D0684A873}"/>
                </a:ext>
              </a:extLst>
            </p:cNvPr>
            <p:cNvCxnSpPr>
              <a:cxnSpLocks/>
              <a:stCxn id="21" idx="1"/>
              <a:endCxn id="10"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415F6C0-DEEA-4876-91AD-6ECA2D37D06F}"/>
                </a:ext>
              </a:extLst>
            </p:cNvPr>
            <p:cNvCxnSpPr>
              <a:cxnSpLocks/>
              <a:stCxn id="12" idx="6"/>
              <a:endCxn id="21"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28405A9-97D3-49C6-A815-2E5AB70C06BF}"/>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44D9887-9FAE-40CF-8074-2B641D6B828B}"/>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74622EF-6782-48D5-9538-B3C4B1B98963}"/>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0F1B1A8C-5935-4C9F-954D-BCF045BE29D8}"/>
                </a:ext>
              </a:extLst>
            </p:cNvPr>
            <p:cNvCxnSpPr>
              <a:cxnSpLocks/>
              <a:stCxn id="33" idx="6"/>
              <a:endCxn id="36" idx="1"/>
            </p:cNvCxnSpPr>
            <p:nvPr/>
          </p:nvCxnSpPr>
          <p:spPr>
            <a:xfrm>
              <a:off x="4693129" y="3878530"/>
              <a:ext cx="325251" cy="343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762520-4D0E-41B5-B815-C5E706C959A5}"/>
                </a:ext>
              </a:extLst>
            </p:cNvPr>
            <p:cNvCxnSpPr>
              <a:cxnSpLocks/>
              <a:stCxn id="34" idx="5"/>
              <a:endCxn id="36" idx="0"/>
            </p:cNvCxnSpPr>
            <p:nvPr/>
          </p:nvCxnSpPr>
          <p:spPr>
            <a:xfrm>
              <a:off x="4893401" y="3770374"/>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F28731-7074-4347-96B6-626EF05EE632}"/>
                </a:ext>
              </a:extLst>
            </p:cNvPr>
            <p:cNvCxnSpPr>
              <a:cxnSpLocks/>
              <a:stCxn id="35" idx="0"/>
              <a:endCxn id="33" idx="5"/>
            </p:cNvCxnSpPr>
            <p:nvPr/>
          </p:nvCxnSpPr>
          <p:spPr>
            <a:xfrm flipH="1" flipV="1">
              <a:off x="4679417" y="3918258"/>
              <a:ext cx="92291" cy="438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717262-9A50-4E1B-AE90-500EB079C6FE}"/>
                </a:ext>
              </a:extLst>
            </p:cNvPr>
            <p:cNvCxnSpPr>
              <a:cxnSpLocks/>
              <a:stCxn id="34" idx="5"/>
              <a:endCxn id="37" idx="2"/>
            </p:cNvCxnSpPr>
            <p:nvPr/>
          </p:nvCxnSpPr>
          <p:spPr>
            <a:xfrm>
              <a:off x="4893401" y="3770374"/>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7A87-DC81-408E-97FD-151A6B1A7B5D}"/>
                </a:ext>
              </a:extLst>
            </p:cNvPr>
            <p:cNvCxnSpPr>
              <a:cxnSpLocks/>
              <a:stCxn id="35" idx="0"/>
              <a:endCxn id="34" idx="4"/>
            </p:cNvCxnSpPr>
            <p:nvPr/>
          </p:nvCxnSpPr>
          <p:spPr>
            <a:xfrm flipV="1">
              <a:off x="4771708" y="3786829"/>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2A4D03C-1238-4F3C-97B9-8E4F4DBFD6C7}"/>
                </a:ext>
              </a:extLst>
            </p:cNvPr>
            <p:cNvCxnSpPr>
              <a:cxnSpLocks/>
              <a:stCxn id="33" idx="6"/>
              <a:endCxn id="37" idx="4"/>
            </p:cNvCxnSpPr>
            <p:nvPr/>
          </p:nvCxnSpPr>
          <p:spPr>
            <a:xfrm>
              <a:off x="4693129" y="3878530"/>
              <a:ext cx="446030"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1940EA5-2EC7-4473-A303-ED0E058D9AF5}"/>
                </a:ext>
              </a:extLst>
            </p:cNvPr>
            <p:cNvSpPr/>
            <p:nvPr/>
          </p:nvSpPr>
          <p:spPr>
            <a:xfrm>
              <a:off x="4599491" y="38223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BCF87D1-5EDF-4CDC-B86B-F3E78BDAAA23}"/>
                </a:ext>
              </a:extLst>
            </p:cNvPr>
            <p:cNvSpPr/>
            <p:nvPr/>
          </p:nvSpPr>
          <p:spPr>
            <a:xfrm>
              <a:off x="4813477" y="36744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41112BBC-E6D5-424D-95B7-0661F07AC25C}"/>
                </a:ext>
              </a:extLst>
            </p:cNvPr>
            <p:cNvSpPr/>
            <p:nvPr/>
          </p:nvSpPr>
          <p:spPr>
            <a:xfrm>
              <a:off x="4724888" y="435709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2A8299D2-DDAC-4C02-8C58-E7F23DEA10F4}"/>
                </a:ext>
              </a:extLst>
            </p:cNvPr>
            <p:cNvSpPr/>
            <p:nvPr/>
          </p:nvSpPr>
          <p:spPr>
            <a:xfrm>
              <a:off x="5004665" y="420546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A0C6338-86BA-4ED9-8F63-7B033FF1D2B8}"/>
                </a:ext>
              </a:extLst>
            </p:cNvPr>
            <p:cNvSpPr/>
            <p:nvPr/>
          </p:nvSpPr>
          <p:spPr>
            <a:xfrm>
              <a:off x="5092340" y="386435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A7BFB3F6-49EB-40D5-9C40-45D796938AB8}"/>
                </a:ext>
              </a:extLst>
            </p:cNvPr>
            <p:cNvCxnSpPr>
              <a:cxnSpLocks/>
              <a:stCxn id="41" idx="6"/>
              <a:endCxn id="42" idx="2"/>
            </p:cNvCxnSpPr>
            <p:nvPr/>
          </p:nvCxnSpPr>
          <p:spPr>
            <a:xfrm>
              <a:off x="4068858" y="4419358"/>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9C49FC-8EC9-41F2-8EEC-ECE04486C920}"/>
                </a:ext>
              </a:extLst>
            </p:cNvPr>
            <p:cNvCxnSpPr>
              <a:cxnSpLocks/>
              <a:stCxn id="43" idx="1"/>
              <a:endCxn id="41" idx="3"/>
            </p:cNvCxnSpPr>
            <p:nvPr/>
          </p:nvCxnSpPr>
          <p:spPr>
            <a:xfrm flipH="1" flipV="1">
              <a:off x="3988932" y="4459086"/>
              <a:ext cx="37695" cy="325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3175918-27E3-408E-A2F2-FA0EC5E1F31A}"/>
                </a:ext>
              </a:extLst>
            </p:cNvPr>
            <p:cNvSpPr/>
            <p:nvPr/>
          </p:nvSpPr>
          <p:spPr>
            <a:xfrm>
              <a:off x="4167127" y="398193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225452CE-A904-4088-9686-D5B9E6D35CDC}"/>
                </a:ext>
              </a:extLst>
            </p:cNvPr>
            <p:cNvSpPr/>
            <p:nvPr/>
          </p:nvSpPr>
          <p:spPr>
            <a:xfrm>
              <a:off x="3975220" y="43631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980E33C2-CA44-472C-9315-C495E4C80AE4}"/>
                </a:ext>
              </a:extLst>
            </p:cNvPr>
            <p:cNvSpPr/>
            <p:nvPr/>
          </p:nvSpPr>
          <p:spPr>
            <a:xfrm>
              <a:off x="4329274" y="43658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A525DF0E-62D6-4FBC-83C8-6B2DD3AD8DC1}"/>
                </a:ext>
              </a:extLst>
            </p:cNvPr>
            <p:cNvSpPr/>
            <p:nvPr/>
          </p:nvSpPr>
          <p:spPr>
            <a:xfrm>
              <a:off x="4012916" y="47684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45461E28-9856-41F9-B5FA-00174BF8DC2F}"/>
                </a:ext>
              </a:extLst>
            </p:cNvPr>
            <p:cNvCxnSpPr>
              <a:cxnSpLocks/>
              <a:stCxn id="41" idx="0"/>
              <a:endCxn id="40" idx="3"/>
            </p:cNvCxnSpPr>
            <p:nvPr/>
          </p:nvCxnSpPr>
          <p:spPr>
            <a:xfrm flipV="1">
              <a:off x="4022037" y="4077843"/>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3A18B8B-46A6-429A-94C6-6368B75EFFC3}"/>
                </a:ext>
              </a:extLst>
            </p:cNvPr>
            <p:cNvCxnSpPr>
              <a:cxnSpLocks/>
              <a:stCxn id="43" idx="0"/>
              <a:endCxn id="40" idx="4"/>
            </p:cNvCxnSpPr>
            <p:nvPr/>
          </p:nvCxnSpPr>
          <p:spPr>
            <a:xfrm flipV="1">
              <a:off x="4059733" y="4094298"/>
              <a:ext cx="154210" cy="674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EBFB0A2-C2B6-4BE7-BA7F-A8306C4975EB}"/>
                </a:ext>
              </a:extLst>
            </p:cNvPr>
            <p:cNvCxnSpPr>
              <a:cxnSpLocks/>
              <a:stCxn id="42" idx="1"/>
              <a:endCxn id="40" idx="5"/>
            </p:cNvCxnSpPr>
            <p:nvPr/>
          </p:nvCxnSpPr>
          <p:spPr>
            <a:xfrm flipH="1" flipV="1">
              <a:off x="4247048" y="4077843"/>
              <a:ext cx="95937"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0D4B190-338E-4493-AE05-AAD36BEBBA80}"/>
                </a:ext>
              </a:extLst>
            </p:cNvPr>
            <p:cNvCxnSpPr>
              <a:cxnSpLocks/>
              <a:stCxn id="43" idx="6"/>
              <a:endCxn id="42" idx="3"/>
            </p:cNvCxnSpPr>
            <p:nvPr/>
          </p:nvCxnSpPr>
          <p:spPr>
            <a:xfrm flipV="1">
              <a:off x="4106552" y="4461760"/>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09F231-CB2A-468A-9597-C615D989658D}"/>
                </a:ext>
              </a:extLst>
            </p:cNvPr>
            <p:cNvCxnSpPr>
              <a:cxnSpLocks/>
              <a:stCxn id="25" idx="1"/>
              <a:endCxn id="24"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A63407-7219-48F7-9D13-0C72CB4A7FB8}"/>
                </a:ext>
              </a:extLst>
            </p:cNvPr>
            <p:cNvCxnSpPr>
              <a:cxnSpLocks/>
              <a:stCxn id="26" idx="1"/>
              <a:endCxn id="24" idx="4"/>
            </p:cNvCxnSpPr>
            <p:nvPr/>
          </p:nvCxnSpPr>
          <p:spPr>
            <a:xfrm flipH="1" flipV="1">
              <a:off x="4890046" y="3039188"/>
              <a:ext cx="166211" cy="430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323659-03F4-4A70-81DB-9E8D08509927}"/>
                </a:ext>
              </a:extLst>
            </p:cNvPr>
            <p:cNvCxnSpPr>
              <a:cxnSpLocks/>
              <a:stCxn id="25" idx="5"/>
              <a:endCxn id="26"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45D3CB3B-C5FC-4E7B-9125-6D9702C72055}"/>
                </a:ext>
              </a:extLst>
            </p:cNvPr>
            <p:cNvSpPr/>
            <p:nvPr/>
          </p:nvSpPr>
          <p:spPr>
            <a:xfrm>
              <a:off x="4127148" y="287405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E71FCFDC-1E71-4AFF-9A85-A4F88EF17132}"/>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22BBC1A-972F-415B-ABD0-95EA3125EBCC}"/>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CA16B561-4779-4A36-8ED4-7A387C4AB9F8}"/>
                </a:ext>
              </a:extLst>
            </p:cNvPr>
            <p:cNvCxnSpPr>
              <a:cxnSpLocks/>
              <a:stCxn id="51" idx="5"/>
              <a:endCxn id="53" idx="0"/>
            </p:cNvCxnSpPr>
            <p:nvPr/>
          </p:nvCxnSpPr>
          <p:spPr>
            <a:xfrm>
              <a:off x="4207073" y="2969959"/>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F647FC-9CD2-4511-A514-6F498C6D5FF6}"/>
                </a:ext>
              </a:extLst>
            </p:cNvPr>
            <p:cNvCxnSpPr>
              <a:cxnSpLocks/>
              <a:stCxn id="52"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2BC11-057C-46CD-92F5-0DA9E1A28544}"/>
                </a:ext>
              </a:extLst>
            </p:cNvPr>
            <p:cNvCxnSpPr>
              <a:cxnSpLocks/>
              <a:stCxn id="52" idx="6"/>
              <a:endCxn id="5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Arrow: Right 56">
            <a:extLst>
              <a:ext uri="{FF2B5EF4-FFF2-40B4-BE49-F238E27FC236}">
                <a16:creationId xmlns:a16="http://schemas.microsoft.com/office/drawing/2014/main" id="{FA5E541E-D53A-43EB-8C0D-0F0B940AA657}"/>
              </a:ext>
            </a:extLst>
          </p:cNvPr>
          <p:cNvSpPr/>
          <p:nvPr/>
        </p:nvSpPr>
        <p:spPr>
          <a:xfrm>
            <a:off x="6204580" y="5394297"/>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565BE05-1CA5-4E2A-BCBB-6EB659AE7EF9}"/>
              </a:ext>
            </a:extLst>
          </p:cNvPr>
          <p:cNvSpPr/>
          <p:nvPr/>
        </p:nvSpPr>
        <p:spPr>
          <a:xfrm>
            <a:off x="7665863" y="5030790"/>
            <a:ext cx="237439" cy="39360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6C6F420-B491-4234-9930-AB21FBAEEED2}"/>
              </a:ext>
            </a:extLst>
          </p:cNvPr>
          <p:cNvSpPr/>
          <p:nvPr/>
        </p:nvSpPr>
        <p:spPr>
          <a:xfrm>
            <a:off x="8129532" y="5026012"/>
            <a:ext cx="245779" cy="381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ontent Placeholder 2">
            <a:extLst>
              <a:ext uri="{FF2B5EF4-FFF2-40B4-BE49-F238E27FC236}">
                <a16:creationId xmlns:a16="http://schemas.microsoft.com/office/drawing/2014/main" id="{F2DF88E1-9CDF-431F-97D7-A3B293C40F43}"/>
              </a:ext>
            </a:extLst>
          </p:cNvPr>
          <p:cNvSpPr txBox="1">
            <a:spLocks/>
          </p:cNvSpPr>
          <p:nvPr/>
        </p:nvSpPr>
        <p:spPr>
          <a:xfrm>
            <a:off x="7645596" y="4687419"/>
            <a:ext cx="849543" cy="164176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err="1"/>
              <a:t>i</a:t>
            </a:r>
            <a:r>
              <a:rPr lang="en-US" sz="2000" dirty="0"/>
              <a:t>        j</a:t>
            </a:r>
          </a:p>
          <a:p>
            <a:pPr marL="0" indent="0">
              <a:buFont typeface="Arial" panose="020B0604020202020204" pitchFamily="34" charset="0"/>
              <a:buNone/>
            </a:pPr>
            <a:r>
              <a:rPr lang="en-US" sz="1400" dirty="0"/>
              <a:t>    </a:t>
            </a:r>
            <a:r>
              <a:rPr lang="en-US" sz="2400" dirty="0"/>
              <a:t> </a:t>
            </a:r>
            <a:r>
              <a:rPr lang="en-US" sz="2400" b="1" dirty="0"/>
              <a:t>-</a:t>
            </a:r>
          </a:p>
          <a:p>
            <a:pPr marL="0" indent="0">
              <a:buNone/>
            </a:pPr>
            <a:r>
              <a:rPr lang="en-US" sz="200" b="1" dirty="0"/>
              <a:t>    </a:t>
            </a:r>
          </a:p>
          <a:p>
            <a:pPr marL="0" indent="0">
              <a:buNone/>
            </a:pPr>
            <a:r>
              <a:rPr lang="en-US" sz="2400" b="1" dirty="0"/>
              <a:t>   </a:t>
            </a:r>
            <a:r>
              <a:rPr lang="en-US" sz="800" b="1" dirty="0"/>
              <a:t> </a:t>
            </a:r>
            <a:r>
              <a:rPr lang="en-US" sz="2400" b="1" dirty="0"/>
              <a:t>-</a:t>
            </a:r>
          </a:p>
        </p:txBody>
      </p:sp>
      <p:sp>
        <p:nvSpPr>
          <p:cNvPr id="61" name="Arrow: Right 60">
            <a:extLst>
              <a:ext uri="{FF2B5EF4-FFF2-40B4-BE49-F238E27FC236}">
                <a16:creationId xmlns:a16="http://schemas.microsoft.com/office/drawing/2014/main" id="{E462E9CE-00AC-4753-9549-6CDF2F17EBB5}"/>
              </a:ext>
            </a:extLst>
          </p:cNvPr>
          <p:cNvSpPr/>
          <p:nvPr/>
        </p:nvSpPr>
        <p:spPr>
          <a:xfrm>
            <a:off x="7180144" y="5394297"/>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81587B3-7310-4838-912E-F9830E63C535}"/>
              </a:ext>
            </a:extLst>
          </p:cNvPr>
          <p:cNvSpPr/>
          <p:nvPr/>
        </p:nvSpPr>
        <p:spPr>
          <a:xfrm>
            <a:off x="6487626" y="5142559"/>
            <a:ext cx="591735" cy="699525"/>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GNN</a:t>
            </a:r>
          </a:p>
        </p:txBody>
      </p:sp>
      <p:sp>
        <p:nvSpPr>
          <p:cNvPr id="63" name="Rectangle 62">
            <a:extLst>
              <a:ext uri="{FF2B5EF4-FFF2-40B4-BE49-F238E27FC236}">
                <a16:creationId xmlns:a16="http://schemas.microsoft.com/office/drawing/2014/main" id="{829FADD8-9C24-4A4D-B5C9-07F2DF52D60D}"/>
              </a:ext>
            </a:extLst>
          </p:cNvPr>
          <p:cNvSpPr/>
          <p:nvPr/>
        </p:nvSpPr>
        <p:spPr>
          <a:xfrm>
            <a:off x="7390864" y="4659815"/>
            <a:ext cx="2503584" cy="189986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64" name="Content Placeholder 2">
            <a:extLst>
              <a:ext uri="{FF2B5EF4-FFF2-40B4-BE49-F238E27FC236}">
                <a16:creationId xmlns:a16="http://schemas.microsoft.com/office/drawing/2014/main" id="{C8428E01-DE55-4EB1-B469-B01EC8C8580E}"/>
              </a:ext>
            </a:extLst>
          </p:cNvPr>
          <p:cNvSpPr txBox="1">
            <a:spLocks/>
          </p:cNvSpPr>
          <p:nvPr/>
        </p:nvSpPr>
        <p:spPr>
          <a:xfrm>
            <a:off x="5357552" y="6368783"/>
            <a:ext cx="2360083" cy="5535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dirty="0"/>
              <a:t>[Input]</a:t>
            </a:r>
          </a:p>
        </p:txBody>
      </p:sp>
      <p:sp>
        <p:nvSpPr>
          <p:cNvPr id="65" name="Content Placeholder 2">
            <a:extLst>
              <a:ext uri="{FF2B5EF4-FFF2-40B4-BE49-F238E27FC236}">
                <a16:creationId xmlns:a16="http://schemas.microsoft.com/office/drawing/2014/main" id="{BFB45B09-C5C0-4504-B1D2-E4C566FFD076}"/>
              </a:ext>
            </a:extLst>
          </p:cNvPr>
          <p:cNvSpPr txBox="1">
            <a:spLocks/>
          </p:cNvSpPr>
          <p:nvPr/>
        </p:nvSpPr>
        <p:spPr>
          <a:xfrm>
            <a:off x="8008662" y="4344967"/>
            <a:ext cx="1734537" cy="14945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Regression Loss</a:t>
            </a:r>
          </a:p>
        </p:txBody>
      </p:sp>
      <p:grpSp>
        <p:nvGrpSpPr>
          <p:cNvPr id="66" name="Group 65">
            <a:extLst>
              <a:ext uri="{FF2B5EF4-FFF2-40B4-BE49-F238E27FC236}">
                <a16:creationId xmlns:a16="http://schemas.microsoft.com/office/drawing/2014/main" id="{D8F45386-D881-4824-8C2C-12AD5355EF9C}"/>
              </a:ext>
            </a:extLst>
          </p:cNvPr>
          <p:cNvGrpSpPr/>
          <p:nvPr/>
        </p:nvGrpSpPr>
        <p:grpSpPr>
          <a:xfrm>
            <a:off x="3900189" y="1744810"/>
            <a:ext cx="893503" cy="1608250"/>
            <a:chOff x="3975220" y="1932007"/>
            <a:chExt cx="1210758" cy="2948855"/>
          </a:xfrm>
          <a:scene3d>
            <a:camera prst="orthographicFront">
              <a:rot lat="0" lon="3000000" rev="0"/>
            </a:camera>
            <a:lightRig rig="threePt" dir="t"/>
          </a:scene3d>
        </p:grpSpPr>
        <p:sp>
          <p:nvSpPr>
            <p:cNvPr id="67" name="Oval 66">
              <a:extLst>
                <a:ext uri="{FF2B5EF4-FFF2-40B4-BE49-F238E27FC236}">
                  <a16:creationId xmlns:a16="http://schemas.microsoft.com/office/drawing/2014/main" id="{A362FF06-7D56-4BFE-87D3-1F5B1CD68D23}"/>
                </a:ext>
              </a:extLst>
            </p:cNvPr>
            <p:cNvSpPr/>
            <p:nvPr/>
          </p:nvSpPr>
          <p:spPr>
            <a:xfrm>
              <a:off x="4916561"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012DC525-5ED8-4C94-8CF8-8993B5E8A5A9}"/>
                </a:ext>
              </a:extLst>
            </p:cNvPr>
            <p:cNvSpPr/>
            <p:nvPr/>
          </p:nvSpPr>
          <p:spPr>
            <a:xfrm>
              <a:off x="4551609" y="235796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C927AC3D-AF3B-45B2-839A-2046CD66E44A}"/>
                </a:ext>
              </a:extLst>
            </p:cNvPr>
            <p:cNvSpPr/>
            <p:nvPr/>
          </p:nvSpPr>
          <p:spPr>
            <a:xfrm>
              <a:off x="4838976"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3BFA6FF8-6A21-4D32-9D79-383CEEB086E8}"/>
                </a:ext>
              </a:extLst>
            </p:cNvPr>
            <p:cNvCxnSpPr>
              <a:stCxn id="68" idx="6"/>
              <a:endCxn id="67" idx="3"/>
            </p:cNvCxnSpPr>
            <p:nvPr/>
          </p:nvCxnSpPr>
          <p:spPr>
            <a:xfrm flipV="1">
              <a:off x="4645247" y="2027918"/>
              <a:ext cx="285027" cy="386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1EC807-F6C6-4266-8F5E-C89D80AF4299}"/>
                </a:ext>
              </a:extLst>
            </p:cNvPr>
            <p:cNvCxnSpPr>
              <a:cxnSpLocks/>
              <a:stCxn id="69" idx="0"/>
              <a:endCxn id="67" idx="4"/>
            </p:cNvCxnSpPr>
            <p:nvPr/>
          </p:nvCxnSpPr>
          <p:spPr>
            <a:xfrm flipV="1">
              <a:off x="4885795" y="2044374"/>
              <a:ext cx="77587" cy="433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D69F90D-52AA-44BB-8B29-787F9A1173CC}"/>
                </a:ext>
              </a:extLst>
            </p:cNvPr>
            <p:cNvCxnSpPr>
              <a:cxnSpLocks/>
              <a:stCxn id="68" idx="5"/>
              <a:endCxn id="69" idx="2"/>
            </p:cNvCxnSpPr>
            <p:nvPr/>
          </p:nvCxnSpPr>
          <p:spPr>
            <a:xfrm>
              <a:off x="4631535"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CCCE69D-3094-4F75-A517-CE642C0966C7}"/>
                </a:ext>
              </a:extLst>
            </p:cNvPr>
            <p:cNvCxnSpPr>
              <a:cxnSpLocks/>
              <a:stCxn id="108" idx="7"/>
              <a:endCxn id="68" idx="3"/>
            </p:cNvCxnSpPr>
            <p:nvPr/>
          </p:nvCxnSpPr>
          <p:spPr>
            <a:xfrm flipV="1">
              <a:off x="4207074" y="2453871"/>
              <a:ext cx="358248" cy="436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C957401-AB90-4432-8CBC-C05ADE18990F}"/>
                </a:ext>
              </a:extLst>
            </p:cNvPr>
            <p:cNvCxnSpPr>
              <a:cxnSpLocks/>
              <a:stCxn id="81" idx="0"/>
              <a:endCxn id="69" idx="4"/>
            </p:cNvCxnSpPr>
            <p:nvPr/>
          </p:nvCxnSpPr>
          <p:spPr>
            <a:xfrm flipH="1" flipV="1">
              <a:off x="4885795" y="2590722"/>
              <a:ext cx="4256"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6DBDF85-8ECD-4AE4-8106-8112649E5453}"/>
                </a:ext>
              </a:extLst>
            </p:cNvPr>
            <p:cNvCxnSpPr>
              <a:cxnSpLocks/>
              <a:stCxn id="82" idx="1"/>
              <a:endCxn id="110" idx="5"/>
            </p:cNvCxnSpPr>
            <p:nvPr/>
          </p:nvCxnSpPr>
          <p:spPr>
            <a:xfrm flipH="1" flipV="1">
              <a:off x="4438496" y="331776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A1BB7CA-6535-4EB7-B0F8-15E07D1D469E}"/>
                </a:ext>
              </a:extLst>
            </p:cNvPr>
            <p:cNvCxnSpPr>
              <a:cxnSpLocks/>
              <a:stCxn id="97" idx="7"/>
              <a:endCxn id="82" idx="3"/>
            </p:cNvCxnSpPr>
            <p:nvPr/>
          </p:nvCxnSpPr>
          <p:spPr>
            <a:xfrm flipV="1">
              <a:off x="4247049" y="3459153"/>
              <a:ext cx="483911" cy="539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301AC42-E896-440E-8694-7025A04DF85F}"/>
                </a:ext>
              </a:extLst>
            </p:cNvPr>
            <p:cNvCxnSpPr>
              <a:cxnSpLocks/>
              <a:stCxn id="97" idx="6"/>
              <a:endCxn id="90" idx="2"/>
            </p:cNvCxnSpPr>
            <p:nvPr/>
          </p:nvCxnSpPr>
          <p:spPr>
            <a:xfrm flipV="1">
              <a:off x="4260763" y="3878528"/>
              <a:ext cx="338730"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E265959A-63B9-42C2-A137-847BCFB3FA15}"/>
                </a:ext>
              </a:extLst>
            </p:cNvPr>
            <p:cNvSpPr/>
            <p:nvPr/>
          </p:nvSpPr>
          <p:spPr>
            <a:xfrm>
              <a:off x="5056839" y="2284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17963770-8BB9-4E1A-B0B6-4F17008A1410}"/>
                </a:ext>
              </a:extLst>
            </p:cNvPr>
            <p:cNvCxnSpPr>
              <a:cxnSpLocks/>
              <a:stCxn id="78" idx="1"/>
              <a:endCxn id="67" idx="4"/>
            </p:cNvCxnSpPr>
            <p:nvPr/>
          </p:nvCxnSpPr>
          <p:spPr>
            <a:xfrm flipH="1" flipV="1">
              <a:off x="4963380" y="2044375"/>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C1E9990-2BF9-4962-9F57-0C98F68EFFDD}"/>
                </a:ext>
              </a:extLst>
            </p:cNvPr>
            <p:cNvCxnSpPr>
              <a:cxnSpLocks/>
              <a:stCxn id="69" idx="6"/>
              <a:endCxn id="78" idx="3"/>
            </p:cNvCxnSpPr>
            <p:nvPr/>
          </p:nvCxnSpPr>
          <p:spPr>
            <a:xfrm flipV="1">
              <a:off x="4932615" y="2380761"/>
              <a:ext cx="137938" cy="15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DD8B7158-52F0-4C65-AABD-B5141C7C68E7}"/>
                </a:ext>
              </a:extLst>
            </p:cNvPr>
            <p:cNvSpPr/>
            <p:nvPr/>
          </p:nvSpPr>
          <p:spPr>
            <a:xfrm>
              <a:off x="4843229" y="292682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534CE5A8-CBD6-44D3-9CFB-02C1BBFD1A15}"/>
                </a:ext>
              </a:extLst>
            </p:cNvPr>
            <p:cNvSpPr/>
            <p:nvPr/>
          </p:nvSpPr>
          <p:spPr>
            <a:xfrm>
              <a:off x="4717246" y="336324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665868ED-846C-446D-A1C0-1E38B10CE211}"/>
                </a:ext>
              </a:extLst>
            </p:cNvPr>
            <p:cNvSpPr/>
            <p:nvPr/>
          </p:nvSpPr>
          <p:spPr>
            <a:xfrm>
              <a:off x="5042548" y="345273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63DF4A25-A367-41EE-BF91-5523D4B535E6}"/>
                </a:ext>
              </a:extLst>
            </p:cNvPr>
            <p:cNvCxnSpPr>
              <a:cxnSpLocks/>
              <a:stCxn id="90" idx="6"/>
              <a:endCxn id="93" idx="1"/>
            </p:cNvCxnSpPr>
            <p:nvPr/>
          </p:nvCxnSpPr>
          <p:spPr>
            <a:xfrm>
              <a:off x="4693129" y="3878530"/>
              <a:ext cx="325251" cy="343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D8C487A-AE26-4CFE-B3E4-D6ADD8D34774}"/>
                </a:ext>
              </a:extLst>
            </p:cNvPr>
            <p:cNvCxnSpPr>
              <a:cxnSpLocks/>
              <a:stCxn id="91" idx="5"/>
              <a:endCxn id="93" idx="0"/>
            </p:cNvCxnSpPr>
            <p:nvPr/>
          </p:nvCxnSpPr>
          <p:spPr>
            <a:xfrm>
              <a:off x="4893401" y="3770374"/>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E52966D-B88B-423B-9DE1-997F3CB4E78C}"/>
                </a:ext>
              </a:extLst>
            </p:cNvPr>
            <p:cNvCxnSpPr>
              <a:cxnSpLocks/>
              <a:stCxn id="92" idx="0"/>
              <a:endCxn id="90" idx="5"/>
            </p:cNvCxnSpPr>
            <p:nvPr/>
          </p:nvCxnSpPr>
          <p:spPr>
            <a:xfrm flipH="1" flipV="1">
              <a:off x="4679417" y="3918258"/>
              <a:ext cx="92291" cy="438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74006C5-A0C8-460A-988D-85BF210B40AA}"/>
                </a:ext>
              </a:extLst>
            </p:cNvPr>
            <p:cNvCxnSpPr>
              <a:cxnSpLocks/>
              <a:stCxn id="91" idx="5"/>
              <a:endCxn id="94" idx="2"/>
            </p:cNvCxnSpPr>
            <p:nvPr/>
          </p:nvCxnSpPr>
          <p:spPr>
            <a:xfrm>
              <a:off x="4893401" y="3770374"/>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DBD5D81-7395-4DBC-83AA-3B82041D6D43}"/>
                </a:ext>
              </a:extLst>
            </p:cNvPr>
            <p:cNvCxnSpPr>
              <a:cxnSpLocks/>
              <a:stCxn id="92" idx="0"/>
              <a:endCxn id="91" idx="4"/>
            </p:cNvCxnSpPr>
            <p:nvPr/>
          </p:nvCxnSpPr>
          <p:spPr>
            <a:xfrm flipV="1">
              <a:off x="4771708" y="3786829"/>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C26065A-E1D7-4FB6-9B74-8F8E737C89F9}"/>
                </a:ext>
              </a:extLst>
            </p:cNvPr>
            <p:cNvCxnSpPr>
              <a:cxnSpLocks/>
              <a:stCxn id="90" idx="6"/>
              <a:endCxn id="94" idx="4"/>
            </p:cNvCxnSpPr>
            <p:nvPr/>
          </p:nvCxnSpPr>
          <p:spPr>
            <a:xfrm>
              <a:off x="4693129" y="3878530"/>
              <a:ext cx="446030"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C7AC6DC7-38FD-4CFE-A5E4-4D60F290BFBC}"/>
                </a:ext>
              </a:extLst>
            </p:cNvPr>
            <p:cNvSpPr/>
            <p:nvPr/>
          </p:nvSpPr>
          <p:spPr>
            <a:xfrm>
              <a:off x="4599491" y="38223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CDE89FDC-9BE9-4CE0-87A0-D5D7CC169DE3}"/>
                </a:ext>
              </a:extLst>
            </p:cNvPr>
            <p:cNvSpPr/>
            <p:nvPr/>
          </p:nvSpPr>
          <p:spPr>
            <a:xfrm>
              <a:off x="4813477" y="36744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6887261D-D333-44DC-85A6-E8F840164317}"/>
                </a:ext>
              </a:extLst>
            </p:cNvPr>
            <p:cNvSpPr/>
            <p:nvPr/>
          </p:nvSpPr>
          <p:spPr>
            <a:xfrm>
              <a:off x="4724888" y="435709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11D117BA-7D22-49C5-9461-E70A74CA72F3}"/>
                </a:ext>
              </a:extLst>
            </p:cNvPr>
            <p:cNvSpPr/>
            <p:nvPr/>
          </p:nvSpPr>
          <p:spPr>
            <a:xfrm>
              <a:off x="5004665" y="420546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548C0243-5F17-41E3-9C88-4A09EB3F98BF}"/>
                </a:ext>
              </a:extLst>
            </p:cNvPr>
            <p:cNvSpPr/>
            <p:nvPr/>
          </p:nvSpPr>
          <p:spPr>
            <a:xfrm>
              <a:off x="5092340" y="386435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Connector 94">
              <a:extLst>
                <a:ext uri="{FF2B5EF4-FFF2-40B4-BE49-F238E27FC236}">
                  <a16:creationId xmlns:a16="http://schemas.microsoft.com/office/drawing/2014/main" id="{24E84637-0CF1-49BA-B74E-7D83C18F8EF8}"/>
                </a:ext>
              </a:extLst>
            </p:cNvPr>
            <p:cNvCxnSpPr>
              <a:cxnSpLocks/>
              <a:stCxn id="98" idx="6"/>
              <a:endCxn id="99" idx="2"/>
            </p:cNvCxnSpPr>
            <p:nvPr/>
          </p:nvCxnSpPr>
          <p:spPr>
            <a:xfrm>
              <a:off x="4068858" y="4419358"/>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2B08F8F-62B6-4BFB-9F12-D3DA19D5BBFC}"/>
                </a:ext>
              </a:extLst>
            </p:cNvPr>
            <p:cNvCxnSpPr>
              <a:cxnSpLocks/>
              <a:stCxn id="100" idx="1"/>
              <a:endCxn id="98" idx="3"/>
            </p:cNvCxnSpPr>
            <p:nvPr/>
          </p:nvCxnSpPr>
          <p:spPr>
            <a:xfrm flipH="1" flipV="1">
              <a:off x="3988932" y="4459086"/>
              <a:ext cx="37695" cy="325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F35716BE-970D-494D-952B-613FC1BBE81A}"/>
                </a:ext>
              </a:extLst>
            </p:cNvPr>
            <p:cNvSpPr/>
            <p:nvPr/>
          </p:nvSpPr>
          <p:spPr>
            <a:xfrm>
              <a:off x="4167127" y="398193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5ADEB02-2456-404C-AFDA-797D8779E633}"/>
                </a:ext>
              </a:extLst>
            </p:cNvPr>
            <p:cNvSpPr/>
            <p:nvPr/>
          </p:nvSpPr>
          <p:spPr>
            <a:xfrm>
              <a:off x="3975220" y="43631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DAF1ECBC-7DE9-40E9-A041-C67C9CAF5ECC}"/>
                </a:ext>
              </a:extLst>
            </p:cNvPr>
            <p:cNvSpPr/>
            <p:nvPr/>
          </p:nvSpPr>
          <p:spPr>
            <a:xfrm>
              <a:off x="4329274" y="43658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8F69AD3F-0E0C-49F0-9200-689E62D3A470}"/>
                </a:ext>
              </a:extLst>
            </p:cNvPr>
            <p:cNvSpPr/>
            <p:nvPr/>
          </p:nvSpPr>
          <p:spPr>
            <a:xfrm>
              <a:off x="4012916" y="47684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1" name="Straight Connector 100">
              <a:extLst>
                <a:ext uri="{FF2B5EF4-FFF2-40B4-BE49-F238E27FC236}">
                  <a16:creationId xmlns:a16="http://schemas.microsoft.com/office/drawing/2014/main" id="{9C79A604-59FC-42E7-926D-8B93C746C6FF}"/>
                </a:ext>
              </a:extLst>
            </p:cNvPr>
            <p:cNvCxnSpPr>
              <a:cxnSpLocks/>
              <a:stCxn id="98" idx="0"/>
              <a:endCxn id="97" idx="3"/>
            </p:cNvCxnSpPr>
            <p:nvPr/>
          </p:nvCxnSpPr>
          <p:spPr>
            <a:xfrm flipV="1">
              <a:off x="4022037" y="4077843"/>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D99305-2395-4007-B916-C016CCB709E0}"/>
                </a:ext>
              </a:extLst>
            </p:cNvPr>
            <p:cNvCxnSpPr>
              <a:cxnSpLocks/>
              <a:stCxn id="100" idx="0"/>
              <a:endCxn id="97" idx="4"/>
            </p:cNvCxnSpPr>
            <p:nvPr/>
          </p:nvCxnSpPr>
          <p:spPr>
            <a:xfrm flipV="1">
              <a:off x="4059733" y="4094298"/>
              <a:ext cx="154210" cy="674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3875C37-AD30-4647-814A-7316CBCE18CC}"/>
                </a:ext>
              </a:extLst>
            </p:cNvPr>
            <p:cNvCxnSpPr>
              <a:cxnSpLocks/>
              <a:stCxn id="99" idx="1"/>
              <a:endCxn id="97" idx="5"/>
            </p:cNvCxnSpPr>
            <p:nvPr/>
          </p:nvCxnSpPr>
          <p:spPr>
            <a:xfrm flipH="1" flipV="1">
              <a:off x="4247048" y="4077843"/>
              <a:ext cx="95937"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BCFF2F-6296-4CD6-A951-E6BE9C225113}"/>
                </a:ext>
              </a:extLst>
            </p:cNvPr>
            <p:cNvCxnSpPr>
              <a:cxnSpLocks/>
              <a:stCxn id="100" idx="6"/>
              <a:endCxn id="99" idx="3"/>
            </p:cNvCxnSpPr>
            <p:nvPr/>
          </p:nvCxnSpPr>
          <p:spPr>
            <a:xfrm flipV="1">
              <a:off x="4106552" y="4461760"/>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BAF51E-3E65-41D3-8806-5F92B51132A9}"/>
                </a:ext>
              </a:extLst>
            </p:cNvPr>
            <p:cNvCxnSpPr>
              <a:cxnSpLocks/>
              <a:stCxn id="82" idx="1"/>
              <a:endCxn id="81" idx="4"/>
            </p:cNvCxnSpPr>
            <p:nvPr/>
          </p:nvCxnSpPr>
          <p:spPr>
            <a:xfrm flipV="1">
              <a:off x="4730958" y="3039188"/>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52A09EA-6C64-4112-A9AC-36762D0B0999}"/>
                </a:ext>
              </a:extLst>
            </p:cNvPr>
            <p:cNvCxnSpPr>
              <a:cxnSpLocks/>
              <a:stCxn id="83" idx="1"/>
              <a:endCxn id="81" idx="4"/>
            </p:cNvCxnSpPr>
            <p:nvPr/>
          </p:nvCxnSpPr>
          <p:spPr>
            <a:xfrm flipH="1" flipV="1">
              <a:off x="4890046" y="3039188"/>
              <a:ext cx="166211" cy="430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9ED014E-C1C8-46E4-990A-502F05D7ADFA}"/>
                </a:ext>
              </a:extLst>
            </p:cNvPr>
            <p:cNvCxnSpPr>
              <a:cxnSpLocks/>
              <a:stCxn id="82" idx="5"/>
              <a:endCxn id="83" idx="2"/>
            </p:cNvCxnSpPr>
            <p:nvPr/>
          </p:nvCxnSpPr>
          <p:spPr>
            <a:xfrm>
              <a:off x="4797170" y="3459152"/>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19B91C0A-88AC-48C1-8A66-E0C4D45D8F3E}"/>
                </a:ext>
              </a:extLst>
            </p:cNvPr>
            <p:cNvSpPr/>
            <p:nvPr/>
          </p:nvSpPr>
          <p:spPr>
            <a:xfrm>
              <a:off x="4127148" y="287405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2709719F-09F1-47B4-8158-35B85ED82E98}"/>
                </a:ext>
              </a:extLst>
            </p:cNvPr>
            <p:cNvSpPr/>
            <p:nvPr/>
          </p:nvSpPr>
          <p:spPr>
            <a:xfrm>
              <a:off x="4023048" y="332351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4520DB6C-9182-444A-99E5-4B50538E208F}"/>
                </a:ext>
              </a:extLst>
            </p:cNvPr>
            <p:cNvSpPr/>
            <p:nvPr/>
          </p:nvSpPr>
          <p:spPr>
            <a:xfrm>
              <a:off x="4358566" y="322184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1" name="Straight Connector 110">
              <a:extLst>
                <a:ext uri="{FF2B5EF4-FFF2-40B4-BE49-F238E27FC236}">
                  <a16:creationId xmlns:a16="http://schemas.microsoft.com/office/drawing/2014/main" id="{320B48A1-D04F-43AA-AF16-82E163A19C0D}"/>
                </a:ext>
              </a:extLst>
            </p:cNvPr>
            <p:cNvCxnSpPr>
              <a:cxnSpLocks/>
              <a:stCxn id="108" idx="5"/>
              <a:endCxn id="110" idx="0"/>
            </p:cNvCxnSpPr>
            <p:nvPr/>
          </p:nvCxnSpPr>
          <p:spPr>
            <a:xfrm>
              <a:off x="4207073" y="2969959"/>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D80C79-C81C-410F-ABCB-740E1A4B5472}"/>
                </a:ext>
              </a:extLst>
            </p:cNvPr>
            <p:cNvCxnSpPr>
              <a:cxnSpLocks/>
              <a:stCxn id="109" idx="1"/>
            </p:cNvCxnSpPr>
            <p:nvPr/>
          </p:nvCxnSpPr>
          <p:spPr>
            <a:xfrm flipV="1">
              <a:off x="4036765" y="2999859"/>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8328B5-551B-484B-9EDD-BBE86A0B5829}"/>
                </a:ext>
              </a:extLst>
            </p:cNvPr>
            <p:cNvCxnSpPr>
              <a:cxnSpLocks/>
              <a:stCxn id="109" idx="6"/>
              <a:endCxn id="11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4" name="Content Placeholder 2">
            <a:extLst>
              <a:ext uri="{FF2B5EF4-FFF2-40B4-BE49-F238E27FC236}">
                <a16:creationId xmlns:a16="http://schemas.microsoft.com/office/drawing/2014/main" id="{4408DF65-39C7-4134-8F4F-A8ED99F81A8E}"/>
              </a:ext>
            </a:extLst>
          </p:cNvPr>
          <p:cNvSpPr txBox="1">
            <a:spLocks/>
          </p:cNvSpPr>
          <p:nvPr/>
        </p:nvSpPr>
        <p:spPr>
          <a:xfrm>
            <a:off x="5484416" y="3213178"/>
            <a:ext cx="1547184" cy="32177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dirty="0"/>
              <a:t>Nodes with masked attributes</a:t>
            </a:r>
          </a:p>
        </p:txBody>
      </p:sp>
      <p:sp>
        <p:nvSpPr>
          <p:cNvPr id="115" name="Arrow: Right 114">
            <a:extLst>
              <a:ext uri="{FF2B5EF4-FFF2-40B4-BE49-F238E27FC236}">
                <a16:creationId xmlns:a16="http://schemas.microsoft.com/office/drawing/2014/main" id="{0FF220BC-B1F4-46CE-A405-FDEB89308C94}"/>
              </a:ext>
            </a:extLst>
          </p:cNvPr>
          <p:cNvSpPr/>
          <p:nvPr/>
        </p:nvSpPr>
        <p:spPr>
          <a:xfrm>
            <a:off x="4638515" y="2443726"/>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row: Right 115">
            <a:extLst>
              <a:ext uri="{FF2B5EF4-FFF2-40B4-BE49-F238E27FC236}">
                <a16:creationId xmlns:a16="http://schemas.microsoft.com/office/drawing/2014/main" id="{3ACAB7D0-0250-451E-80D0-9AD11DDB710D}"/>
              </a:ext>
            </a:extLst>
          </p:cNvPr>
          <p:cNvSpPr/>
          <p:nvPr/>
        </p:nvSpPr>
        <p:spPr>
          <a:xfrm>
            <a:off x="5986709" y="2455556"/>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3B065C4-6A38-439F-A132-76AFB3FF5D15}"/>
              </a:ext>
            </a:extLst>
          </p:cNvPr>
          <p:cNvSpPr/>
          <p:nvPr/>
        </p:nvSpPr>
        <p:spPr>
          <a:xfrm>
            <a:off x="7605942" y="2220908"/>
            <a:ext cx="235588" cy="526513"/>
          </a:xfrm>
          <a:prstGeom prst="rect">
            <a:avLst/>
          </a:prstGeom>
          <a:solidFill>
            <a:srgbClr val="A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Content Placeholder 2">
            <a:extLst>
              <a:ext uri="{FF2B5EF4-FFF2-40B4-BE49-F238E27FC236}">
                <a16:creationId xmlns:a16="http://schemas.microsoft.com/office/drawing/2014/main" id="{B06EA461-24DF-48B0-A69B-D9A34D04D89D}"/>
              </a:ext>
            </a:extLst>
          </p:cNvPr>
          <p:cNvSpPr txBox="1">
            <a:spLocks/>
          </p:cNvSpPr>
          <p:nvPr/>
        </p:nvSpPr>
        <p:spPr>
          <a:xfrm>
            <a:off x="7566621" y="1658694"/>
            <a:ext cx="849543" cy="116432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        </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2400" dirty="0"/>
              <a:t>       </a:t>
            </a:r>
            <a:r>
              <a:rPr lang="en-US" sz="2400" b="1" dirty="0"/>
              <a:t>-</a:t>
            </a:r>
          </a:p>
        </p:txBody>
      </p:sp>
      <p:sp>
        <p:nvSpPr>
          <p:cNvPr id="119" name="Arrow: Right 118">
            <a:extLst>
              <a:ext uri="{FF2B5EF4-FFF2-40B4-BE49-F238E27FC236}">
                <a16:creationId xmlns:a16="http://schemas.microsoft.com/office/drawing/2014/main" id="{C93E35F6-7E6D-4701-8168-2E6E0D52E840}"/>
              </a:ext>
            </a:extLst>
          </p:cNvPr>
          <p:cNvSpPr/>
          <p:nvPr/>
        </p:nvSpPr>
        <p:spPr>
          <a:xfrm>
            <a:off x="7213296" y="2492307"/>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03943EB-0955-4326-8C88-285421E34371}"/>
              </a:ext>
            </a:extLst>
          </p:cNvPr>
          <p:cNvSpPr/>
          <p:nvPr/>
        </p:nvSpPr>
        <p:spPr>
          <a:xfrm>
            <a:off x="6450383" y="2149470"/>
            <a:ext cx="591735" cy="699525"/>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GNN</a:t>
            </a:r>
          </a:p>
        </p:txBody>
      </p:sp>
      <p:sp>
        <p:nvSpPr>
          <p:cNvPr id="121" name="Content Placeholder 2">
            <a:extLst>
              <a:ext uri="{FF2B5EF4-FFF2-40B4-BE49-F238E27FC236}">
                <a16:creationId xmlns:a16="http://schemas.microsoft.com/office/drawing/2014/main" id="{11F6FAD4-B202-49C5-B85E-877F199FBC8E}"/>
              </a:ext>
            </a:extLst>
          </p:cNvPr>
          <p:cNvSpPr txBox="1">
            <a:spLocks/>
          </p:cNvSpPr>
          <p:nvPr/>
        </p:nvSpPr>
        <p:spPr>
          <a:xfrm>
            <a:off x="7502377" y="2897445"/>
            <a:ext cx="1360578"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dirty="0"/>
              <a:t>Mapped Node embeddings for           .     nodes</a:t>
            </a:r>
          </a:p>
        </p:txBody>
      </p:sp>
      <p:sp>
        <p:nvSpPr>
          <p:cNvPr id="122" name="Rectangle 121">
            <a:extLst>
              <a:ext uri="{FF2B5EF4-FFF2-40B4-BE49-F238E27FC236}">
                <a16:creationId xmlns:a16="http://schemas.microsoft.com/office/drawing/2014/main" id="{9FF6AB6D-786F-48A8-B472-C74162B67CC3}"/>
              </a:ext>
            </a:extLst>
          </p:cNvPr>
          <p:cNvSpPr/>
          <p:nvPr/>
        </p:nvSpPr>
        <p:spPr>
          <a:xfrm>
            <a:off x="7522594" y="1769435"/>
            <a:ext cx="1578023" cy="1789124"/>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23" name="Content Placeholder 2">
            <a:extLst>
              <a:ext uri="{FF2B5EF4-FFF2-40B4-BE49-F238E27FC236}">
                <a16:creationId xmlns:a16="http://schemas.microsoft.com/office/drawing/2014/main" id="{99EC1CEF-D13E-4152-B2C0-64B01A21272B}"/>
              </a:ext>
            </a:extLst>
          </p:cNvPr>
          <p:cNvSpPr txBox="1">
            <a:spLocks/>
          </p:cNvSpPr>
          <p:nvPr/>
        </p:nvSpPr>
        <p:spPr>
          <a:xfrm>
            <a:off x="4070124" y="3364878"/>
            <a:ext cx="2360083" cy="55350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dirty="0"/>
              <a:t>[Input]</a:t>
            </a:r>
          </a:p>
        </p:txBody>
      </p:sp>
      <p:sp>
        <p:nvSpPr>
          <p:cNvPr id="124" name="Content Placeholder 2">
            <a:extLst>
              <a:ext uri="{FF2B5EF4-FFF2-40B4-BE49-F238E27FC236}">
                <a16:creationId xmlns:a16="http://schemas.microsoft.com/office/drawing/2014/main" id="{D32D5703-C1FD-481C-9600-C692752BA25F}"/>
              </a:ext>
            </a:extLst>
          </p:cNvPr>
          <p:cNvSpPr txBox="1">
            <a:spLocks/>
          </p:cNvSpPr>
          <p:nvPr/>
        </p:nvSpPr>
        <p:spPr>
          <a:xfrm>
            <a:off x="7387629" y="1424334"/>
            <a:ext cx="1734537" cy="67579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Regression Loss</a:t>
            </a:r>
          </a:p>
        </p:txBody>
      </p:sp>
      <p:grpSp>
        <p:nvGrpSpPr>
          <p:cNvPr id="125" name="Group 124">
            <a:extLst>
              <a:ext uri="{FF2B5EF4-FFF2-40B4-BE49-F238E27FC236}">
                <a16:creationId xmlns:a16="http://schemas.microsoft.com/office/drawing/2014/main" id="{CF1C015B-8B46-4973-93A3-D956B605DE7A}"/>
              </a:ext>
            </a:extLst>
          </p:cNvPr>
          <p:cNvGrpSpPr/>
          <p:nvPr/>
        </p:nvGrpSpPr>
        <p:grpSpPr>
          <a:xfrm>
            <a:off x="5172477" y="1681375"/>
            <a:ext cx="893504" cy="1608250"/>
            <a:chOff x="3975217" y="1932020"/>
            <a:chExt cx="1210759" cy="2948866"/>
          </a:xfrm>
          <a:scene3d>
            <a:camera prst="orthographicFront">
              <a:rot lat="0" lon="3000000" rev="0"/>
            </a:camera>
            <a:lightRig rig="threePt" dir="t"/>
          </a:scene3d>
        </p:grpSpPr>
        <p:sp>
          <p:nvSpPr>
            <p:cNvPr id="126" name="Oval 125">
              <a:extLst>
                <a:ext uri="{FF2B5EF4-FFF2-40B4-BE49-F238E27FC236}">
                  <a16:creationId xmlns:a16="http://schemas.microsoft.com/office/drawing/2014/main" id="{8A9F9CAD-A26B-436A-B2CE-F06A638B8C99}"/>
                </a:ext>
              </a:extLst>
            </p:cNvPr>
            <p:cNvSpPr/>
            <p:nvPr/>
          </p:nvSpPr>
          <p:spPr>
            <a:xfrm>
              <a:off x="4916559" y="193202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9FAC713D-0D3F-41F7-B232-5E65DFF062BB}"/>
                </a:ext>
              </a:extLst>
            </p:cNvPr>
            <p:cNvSpPr/>
            <p:nvPr/>
          </p:nvSpPr>
          <p:spPr>
            <a:xfrm>
              <a:off x="4551608" y="235797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095959B6-C2E4-49E4-8F3F-780EF9CA81A9}"/>
                </a:ext>
              </a:extLst>
            </p:cNvPr>
            <p:cNvSpPr/>
            <p:nvPr/>
          </p:nvSpPr>
          <p:spPr>
            <a:xfrm>
              <a:off x="4838974" y="24783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9" name="Straight Connector 128">
              <a:extLst>
                <a:ext uri="{FF2B5EF4-FFF2-40B4-BE49-F238E27FC236}">
                  <a16:creationId xmlns:a16="http://schemas.microsoft.com/office/drawing/2014/main" id="{F3CCA652-593E-4D49-B9B3-779AC9E6CAAB}"/>
                </a:ext>
              </a:extLst>
            </p:cNvPr>
            <p:cNvCxnSpPr>
              <a:stCxn id="127" idx="6"/>
              <a:endCxn id="126" idx="3"/>
            </p:cNvCxnSpPr>
            <p:nvPr/>
          </p:nvCxnSpPr>
          <p:spPr>
            <a:xfrm flipV="1">
              <a:off x="4645245" y="2027931"/>
              <a:ext cx="285026" cy="386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7F83017-4B19-4203-8F3A-1A2F07096D49}"/>
                </a:ext>
              </a:extLst>
            </p:cNvPr>
            <p:cNvCxnSpPr>
              <a:cxnSpLocks/>
              <a:stCxn id="128" idx="0"/>
              <a:endCxn id="126" idx="4"/>
            </p:cNvCxnSpPr>
            <p:nvPr/>
          </p:nvCxnSpPr>
          <p:spPr>
            <a:xfrm flipV="1">
              <a:off x="4885793" y="2044387"/>
              <a:ext cx="77587" cy="43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2E7EF86-1071-4BC7-80FD-E1D43A72322F}"/>
                </a:ext>
              </a:extLst>
            </p:cNvPr>
            <p:cNvCxnSpPr>
              <a:cxnSpLocks/>
              <a:stCxn id="127" idx="5"/>
              <a:endCxn id="128" idx="2"/>
            </p:cNvCxnSpPr>
            <p:nvPr/>
          </p:nvCxnSpPr>
          <p:spPr>
            <a:xfrm>
              <a:off x="4631534" y="2453886"/>
              <a:ext cx="207439"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D3E6A-D09C-4A4A-A4B9-4A684513B8CB}"/>
                </a:ext>
              </a:extLst>
            </p:cNvPr>
            <p:cNvCxnSpPr>
              <a:cxnSpLocks/>
              <a:stCxn id="167" idx="7"/>
              <a:endCxn id="127" idx="3"/>
            </p:cNvCxnSpPr>
            <p:nvPr/>
          </p:nvCxnSpPr>
          <p:spPr>
            <a:xfrm flipV="1">
              <a:off x="4207072" y="2453886"/>
              <a:ext cx="358248" cy="436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D0864FE-267C-4755-9DE4-DBC96868FF39}"/>
                </a:ext>
              </a:extLst>
            </p:cNvPr>
            <p:cNvCxnSpPr>
              <a:cxnSpLocks/>
              <a:stCxn id="140" idx="0"/>
              <a:endCxn id="128" idx="4"/>
            </p:cNvCxnSpPr>
            <p:nvPr/>
          </p:nvCxnSpPr>
          <p:spPr>
            <a:xfrm flipH="1" flipV="1">
              <a:off x="4885793" y="2590737"/>
              <a:ext cx="4256" cy="336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6AB5952-ABE9-4359-A107-2AAC832A753F}"/>
                </a:ext>
              </a:extLst>
            </p:cNvPr>
            <p:cNvCxnSpPr>
              <a:cxnSpLocks/>
              <a:stCxn id="141" idx="1"/>
              <a:endCxn id="169" idx="5"/>
            </p:cNvCxnSpPr>
            <p:nvPr/>
          </p:nvCxnSpPr>
          <p:spPr>
            <a:xfrm flipH="1" flipV="1">
              <a:off x="4438495" y="3317779"/>
              <a:ext cx="292460" cy="61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D5B818-127D-44F4-83A1-E64541C1E959}"/>
                </a:ext>
              </a:extLst>
            </p:cNvPr>
            <p:cNvCxnSpPr>
              <a:cxnSpLocks/>
              <a:stCxn id="156" idx="7"/>
              <a:endCxn id="141" idx="3"/>
            </p:cNvCxnSpPr>
            <p:nvPr/>
          </p:nvCxnSpPr>
          <p:spPr>
            <a:xfrm flipV="1">
              <a:off x="4247048" y="3459172"/>
              <a:ext cx="483911" cy="539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A6394E6-17FE-4FB5-9057-AAECC0D76F0F}"/>
                </a:ext>
              </a:extLst>
            </p:cNvPr>
            <p:cNvCxnSpPr>
              <a:cxnSpLocks/>
              <a:stCxn id="156" idx="6"/>
              <a:endCxn id="149" idx="2"/>
            </p:cNvCxnSpPr>
            <p:nvPr/>
          </p:nvCxnSpPr>
          <p:spPr>
            <a:xfrm flipV="1">
              <a:off x="4260761" y="3878548"/>
              <a:ext cx="338731"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076EDD01-1D0D-4900-AB52-06C1CB96E4E1}"/>
                </a:ext>
              </a:extLst>
            </p:cNvPr>
            <p:cNvSpPr/>
            <p:nvPr/>
          </p:nvSpPr>
          <p:spPr>
            <a:xfrm>
              <a:off x="5056837" y="22848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8" name="Straight Connector 137">
              <a:extLst>
                <a:ext uri="{FF2B5EF4-FFF2-40B4-BE49-F238E27FC236}">
                  <a16:creationId xmlns:a16="http://schemas.microsoft.com/office/drawing/2014/main" id="{0B26BED6-6272-4562-B499-48D87CF8CC13}"/>
                </a:ext>
              </a:extLst>
            </p:cNvPr>
            <p:cNvCxnSpPr>
              <a:cxnSpLocks/>
              <a:stCxn id="137" idx="1"/>
              <a:endCxn id="126" idx="4"/>
            </p:cNvCxnSpPr>
            <p:nvPr/>
          </p:nvCxnSpPr>
          <p:spPr>
            <a:xfrm flipH="1" flipV="1">
              <a:off x="4963378" y="2044387"/>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5272FDD-74F3-49EC-B852-D5C2463F2452}"/>
                </a:ext>
              </a:extLst>
            </p:cNvPr>
            <p:cNvCxnSpPr>
              <a:cxnSpLocks/>
              <a:stCxn id="128" idx="6"/>
              <a:endCxn id="137" idx="3"/>
            </p:cNvCxnSpPr>
            <p:nvPr/>
          </p:nvCxnSpPr>
          <p:spPr>
            <a:xfrm flipV="1">
              <a:off x="4932613" y="2380775"/>
              <a:ext cx="137938" cy="15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68276B36-9F6E-4938-9351-A32E4844B50E}"/>
                </a:ext>
              </a:extLst>
            </p:cNvPr>
            <p:cNvSpPr/>
            <p:nvPr/>
          </p:nvSpPr>
          <p:spPr>
            <a:xfrm>
              <a:off x="4843228" y="2926837"/>
              <a:ext cx="93638" cy="112366"/>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E0A02A3B-DCF7-4480-AF31-1C30ECE3F1F6}"/>
                </a:ext>
              </a:extLst>
            </p:cNvPr>
            <p:cNvSpPr/>
            <p:nvPr/>
          </p:nvSpPr>
          <p:spPr>
            <a:xfrm>
              <a:off x="4717244" y="336326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BB1DFDAB-4A38-4F0B-B6E4-E26EAE5E8D22}"/>
                </a:ext>
              </a:extLst>
            </p:cNvPr>
            <p:cNvSpPr/>
            <p:nvPr/>
          </p:nvSpPr>
          <p:spPr>
            <a:xfrm>
              <a:off x="5042546" y="345275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3" name="Straight Connector 142">
              <a:extLst>
                <a:ext uri="{FF2B5EF4-FFF2-40B4-BE49-F238E27FC236}">
                  <a16:creationId xmlns:a16="http://schemas.microsoft.com/office/drawing/2014/main" id="{1DAF56F6-BFA9-4DB8-9495-7A20E550FDBF}"/>
                </a:ext>
              </a:extLst>
            </p:cNvPr>
            <p:cNvCxnSpPr>
              <a:cxnSpLocks/>
              <a:stCxn id="149" idx="6"/>
              <a:endCxn id="152" idx="1"/>
            </p:cNvCxnSpPr>
            <p:nvPr/>
          </p:nvCxnSpPr>
          <p:spPr>
            <a:xfrm>
              <a:off x="4693127" y="3878550"/>
              <a:ext cx="325250" cy="343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DFC4895-F113-4AB2-A763-BBEA9C124BBE}"/>
                </a:ext>
              </a:extLst>
            </p:cNvPr>
            <p:cNvCxnSpPr>
              <a:cxnSpLocks/>
              <a:stCxn id="150" idx="5"/>
              <a:endCxn id="152" idx="0"/>
            </p:cNvCxnSpPr>
            <p:nvPr/>
          </p:nvCxnSpPr>
          <p:spPr>
            <a:xfrm>
              <a:off x="4893399" y="3770394"/>
              <a:ext cx="158084" cy="435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3BA2811-4191-420A-A402-7AA3B1A9492C}"/>
                </a:ext>
              </a:extLst>
            </p:cNvPr>
            <p:cNvCxnSpPr>
              <a:cxnSpLocks/>
              <a:stCxn id="151" idx="0"/>
              <a:endCxn id="149" idx="5"/>
            </p:cNvCxnSpPr>
            <p:nvPr/>
          </p:nvCxnSpPr>
          <p:spPr>
            <a:xfrm flipH="1" flipV="1">
              <a:off x="4679415" y="3918278"/>
              <a:ext cx="92291" cy="438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334E627-5E61-4A41-B3D6-4FAD3EC17BDB}"/>
                </a:ext>
              </a:extLst>
            </p:cNvPr>
            <p:cNvCxnSpPr>
              <a:cxnSpLocks/>
              <a:stCxn id="150" idx="5"/>
              <a:endCxn id="153" idx="2"/>
            </p:cNvCxnSpPr>
            <p:nvPr/>
          </p:nvCxnSpPr>
          <p:spPr>
            <a:xfrm>
              <a:off x="4893399" y="3770394"/>
              <a:ext cx="198938"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2239E4E-58C7-4F47-A629-B286FD4F777A}"/>
                </a:ext>
              </a:extLst>
            </p:cNvPr>
            <p:cNvCxnSpPr>
              <a:cxnSpLocks/>
              <a:stCxn id="151" idx="0"/>
              <a:endCxn id="150" idx="4"/>
            </p:cNvCxnSpPr>
            <p:nvPr/>
          </p:nvCxnSpPr>
          <p:spPr>
            <a:xfrm flipV="1">
              <a:off x="4771706" y="3786849"/>
              <a:ext cx="88590" cy="570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8C35765-7A00-4B9D-874A-4B7FEDDB65C8}"/>
                </a:ext>
              </a:extLst>
            </p:cNvPr>
            <p:cNvCxnSpPr>
              <a:cxnSpLocks/>
              <a:stCxn id="149" idx="6"/>
              <a:endCxn id="153" idx="4"/>
            </p:cNvCxnSpPr>
            <p:nvPr/>
          </p:nvCxnSpPr>
          <p:spPr>
            <a:xfrm>
              <a:off x="4693127" y="3878550"/>
              <a:ext cx="446030"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D09C4A6B-F6FE-4A43-9BE6-03CBB8568BEF}"/>
                </a:ext>
              </a:extLst>
            </p:cNvPr>
            <p:cNvSpPr/>
            <p:nvPr/>
          </p:nvSpPr>
          <p:spPr>
            <a:xfrm>
              <a:off x="4599489" y="3822367"/>
              <a:ext cx="93638" cy="112366"/>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89CC7789-43FA-4B11-9A55-148256533D49}"/>
                </a:ext>
              </a:extLst>
            </p:cNvPr>
            <p:cNvSpPr/>
            <p:nvPr/>
          </p:nvSpPr>
          <p:spPr>
            <a:xfrm>
              <a:off x="4813474" y="367448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156010AF-B9D2-487F-BC48-F64E2FA862D5}"/>
                </a:ext>
              </a:extLst>
            </p:cNvPr>
            <p:cNvSpPr/>
            <p:nvPr/>
          </p:nvSpPr>
          <p:spPr>
            <a:xfrm>
              <a:off x="4724886" y="435711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2E58E604-2276-4129-9607-BBCCD1419428}"/>
                </a:ext>
              </a:extLst>
            </p:cNvPr>
            <p:cNvSpPr/>
            <p:nvPr/>
          </p:nvSpPr>
          <p:spPr>
            <a:xfrm>
              <a:off x="5004662" y="4205486"/>
              <a:ext cx="93638" cy="112366"/>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5B414103-52BF-4744-9EAF-4A675F9AD83E}"/>
                </a:ext>
              </a:extLst>
            </p:cNvPr>
            <p:cNvSpPr/>
            <p:nvPr/>
          </p:nvSpPr>
          <p:spPr>
            <a:xfrm>
              <a:off x="5092338" y="38643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4" name="Straight Connector 153">
              <a:extLst>
                <a:ext uri="{FF2B5EF4-FFF2-40B4-BE49-F238E27FC236}">
                  <a16:creationId xmlns:a16="http://schemas.microsoft.com/office/drawing/2014/main" id="{8D16B399-8EA4-46F5-BF34-CF14EB53A75F}"/>
                </a:ext>
              </a:extLst>
            </p:cNvPr>
            <p:cNvCxnSpPr>
              <a:cxnSpLocks/>
              <a:stCxn id="157" idx="6"/>
              <a:endCxn id="158" idx="2"/>
            </p:cNvCxnSpPr>
            <p:nvPr/>
          </p:nvCxnSpPr>
          <p:spPr>
            <a:xfrm>
              <a:off x="4068856" y="4419379"/>
              <a:ext cx="260414" cy="2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B34DF8C-CBED-43EC-AAA4-B96D6EFE2E96}"/>
                </a:ext>
              </a:extLst>
            </p:cNvPr>
            <p:cNvCxnSpPr>
              <a:cxnSpLocks/>
              <a:stCxn id="159" idx="1"/>
              <a:endCxn id="157" idx="3"/>
            </p:cNvCxnSpPr>
            <p:nvPr/>
          </p:nvCxnSpPr>
          <p:spPr>
            <a:xfrm flipH="1" flipV="1">
              <a:off x="3988930" y="4459108"/>
              <a:ext cx="37695" cy="325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78A297BF-C1E5-44A0-A714-DA9D0444B5F5}"/>
                </a:ext>
              </a:extLst>
            </p:cNvPr>
            <p:cNvSpPr/>
            <p:nvPr/>
          </p:nvSpPr>
          <p:spPr>
            <a:xfrm>
              <a:off x="4167126" y="398195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EC233297-7590-4A9A-8866-34997A79A0B2}"/>
                </a:ext>
              </a:extLst>
            </p:cNvPr>
            <p:cNvSpPr/>
            <p:nvPr/>
          </p:nvSpPr>
          <p:spPr>
            <a:xfrm>
              <a:off x="3975217" y="436319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77D23E34-80D9-4173-AC2E-BC1DF99357AB}"/>
                </a:ext>
              </a:extLst>
            </p:cNvPr>
            <p:cNvSpPr/>
            <p:nvPr/>
          </p:nvSpPr>
          <p:spPr>
            <a:xfrm>
              <a:off x="4329271" y="436587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83975CEA-D96C-4896-ADB4-7F1AED5E0D69}"/>
                </a:ext>
              </a:extLst>
            </p:cNvPr>
            <p:cNvSpPr/>
            <p:nvPr/>
          </p:nvSpPr>
          <p:spPr>
            <a:xfrm>
              <a:off x="4012914" y="476852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0" name="Straight Connector 159">
              <a:extLst>
                <a:ext uri="{FF2B5EF4-FFF2-40B4-BE49-F238E27FC236}">
                  <a16:creationId xmlns:a16="http://schemas.microsoft.com/office/drawing/2014/main" id="{01D53721-A7E3-408E-A079-FB16F26B19AC}"/>
                </a:ext>
              </a:extLst>
            </p:cNvPr>
            <p:cNvCxnSpPr>
              <a:cxnSpLocks/>
              <a:stCxn id="157" idx="0"/>
              <a:endCxn id="156" idx="3"/>
            </p:cNvCxnSpPr>
            <p:nvPr/>
          </p:nvCxnSpPr>
          <p:spPr>
            <a:xfrm flipV="1">
              <a:off x="4022035" y="4077865"/>
              <a:ext cx="158798" cy="2853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E0D67C3-7B26-4E81-AFC1-74A61922809A}"/>
                </a:ext>
              </a:extLst>
            </p:cNvPr>
            <p:cNvCxnSpPr>
              <a:cxnSpLocks/>
              <a:stCxn id="159" idx="0"/>
              <a:endCxn id="156" idx="4"/>
            </p:cNvCxnSpPr>
            <p:nvPr/>
          </p:nvCxnSpPr>
          <p:spPr>
            <a:xfrm flipV="1">
              <a:off x="4059730" y="4094319"/>
              <a:ext cx="154209" cy="67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9E111EA-8512-42CE-BBFE-C15EAD2B1C76}"/>
                </a:ext>
              </a:extLst>
            </p:cNvPr>
            <p:cNvCxnSpPr>
              <a:cxnSpLocks/>
              <a:stCxn id="158" idx="1"/>
              <a:endCxn id="156" idx="5"/>
            </p:cNvCxnSpPr>
            <p:nvPr/>
          </p:nvCxnSpPr>
          <p:spPr>
            <a:xfrm flipH="1" flipV="1">
              <a:off x="4247045" y="4077865"/>
              <a:ext cx="95937" cy="304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49863E3-E4AD-42D8-BBDF-88D88272F7C4}"/>
                </a:ext>
              </a:extLst>
            </p:cNvPr>
            <p:cNvCxnSpPr>
              <a:cxnSpLocks/>
              <a:stCxn id="159" idx="6"/>
              <a:endCxn id="158" idx="3"/>
            </p:cNvCxnSpPr>
            <p:nvPr/>
          </p:nvCxnSpPr>
          <p:spPr>
            <a:xfrm flipV="1">
              <a:off x="4106549" y="4461783"/>
              <a:ext cx="236432" cy="3629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0CD57C-E3A8-41E4-9E28-D5E829FC4B67}"/>
                </a:ext>
              </a:extLst>
            </p:cNvPr>
            <p:cNvCxnSpPr>
              <a:cxnSpLocks/>
              <a:stCxn id="141" idx="1"/>
              <a:endCxn id="140" idx="4"/>
            </p:cNvCxnSpPr>
            <p:nvPr/>
          </p:nvCxnSpPr>
          <p:spPr>
            <a:xfrm flipV="1">
              <a:off x="4730955" y="3039205"/>
              <a:ext cx="159090" cy="340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9DE0D17-0788-4A5B-B932-E803BB610D94}"/>
                </a:ext>
              </a:extLst>
            </p:cNvPr>
            <p:cNvCxnSpPr>
              <a:cxnSpLocks/>
              <a:stCxn id="142" idx="1"/>
              <a:endCxn id="140" idx="4"/>
            </p:cNvCxnSpPr>
            <p:nvPr/>
          </p:nvCxnSpPr>
          <p:spPr>
            <a:xfrm flipH="1" flipV="1">
              <a:off x="4890043" y="3039205"/>
              <a:ext cx="166211" cy="430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5228988-1160-4627-9C5F-07B0CD0998EF}"/>
                </a:ext>
              </a:extLst>
            </p:cNvPr>
            <p:cNvCxnSpPr>
              <a:cxnSpLocks/>
              <a:stCxn id="141" idx="5"/>
              <a:endCxn id="142" idx="2"/>
            </p:cNvCxnSpPr>
            <p:nvPr/>
          </p:nvCxnSpPr>
          <p:spPr>
            <a:xfrm>
              <a:off x="4797166" y="3459166"/>
              <a:ext cx="245376" cy="497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id="{24CC3122-4BC4-41E2-A5C6-244D8AD1927D}"/>
                </a:ext>
              </a:extLst>
            </p:cNvPr>
            <p:cNvSpPr/>
            <p:nvPr/>
          </p:nvSpPr>
          <p:spPr>
            <a:xfrm>
              <a:off x="4127145" y="287406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863C9CA2-7BFF-47D5-8044-E4BD393EB2D0}"/>
                </a:ext>
              </a:extLst>
            </p:cNvPr>
            <p:cNvSpPr/>
            <p:nvPr/>
          </p:nvSpPr>
          <p:spPr>
            <a:xfrm>
              <a:off x="4023050" y="332352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418D2C43-A8CF-4D17-8F8C-F894AAB38F88}"/>
                </a:ext>
              </a:extLst>
            </p:cNvPr>
            <p:cNvSpPr/>
            <p:nvPr/>
          </p:nvSpPr>
          <p:spPr>
            <a:xfrm>
              <a:off x="4358562" y="3221859"/>
              <a:ext cx="93638" cy="112366"/>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0" name="Straight Connector 169">
              <a:extLst>
                <a:ext uri="{FF2B5EF4-FFF2-40B4-BE49-F238E27FC236}">
                  <a16:creationId xmlns:a16="http://schemas.microsoft.com/office/drawing/2014/main" id="{3B757C54-5D7E-409E-A307-189DA2927FA8}"/>
                </a:ext>
              </a:extLst>
            </p:cNvPr>
            <p:cNvCxnSpPr>
              <a:cxnSpLocks/>
              <a:stCxn id="167" idx="5"/>
              <a:endCxn id="169" idx="0"/>
            </p:cNvCxnSpPr>
            <p:nvPr/>
          </p:nvCxnSpPr>
          <p:spPr>
            <a:xfrm>
              <a:off x="4207073" y="2969967"/>
              <a:ext cx="198317" cy="251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BFD8804-E233-48B8-8B52-067D409B59F5}"/>
                </a:ext>
              </a:extLst>
            </p:cNvPr>
            <p:cNvCxnSpPr>
              <a:cxnSpLocks/>
              <a:stCxn id="168" idx="1"/>
            </p:cNvCxnSpPr>
            <p:nvPr/>
          </p:nvCxnSpPr>
          <p:spPr>
            <a:xfrm flipV="1">
              <a:off x="4036767" y="2999869"/>
              <a:ext cx="135302" cy="34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0554AD5-844D-4211-9DAD-27C389327A72}"/>
                </a:ext>
              </a:extLst>
            </p:cNvPr>
            <p:cNvCxnSpPr>
              <a:cxnSpLocks/>
              <a:stCxn id="168" idx="6"/>
              <a:endCxn id="169" idx="2"/>
            </p:cNvCxnSpPr>
            <p:nvPr/>
          </p:nvCxnSpPr>
          <p:spPr>
            <a:xfrm flipV="1">
              <a:off x="4116682"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3" name="Rectangle 172">
            <a:extLst>
              <a:ext uri="{FF2B5EF4-FFF2-40B4-BE49-F238E27FC236}">
                <a16:creationId xmlns:a16="http://schemas.microsoft.com/office/drawing/2014/main" id="{2D704322-A6FD-46BA-AA96-6BBE378A2D45}"/>
              </a:ext>
            </a:extLst>
          </p:cNvPr>
          <p:cNvSpPr/>
          <p:nvPr/>
        </p:nvSpPr>
        <p:spPr>
          <a:xfrm>
            <a:off x="4919208" y="2233167"/>
            <a:ext cx="245779" cy="514254"/>
          </a:xfrm>
          <a:prstGeom prst="rect">
            <a:avLst/>
          </a:prstGeom>
          <a:solidFill>
            <a:schemeClr val="accent6"/>
          </a:solidFill>
          <a:ln>
            <a:solidFill>
              <a:srgbClr val="0365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B78902B-8C59-48FB-8D1B-573D6F402944}"/>
              </a:ext>
            </a:extLst>
          </p:cNvPr>
          <p:cNvSpPr/>
          <p:nvPr/>
        </p:nvSpPr>
        <p:spPr>
          <a:xfrm>
            <a:off x="5330555" y="3366693"/>
            <a:ext cx="268129" cy="156887"/>
          </a:xfrm>
          <a:prstGeom prst="ellipse">
            <a:avLst/>
          </a:prstGeom>
          <a:solidFill>
            <a:schemeClr val="accent6"/>
          </a:solidFill>
          <a:ln w="25400">
            <a:solidFill>
              <a:schemeClr val="accent6">
                <a:lumMod val="50000"/>
              </a:schemeClr>
            </a:solidFill>
          </a:ln>
          <a:scene3d>
            <a:camera prst="orthographicFront">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a:extLst>
              <a:ext uri="{FF2B5EF4-FFF2-40B4-BE49-F238E27FC236}">
                <a16:creationId xmlns:a16="http://schemas.microsoft.com/office/drawing/2014/main" id="{9DC79298-4AF5-4A48-8E0D-D54A4D2FA0E3}"/>
              </a:ext>
            </a:extLst>
          </p:cNvPr>
          <p:cNvSpPr/>
          <p:nvPr/>
        </p:nvSpPr>
        <p:spPr>
          <a:xfrm>
            <a:off x="8475107" y="2229054"/>
            <a:ext cx="192781" cy="513917"/>
          </a:xfrm>
          <a:prstGeom prst="rect">
            <a:avLst/>
          </a:prstGeom>
          <a:solidFill>
            <a:schemeClr val="accent6"/>
          </a:solidFill>
          <a:ln>
            <a:solidFill>
              <a:srgbClr val="0365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FAA18591-8B1C-48D1-83C2-62CBF3F438B0}"/>
              </a:ext>
            </a:extLst>
          </p:cNvPr>
          <p:cNvSpPr/>
          <p:nvPr/>
        </p:nvSpPr>
        <p:spPr>
          <a:xfrm>
            <a:off x="7556872" y="3342301"/>
            <a:ext cx="268129" cy="156887"/>
          </a:xfrm>
          <a:prstGeom prst="ellipse">
            <a:avLst/>
          </a:prstGeom>
          <a:solidFill>
            <a:schemeClr val="accent6"/>
          </a:solidFill>
          <a:ln w="25400">
            <a:solidFill>
              <a:schemeClr val="accent6">
                <a:lumMod val="50000"/>
              </a:schemeClr>
            </a:solidFill>
          </a:ln>
          <a:scene3d>
            <a:camera prst="orthographicFront">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Arrow: Right 176">
            <a:extLst>
              <a:ext uri="{FF2B5EF4-FFF2-40B4-BE49-F238E27FC236}">
                <a16:creationId xmlns:a16="http://schemas.microsoft.com/office/drawing/2014/main" id="{FC3A472F-BB99-4305-AA6B-8A1FA2EADF39}"/>
              </a:ext>
            </a:extLst>
          </p:cNvPr>
          <p:cNvSpPr/>
          <p:nvPr/>
        </p:nvSpPr>
        <p:spPr>
          <a:xfrm rot="10800000">
            <a:off x="5073008" y="5407933"/>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E5079FB9-4522-4EAE-81A5-841F17E75472}"/>
              </a:ext>
            </a:extLst>
          </p:cNvPr>
          <p:cNvSpPr/>
          <p:nvPr/>
        </p:nvSpPr>
        <p:spPr>
          <a:xfrm>
            <a:off x="4250076" y="4910620"/>
            <a:ext cx="213225" cy="403995"/>
          </a:xfrm>
          <a:prstGeom prst="rect">
            <a:avLst/>
          </a:prstGeom>
          <a:solidFill>
            <a:schemeClr val="accent2">
              <a:lumMod val="75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439CD251-7299-47AA-98EE-639E110312C3}"/>
              </a:ext>
            </a:extLst>
          </p:cNvPr>
          <p:cNvSpPr/>
          <p:nvPr/>
        </p:nvSpPr>
        <p:spPr>
          <a:xfrm>
            <a:off x="4501830" y="4910723"/>
            <a:ext cx="213225" cy="403995"/>
          </a:xfrm>
          <a:prstGeom prst="rect">
            <a:avLst/>
          </a:prstGeom>
          <a:solidFill>
            <a:srgbClr val="7030A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667BDB1E-79AA-42CB-8540-5B224429AC6E}"/>
              </a:ext>
            </a:extLst>
          </p:cNvPr>
          <p:cNvSpPr/>
          <p:nvPr/>
        </p:nvSpPr>
        <p:spPr>
          <a:xfrm>
            <a:off x="4238225" y="5580848"/>
            <a:ext cx="216595" cy="346979"/>
          </a:xfrm>
          <a:prstGeom prst="rect">
            <a:avLst/>
          </a:prstGeom>
          <a:solidFill>
            <a:schemeClr val="accent2">
              <a:lumMod val="7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126DE76D-8139-408A-BDB1-E0D92D23EBC9}"/>
              </a:ext>
            </a:extLst>
          </p:cNvPr>
          <p:cNvSpPr/>
          <p:nvPr/>
        </p:nvSpPr>
        <p:spPr>
          <a:xfrm>
            <a:off x="4506622" y="5580951"/>
            <a:ext cx="198552" cy="346979"/>
          </a:xfrm>
          <a:prstGeom prst="rect">
            <a:avLst/>
          </a:prstGeom>
          <a:solidFill>
            <a:srgbClr val="7030A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Content Placeholder 2">
            <a:extLst>
              <a:ext uri="{FF2B5EF4-FFF2-40B4-BE49-F238E27FC236}">
                <a16:creationId xmlns:a16="http://schemas.microsoft.com/office/drawing/2014/main" id="{2E92527E-D092-4438-B1E0-D4A79DD02D50}"/>
              </a:ext>
            </a:extLst>
          </p:cNvPr>
          <p:cNvSpPr txBox="1">
            <a:spLocks/>
          </p:cNvSpPr>
          <p:nvPr/>
        </p:nvSpPr>
        <p:spPr>
          <a:xfrm>
            <a:off x="3870134" y="4426598"/>
            <a:ext cx="1214794"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Most similar pairs</a:t>
            </a:r>
          </a:p>
        </p:txBody>
      </p:sp>
      <p:sp>
        <p:nvSpPr>
          <p:cNvPr id="183" name="Content Placeholder 2">
            <a:extLst>
              <a:ext uri="{FF2B5EF4-FFF2-40B4-BE49-F238E27FC236}">
                <a16:creationId xmlns:a16="http://schemas.microsoft.com/office/drawing/2014/main" id="{686CC7D7-5CA2-4B54-AAA6-FBA67EFF2E03}"/>
              </a:ext>
            </a:extLst>
          </p:cNvPr>
          <p:cNvSpPr txBox="1">
            <a:spLocks/>
          </p:cNvSpPr>
          <p:nvPr/>
        </p:nvSpPr>
        <p:spPr>
          <a:xfrm>
            <a:off x="3820596" y="5946025"/>
            <a:ext cx="1214794"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Least similar pairs</a:t>
            </a:r>
          </a:p>
        </p:txBody>
      </p:sp>
      <p:sp>
        <p:nvSpPr>
          <p:cNvPr id="184" name="Rectangle 183">
            <a:extLst>
              <a:ext uri="{FF2B5EF4-FFF2-40B4-BE49-F238E27FC236}">
                <a16:creationId xmlns:a16="http://schemas.microsoft.com/office/drawing/2014/main" id="{3816048E-0580-4843-BE6C-0926D05837F4}"/>
              </a:ext>
            </a:extLst>
          </p:cNvPr>
          <p:cNvSpPr/>
          <p:nvPr/>
        </p:nvSpPr>
        <p:spPr>
          <a:xfrm>
            <a:off x="3345134" y="4900717"/>
            <a:ext cx="185128" cy="394812"/>
          </a:xfrm>
          <a:prstGeom prst="rect">
            <a:avLst/>
          </a:prstGeom>
          <a:solidFill>
            <a:schemeClr val="accent6">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Arrow: Right 184">
            <a:extLst>
              <a:ext uri="{FF2B5EF4-FFF2-40B4-BE49-F238E27FC236}">
                <a16:creationId xmlns:a16="http://schemas.microsoft.com/office/drawing/2014/main" id="{52E833E2-4DF4-40EF-A5F7-3422383A2793}"/>
              </a:ext>
            </a:extLst>
          </p:cNvPr>
          <p:cNvSpPr/>
          <p:nvPr/>
        </p:nvSpPr>
        <p:spPr>
          <a:xfrm rot="10800000">
            <a:off x="3799801" y="5356328"/>
            <a:ext cx="213224" cy="159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Content Placeholder 2">
            <a:extLst>
              <a:ext uri="{FF2B5EF4-FFF2-40B4-BE49-F238E27FC236}">
                <a16:creationId xmlns:a16="http://schemas.microsoft.com/office/drawing/2014/main" id="{5A5F63D4-4E29-4CDB-989E-EF8D296EC39D}"/>
              </a:ext>
            </a:extLst>
          </p:cNvPr>
          <p:cNvSpPr txBox="1">
            <a:spLocks/>
          </p:cNvSpPr>
          <p:nvPr/>
        </p:nvSpPr>
        <p:spPr>
          <a:xfrm>
            <a:off x="2212145" y="5085214"/>
            <a:ext cx="1214794" cy="9236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Associated similarity values</a:t>
            </a:r>
          </a:p>
        </p:txBody>
      </p:sp>
      <p:sp>
        <p:nvSpPr>
          <p:cNvPr id="187" name="Rectangle 186">
            <a:extLst>
              <a:ext uri="{FF2B5EF4-FFF2-40B4-BE49-F238E27FC236}">
                <a16:creationId xmlns:a16="http://schemas.microsoft.com/office/drawing/2014/main" id="{77522288-D14C-4F98-9625-6EFA53EE5265}"/>
              </a:ext>
            </a:extLst>
          </p:cNvPr>
          <p:cNvSpPr/>
          <p:nvPr/>
        </p:nvSpPr>
        <p:spPr>
          <a:xfrm>
            <a:off x="7360038" y="6012419"/>
            <a:ext cx="2534410" cy="584775"/>
          </a:xfrm>
          <a:prstGeom prst="rect">
            <a:avLst/>
          </a:prstGeom>
        </p:spPr>
        <p:txBody>
          <a:bodyPr wrap="square">
            <a:spAutoFit/>
          </a:bodyPr>
          <a:lstStyle/>
          <a:p>
            <a:r>
              <a:rPr lang="en-US" sz="1600" dirty="0"/>
              <a:t>Mapped node embeddings of most/least similar pairs </a:t>
            </a:r>
          </a:p>
        </p:txBody>
      </p:sp>
      <p:sp>
        <p:nvSpPr>
          <p:cNvPr id="188" name="Content Placeholder 2">
            <a:extLst>
              <a:ext uri="{FF2B5EF4-FFF2-40B4-BE49-F238E27FC236}">
                <a16:creationId xmlns:a16="http://schemas.microsoft.com/office/drawing/2014/main" id="{EBC55D95-DD47-4996-BCB9-3EF73B9E7043}"/>
              </a:ext>
            </a:extLst>
          </p:cNvPr>
          <p:cNvSpPr txBox="1">
            <a:spLocks/>
          </p:cNvSpPr>
          <p:nvPr/>
        </p:nvSpPr>
        <p:spPr>
          <a:xfrm rot="5400000">
            <a:off x="4125851" y="5192048"/>
            <a:ext cx="527898" cy="54690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a:t>
            </a:r>
          </a:p>
        </p:txBody>
      </p:sp>
      <p:sp>
        <p:nvSpPr>
          <p:cNvPr id="189" name="Content Placeholder 2">
            <a:extLst>
              <a:ext uri="{FF2B5EF4-FFF2-40B4-BE49-F238E27FC236}">
                <a16:creationId xmlns:a16="http://schemas.microsoft.com/office/drawing/2014/main" id="{B99C98DD-C53B-413C-A620-79859AC50CAE}"/>
              </a:ext>
            </a:extLst>
          </p:cNvPr>
          <p:cNvSpPr txBox="1">
            <a:spLocks/>
          </p:cNvSpPr>
          <p:nvPr/>
        </p:nvSpPr>
        <p:spPr>
          <a:xfrm>
            <a:off x="8539498" y="4692235"/>
            <a:ext cx="849543" cy="116432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             </a:t>
            </a:r>
            <a:r>
              <a:rPr lang="en-US" sz="2400" b="1" dirty="0"/>
              <a:t>-</a:t>
            </a:r>
          </a:p>
          <a:p>
            <a:pPr marL="0" indent="0" algn="ctr">
              <a:buFont typeface="Arial" panose="020B0604020202020204" pitchFamily="34" charset="0"/>
              <a:buNone/>
            </a:pPr>
            <a:endParaRPr lang="en-US" sz="400" dirty="0"/>
          </a:p>
          <a:p>
            <a:pPr marL="0" indent="0">
              <a:buNone/>
            </a:pPr>
            <a:r>
              <a:rPr lang="en-US" sz="2400" dirty="0"/>
              <a:t>    </a:t>
            </a:r>
            <a:r>
              <a:rPr lang="en-US" sz="2400" b="1" dirty="0"/>
              <a:t>-</a:t>
            </a:r>
          </a:p>
          <a:p>
            <a:pPr marL="0" indent="0">
              <a:buNone/>
            </a:pPr>
            <a:endParaRPr lang="en-US" sz="2400" b="1" dirty="0"/>
          </a:p>
        </p:txBody>
      </p:sp>
      <p:sp>
        <p:nvSpPr>
          <p:cNvPr id="190" name="Double Bracket 189">
            <a:extLst>
              <a:ext uri="{FF2B5EF4-FFF2-40B4-BE49-F238E27FC236}">
                <a16:creationId xmlns:a16="http://schemas.microsoft.com/office/drawing/2014/main" id="{928EFFEE-08C9-4343-8CC0-7DA0CA98CFA9}"/>
              </a:ext>
            </a:extLst>
          </p:cNvPr>
          <p:cNvSpPr/>
          <p:nvPr/>
        </p:nvSpPr>
        <p:spPr>
          <a:xfrm>
            <a:off x="7507902" y="4704349"/>
            <a:ext cx="1050616" cy="1380539"/>
          </a:xfrm>
          <a:prstGeom prst="bracketPair">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Rectangle 190">
            <a:extLst>
              <a:ext uri="{FF2B5EF4-FFF2-40B4-BE49-F238E27FC236}">
                <a16:creationId xmlns:a16="http://schemas.microsoft.com/office/drawing/2014/main" id="{965B045B-1FD8-4953-98DC-85E24D5F2154}"/>
              </a:ext>
            </a:extLst>
          </p:cNvPr>
          <p:cNvSpPr/>
          <p:nvPr/>
        </p:nvSpPr>
        <p:spPr>
          <a:xfrm>
            <a:off x="3340010" y="5578349"/>
            <a:ext cx="185128" cy="346980"/>
          </a:xfrm>
          <a:prstGeom prst="rect">
            <a:avLst/>
          </a:prstGeom>
          <a:solidFill>
            <a:schemeClr val="accent6">
              <a:lumMod val="7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64AB5E11-F188-4514-9562-4ED89EEC16FC}"/>
              </a:ext>
            </a:extLst>
          </p:cNvPr>
          <p:cNvSpPr/>
          <p:nvPr/>
        </p:nvSpPr>
        <p:spPr>
          <a:xfrm>
            <a:off x="7665863" y="5622367"/>
            <a:ext cx="237439" cy="39360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6DA50EB3-8A03-44C1-977A-E423180F740C}"/>
              </a:ext>
            </a:extLst>
          </p:cNvPr>
          <p:cNvSpPr/>
          <p:nvPr/>
        </p:nvSpPr>
        <p:spPr>
          <a:xfrm>
            <a:off x="8147039" y="5635089"/>
            <a:ext cx="245779" cy="381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DED3E84E-4F22-450E-8F21-BE2959448969}"/>
              </a:ext>
            </a:extLst>
          </p:cNvPr>
          <p:cNvSpPr/>
          <p:nvPr/>
        </p:nvSpPr>
        <p:spPr>
          <a:xfrm>
            <a:off x="9288061" y="4923681"/>
            <a:ext cx="185128" cy="394812"/>
          </a:xfrm>
          <a:prstGeom prst="rect">
            <a:avLst/>
          </a:prstGeom>
          <a:solidFill>
            <a:schemeClr val="accent6">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23CF935C-EB7C-4703-8B65-BE82953EAF94}"/>
              </a:ext>
            </a:extLst>
          </p:cNvPr>
          <p:cNvSpPr/>
          <p:nvPr/>
        </p:nvSpPr>
        <p:spPr>
          <a:xfrm>
            <a:off x="9282937" y="5601313"/>
            <a:ext cx="185128" cy="346980"/>
          </a:xfrm>
          <a:prstGeom prst="rect">
            <a:avLst/>
          </a:prstGeom>
          <a:solidFill>
            <a:schemeClr val="accent6">
              <a:lumMod val="7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51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57" grpId="0" animBg="1"/>
      <p:bldP spid="58" grpId="0" animBg="1"/>
      <p:bldP spid="59" grpId="0" animBg="1"/>
      <p:bldP spid="60" grpId="0"/>
      <p:bldP spid="61" grpId="0" animBg="1"/>
      <p:bldP spid="62" grpId="0" animBg="1"/>
      <p:bldP spid="63" grpId="0" animBg="1"/>
      <p:bldP spid="64" grpId="0"/>
      <p:bldP spid="65" grpId="0"/>
      <p:bldP spid="177" grpId="0" animBg="1"/>
      <p:bldP spid="178" grpId="0" animBg="1"/>
      <p:bldP spid="179" grpId="0" animBg="1"/>
      <p:bldP spid="180" grpId="0" animBg="1"/>
      <p:bldP spid="181" grpId="0" animBg="1"/>
      <p:bldP spid="182" grpId="0"/>
      <p:bldP spid="183" grpId="0"/>
      <p:bldP spid="184" grpId="0" animBg="1"/>
      <p:bldP spid="185" grpId="0" animBg="1"/>
      <p:bldP spid="186" grpId="0"/>
      <p:bldP spid="187" grpId="0"/>
      <p:bldP spid="188" grpId="0"/>
      <p:bldP spid="189" grpId="0"/>
      <p:bldP spid="190" grpId="0" animBg="1"/>
      <p:bldP spid="191" grpId="0" animBg="1"/>
      <p:bldP spid="192" grpId="0" animBg="1"/>
      <p:bldP spid="193" grpId="0" animBg="1"/>
      <p:bldP spid="194" grpId="0" animBg="1"/>
      <p:bldP spid="195"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7616-BB07-4DC8-85FE-73EBF003D42F}"/>
              </a:ext>
            </a:extLst>
          </p:cNvPr>
          <p:cNvSpPr>
            <a:spLocks noGrp="1"/>
          </p:cNvSpPr>
          <p:nvPr>
            <p:ph type="title"/>
          </p:nvPr>
        </p:nvSpPr>
        <p:spPr/>
        <p:txBody>
          <a:bodyPr/>
          <a:lstStyle/>
          <a:p>
            <a:r>
              <a:rPr lang="en-US" dirty="0"/>
              <a:t>Empirical Study of Basic Pretext Tasks</a:t>
            </a:r>
          </a:p>
        </p:txBody>
      </p:sp>
      <p:sp>
        <p:nvSpPr>
          <p:cNvPr id="4" name="Slide Number Placeholder 3">
            <a:extLst>
              <a:ext uri="{FF2B5EF4-FFF2-40B4-BE49-F238E27FC236}">
                <a16:creationId xmlns:a16="http://schemas.microsoft.com/office/drawing/2014/main" id="{D0421DEC-B690-456C-8EB6-B3533E15499C}"/>
              </a:ext>
            </a:extLst>
          </p:cNvPr>
          <p:cNvSpPr>
            <a:spLocks noGrp="1"/>
          </p:cNvSpPr>
          <p:nvPr>
            <p:ph type="sldNum" sz="quarter" idx="12"/>
          </p:nvPr>
        </p:nvSpPr>
        <p:spPr/>
        <p:txBody>
          <a:bodyPr/>
          <a:lstStyle/>
          <a:p>
            <a:fld id="{4C15419E-54D6-8648-ABFB-BEF58E3E877E}" type="slidenum">
              <a:rPr lang="en-US" smtClean="0"/>
              <a:t>245</a:t>
            </a:fld>
            <a:endParaRPr lang="en-US"/>
          </a:p>
        </p:txBody>
      </p:sp>
      <p:pic>
        <p:nvPicPr>
          <p:cNvPr id="5" name="Picture 4">
            <a:extLst>
              <a:ext uri="{FF2B5EF4-FFF2-40B4-BE49-F238E27FC236}">
                <a16:creationId xmlns:a16="http://schemas.microsoft.com/office/drawing/2014/main" id="{71B877EE-66E6-4FC5-8D1F-87245DC19CAB}"/>
              </a:ext>
            </a:extLst>
          </p:cNvPr>
          <p:cNvPicPr>
            <a:picLocks noChangeAspect="1"/>
          </p:cNvPicPr>
          <p:nvPr/>
        </p:nvPicPr>
        <p:blipFill>
          <a:blip r:embed="rId3"/>
          <a:stretch>
            <a:fillRect/>
          </a:stretch>
        </p:blipFill>
        <p:spPr>
          <a:xfrm>
            <a:off x="2853195" y="1506718"/>
            <a:ext cx="7370272" cy="3213463"/>
          </a:xfrm>
          <a:prstGeom prst="rect">
            <a:avLst/>
          </a:prstGeom>
        </p:spPr>
      </p:pic>
      <p:sp>
        <p:nvSpPr>
          <p:cNvPr id="6" name="Rectangle 5">
            <a:extLst>
              <a:ext uri="{FF2B5EF4-FFF2-40B4-BE49-F238E27FC236}">
                <a16:creationId xmlns:a16="http://schemas.microsoft.com/office/drawing/2014/main" id="{6AFF46C1-04F0-4401-8753-08F28CD185CF}"/>
              </a:ext>
            </a:extLst>
          </p:cNvPr>
          <p:cNvSpPr/>
          <p:nvPr/>
        </p:nvSpPr>
        <p:spPr>
          <a:xfrm>
            <a:off x="1411201" y="4075966"/>
            <a:ext cx="3843300" cy="582343"/>
          </a:xfrm>
          <a:prstGeom prst="rect">
            <a:avLst/>
          </a:prstGeom>
          <a:solidFill>
            <a:schemeClr val="accent6">
              <a:lumMod val="60000"/>
              <a:lumOff val="40000"/>
              <a:alpha val="2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Attribute</a:t>
            </a:r>
          </a:p>
        </p:txBody>
      </p:sp>
      <p:sp>
        <p:nvSpPr>
          <p:cNvPr id="7" name="Rectangle 6">
            <a:extLst>
              <a:ext uri="{FF2B5EF4-FFF2-40B4-BE49-F238E27FC236}">
                <a16:creationId xmlns:a16="http://schemas.microsoft.com/office/drawing/2014/main" id="{E07D25B9-6968-44D0-B6EE-7600E9D152E0}"/>
              </a:ext>
            </a:extLst>
          </p:cNvPr>
          <p:cNvSpPr/>
          <p:nvPr/>
        </p:nvSpPr>
        <p:spPr>
          <a:xfrm>
            <a:off x="1411201" y="3047731"/>
            <a:ext cx="3843300" cy="508219"/>
          </a:xfrm>
          <a:prstGeom prst="rect">
            <a:avLst/>
          </a:prstGeom>
          <a:solidFill>
            <a:schemeClr val="accent1">
              <a:lumMod val="20000"/>
              <a:lumOff val="80000"/>
              <a:alpha val="2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Local</a:t>
            </a:r>
          </a:p>
          <a:p>
            <a:r>
              <a:rPr lang="en-US" sz="1600" dirty="0">
                <a:solidFill>
                  <a:schemeClr val="tx1"/>
                </a:solidFill>
              </a:rPr>
              <a:t>Structure</a:t>
            </a:r>
          </a:p>
        </p:txBody>
      </p:sp>
      <p:sp>
        <p:nvSpPr>
          <p:cNvPr id="8" name="Rectangle 7">
            <a:extLst>
              <a:ext uri="{FF2B5EF4-FFF2-40B4-BE49-F238E27FC236}">
                <a16:creationId xmlns:a16="http://schemas.microsoft.com/office/drawing/2014/main" id="{86091621-4FA9-4F36-8D45-581E57225566}"/>
              </a:ext>
            </a:extLst>
          </p:cNvPr>
          <p:cNvSpPr/>
          <p:nvPr/>
        </p:nvSpPr>
        <p:spPr>
          <a:xfrm>
            <a:off x="1411201" y="3555950"/>
            <a:ext cx="3843300" cy="520016"/>
          </a:xfrm>
          <a:prstGeom prst="rect">
            <a:avLst/>
          </a:prstGeom>
          <a:solidFill>
            <a:schemeClr val="accent1">
              <a:lumMod val="60000"/>
              <a:lumOff val="40000"/>
              <a:alpha val="2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Global </a:t>
            </a:r>
          </a:p>
          <a:p>
            <a:r>
              <a:rPr lang="en-US" sz="1600" dirty="0">
                <a:solidFill>
                  <a:schemeClr val="tx1"/>
                </a:solidFill>
              </a:rPr>
              <a:t>Structure</a:t>
            </a:r>
          </a:p>
        </p:txBody>
      </p:sp>
      <p:cxnSp>
        <p:nvCxnSpPr>
          <p:cNvPr id="9" name="Straight Connector 8">
            <a:extLst>
              <a:ext uri="{FF2B5EF4-FFF2-40B4-BE49-F238E27FC236}">
                <a16:creationId xmlns:a16="http://schemas.microsoft.com/office/drawing/2014/main" id="{647FF6E4-704B-4C65-AFC2-E621507731BC}"/>
              </a:ext>
            </a:extLst>
          </p:cNvPr>
          <p:cNvCxnSpPr>
            <a:cxnSpLocks/>
          </p:cNvCxnSpPr>
          <p:nvPr/>
        </p:nvCxnSpPr>
        <p:spPr>
          <a:xfrm>
            <a:off x="2868435" y="3047731"/>
            <a:ext cx="0" cy="1610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1F22E13-E542-43A7-B820-A18F7002B8F8}"/>
              </a:ext>
            </a:extLst>
          </p:cNvPr>
          <p:cNvSpPr/>
          <p:nvPr/>
        </p:nvSpPr>
        <p:spPr>
          <a:xfrm>
            <a:off x="5254501" y="3822606"/>
            <a:ext cx="574764" cy="253360"/>
          </a:xfrm>
          <a:prstGeom prst="rect">
            <a:avLst/>
          </a:prstGeom>
          <a:solidFill>
            <a:srgbClr val="FF0000">
              <a:alpha val="8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11" name="Rectangle 10">
            <a:extLst>
              <a:ext uri="{FF2B5EF4-FFF2-40B4-BE49-F238E27FC236}">
                <a16:creationId xmlns:a16="http://schemas.microsoft.com/office/drawing/2014/main" id="{57C70D57-B117-45C5-8B2D-919DB11C6241}"/>
              </a:ext>
            </a:extLst>
          </p:cNvPr>
          <p:cNvSpPr/>
          <p:nvPr/>
        </p:nvSpPr>
        <p:spPr>
          <a:xfrm>
            <a:off x="6033917" y="3569246"/>
            <a:ext cx="574764" cy="253360"/>
          </a:xfrm>
          <a:prstGeom prst="rect">
            <a:avLst/>
          </a:prstGeom>
          <a:solidFill>
            <a:srgbClr val="FF0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12" name="Rectangle 11">
            <a:extLst>
              <a:ext uri="{FF2B5EF4-FFF2-40B4-BE49-F238E27FC236}">
                <a16:creationId xmlns:a16="http://schemas.microsoft.com/office/drawing/2014/main" id="{0B8088B3-669B-4BA3-96A9-EE27013F80CD}"/>
              </a:ext>
            </a:extLst>
          </p:cNvPr>
          <p:cNvSpPr/>
          <p:nvPr/>
        </p:nvSpPr>
        <p:spPr>
          <a:xfrm>
            <a:off x="6966459" y="3562598"/>
            <a:ext cx="574764" cy="253360"/>
          </a:xfrm>
          <a:prstGeom prst="rect">
            <a:avLst/>
          </a:prstGeom>
          <a:solidFill>
            <a:srgbClr val="FF0000">
              <a:alpha val="5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13" name="Rectangle 12">
            <a:extLst>
              <a:ext uri="{FF2B5EF4-FFF2-40B4-BE49-F238E27FC236}">
                <a16:creationId xmlns:a16="http://schemas.microsoft.com/office/drawing/2014/main" id="{6DDAE572-6110-4636-A052-06B4D5F6667C}"/>
              </a:ext>
            </a:extLst>
          </p:cNvPr>
          <p:cNvSpPr/>
          <p:nvPr/>
        </p:nvSpPr>
        <p:spPr>
          <a:xfrm>
            <a:off x="7745875" y="3560537"/>
            <a:ext cx="574764" cy="253360"/>
          </a:xfrm>
          <a:prstGeom prst="rect">
            <a:avLst/>
          </a:prstGeom>
          <a:solidFill>
            <a:srgbClr val="FF0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14" name="Rectangle 13">
            <a:extLst>
              <a:ext uri="{FF2B5EF4-FFF2-40B4-BE49-F238E27FC236}">
                <a16:creationId xmlns:a16="http://schemas.microsoft.com/office/drawing/2014/main" id="{2DD5032B-AF5A-4758-B87E-1607D8A1637E}"/>
              </a:ext>
            </a:extLst>
          </p:cNvPr>
          <p:cNvSpPr/>
          <p:nvPr/>
        </p:nvSpPr>
        <p:spPr>
          <a:xfrm>
            <a:off x="8525291" y="3569246"/>
            <a:ext cx="574764" cy="253360"/>
          </a:xfrm>
          <a:prstGeom prst="rect">
            <a:avLst/>
          </a:prstGeom>
          <a:solidFill>
            <a:srgbClr val="FF0000">
              <a:alpha val="8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15" name="Rectangle 14">
            <a:extLst>
              <a:ext uri="{FF2B5EF4-FFF2-40B4-BE49-F238E27FC236}">
                <a16:creationId xmlns:a16="http://schemas.microsoft.com/office/drawing/2014/main" id="{216565C7-8918-4BE3-804C-506A23F6D605}"/>
              </a:ext>
            </a:extLst>
          </p:cNvPr>
          <p:cNvSpPr/>
          <p:nvPr/>
        </p:nvSpPr>
        <p:spPr>
          <a:xfrm>
            <a:off x="9449124" y="3571307"/>
            <a:ext cx="574764" cy="253360"/>
          </a:xfrm>
          <a:prstGeom prst="rect">
            <a:avLst/>
          </a:prstGeom>
          <a:solidFill>
            <a:srgbClr val="FF0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cxnSp>
        <p:nvCxnSpPr>
          <p:cNvPr id="16" name="Straight Connector 15">
            <a:extLst>
              <a:ext uri="{FF2B5EF4-FFF2-40B4-BE49-F238E27FC236}">
                <a16:creationId xmlns:a16="http://schemas.microsoft.com/office/drawing/2014/main" id="{AB46785B-AE7F-4FB9-8310-A0489F2BBBF5}"/>
              </a:ext>
            </a:extLst>
          </p:cNvPr>
          <p:cNvCxnSpPr>
            <a:cxnSpLocks/>
          </p:cNvCxnSpPr>
          <p:nvPr/>
        </p:nvCxnSpPr>
        <p:spPr>
          <a:xfrm>
            <a:off x="5233955" y="3032392"/>
            <a:ext cx="4968885"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5903CCF7-6A14-4F08-BCCB-2BA058D66CA4}"/>
              </a:ext>
            </a:extLst>
          </p:cNvPr>
          <p:cNvSpPr txBox="1">
            <a:spLocks/>
          </p:cNvSpPr>
          <p:nvPr/>
        </p:nvSpPr>
        <p:spPr>
          <a:xfrm>
            <a:off x="1384301" y="4861320"/>
            <a:ext cx="11299996" cy="16774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i="1" dirty="0"/>
              <a:t>Insights:</a:t>
            </a:r>
          </a:p>
          <a:p>
            <a:r>
              <a:rPr lang="en-US" dirty="0"/>
              <a:t>In general joint/multi-task training outperforms pre-training/two-stage training</a:t>
            </a:r>
          </a:p>
          <a:p>
            <a:r>
              <a:rPr lang="en-US" dirty="0"/>
              <a:t>Global structure generally outperforms local structure</a:t>
            </a:r>
          </a:p>
          <a:p>
            <a:r>
              <a:rPr lang="en-US" dirty="0"/>
              <a:t>Is there a way to further combine and improve these basic methods?</a:t>
            </a:r>
          </a:p>
        </p:txBody>
      </p:sp>
      <p:sp>
        <p:nvSpPr>
          <p:cNvPr id="22" name="Rectangle 21">
            <a:extLst>
              <a:ext uri="{FF2B5EF4-FFF2-40B4-BE49-F238E27FC236}">
                <a16:creationId xmlns:a16="http://schemas.microsoft.com/office/drawing/2014/main" id="{E245BAE9-944D-4012-B505-64CAAC662255}"/>
              </a:ext>
            </a:extLst>
          </p:cNvPr>
          <p:cNvSpPr/>
          <p:nvPr/>
        </p:nvSpPr>
        <p:spPr>
          <a:xfrm>
            <a:off x="1644909" y="5597916"/>
            <a:ext cx="1758691" cy="365763"/>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24" name="Rectangle 23">
            <a:extLst>
              <a:ext uri="{FF2B5EF4-FFF2-40B4-BE49-F238E27FC236}">
                <a16:creationId xmlns:a16="http://schemas.microsoft.com/office/drawing/2014/main" id="{B4A4E9FB-AC54-44BC-9222-01915CD8CB94}"/>
              </a:ext>
            </a:extLst>
          </p:cNvPr>
          <p:cNvSpPr/>
          <p:nvPr/>
        </p:nvSpPr>
        <p:spPr>
          <a:xfrm>
            <a:off x="5893206" y="5620682"/>
            <a:ext cx="1648017" cy="342997"/>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Tree>
    <p:extLst>
      <p:ext uri="{BB962C8B-B14F-4D97-AF65-F5344CB8AC3E}">
        <p14:creationId xmlns:p14="http://schemas.microsoft.com/office/powerpoint/2010/main" val="13728509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D171-A178-41FD-9C4A-2CAF79AA8D88}"/>
              </a:ext>
            </a:extLst>
          </p:cNvPr>
          <p:cNvSpPr>
            <a:spLocks noGrp="1"/>
          </p:cNvSpPr>
          <p:nvPr>
            <p:ph type="title"/>
          </p:nvPr>
        </p:nvSpPr>
        <p:spPr/>
        <p:txBody>
          <a:bodyPr/>
          <a:lstStyle/>
          <a:p>
            <a:r>
              <a:rPr lang="en-US" dirty="0"/>
              <a:t>Advanced Pretext Tasks on Graphs</a:t>
            </a:r>
          </a:p>
        </p:txBody>
      </p:sp>
      <p:sp>
        <p:nvSpPr>
          <p:cNvPr id="4" name="Slide Number Placeholder 3">
            <a:extLst>
              <a:ext uri="{FF2B5EF4-FFF2-40B4-BE49-F238E27FC236}">
                <a16:creationId xmlns:a16="http://schemas.microsoft.com/office/drawing/2014/main" id="{B3E935C4-68F4-4805-9DFA-E8FC1C999052}"/>
              </a:ext>
            </a:extLst>
          </p:cNvPr>
          <p:cNvSpPr>
            <a:spLocks noGrp="1"/>
          </p:cNvSpPr>
          <p:nvPr>
            <p:ph type="sldNum" sz="quarter" idx="12"/>
          </p:nvPr>
        </p:nvSpPr>
        <p:spPr/>
        <p:txBody>
          <a:bodyPr/>
          <a:lstStyle/>
          <a:p>
            <a:fld id="{4C15419E-54D6-8648-ABFB-BEF58E3E877E}" type="slidenum">
              <a:rPr lang="en-US" smtClean="0"/>
              <a:t>246</a:t>
            </a:fld>
            <a:endParaRPr lang="en-US"/>
          </a:p>
        </p:txBody>
      </p:sp>
      <p:sp>
        <p:nvSpPr>
          <p:cNvPr id="5" name="Rectangle 4">
            <a:extLst>
              <a:ext uri="{FF2B5EF4-FFF2-40B4-BE49-F238E27FC236}">
                <a16:creationId xmlns:a16="http://schemas.microsoft.com/office/drawing/2014/main" id="{87B245A8-274D-49D9-9669-BF4A39DE0809}"/>
              </a:ext>
            </a:extLst>
          </p:cNvPr>
          <p:cNvSpPr/>
          <p:nvPr/>
        </p:nvSpPr>
        <p:spPr>
          <a:xfrm>
            <a:off x="3238196" y="1702653"/>
            <a:ext cx="1909899" cy="1463533"/>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a:p>
            <a:pPr algn="ctr"/>
            <a:r>
              <a:rPr lang="en-US" sz="3200" b="1" dirty="0">
                <a:solidFill>
                  <a:schemeClr val="tx1"/>
                </a:solidFill>
              </a:rPr>
              <a:t>+</a:t>
            </a:r>
          </a:p>
          <a:p>
            <a:pPr algn="ctr"/>
            <a:endParaRPr lang="en-US" sz="3200" b="1" dirty="0">
              <a:solidFill>
                <a:schemeClr val="tx1"/>
              </a:solidFill>
            </a:endParaRPr>
          </a:p>
        </p:txBody>
      </p:sp>
      <p:sp>
        <p:nvSpPr>
          <p:cNvPr id="6" name="Rectangle 5">
            <a:extLst>
              <a:ext uri="{FF2B5EF4-FFF2-40B4-BE49-F238E27FC236}">
                <a16:creationId xmlns:a16="http://schemas.microsoft.com/office/drawing/2014/main" id="{836CDBE4-D5B2-4232-96CF-072161FC2DB9}"/>
              </a:ext>
            </a:extLst>
          </p:cNvPr>
          <p:cNvSpPr/>
          <p:nvPr/>
        </p:nvSpPr>
        <p:spPr>
          <a:xfrm>
            <a:off x="3238196" y="3311308"/>
            <a:ext cx="1909899" cy="3327666"/>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t>
            </a:r>
          </a:p>
          <a:p>
            <a:pPr algn="ctr"/>
            <a:endParaRPr lang="en-US" sz="2200" b="1" dirty="0">
              <a:solidFill>
                <a:schemeClr val="tx1"/>
              </a:solidFill>
            </a:endParaRPr>
          </a:p>
          <a:p>
            <a:pPr algn="ctr"/>
            <a:endParaRPr lang="en-US" sz="2200" b="1" dirty="0">
              <a:solidFill>
                <a:schemeClr val="tx1"/>
              </a:solidFill>
            </a:endParaRPr>
          </a:p>
          <a:p>
            <a:pPr algn="ctr"/>
            <a:r>
              <a:rPr lang="en-US" sz="3200" b="1" dirty="0">
                <a:solidFill>
                  <a:schemeClr val="tx1"/>
                </a:solidFill>
              </a:rPr>
              <a:t>+</a:t>
            </a:r>
          </a:p>
        </p:txBody>
      </p:sp>
      <p:sp>
        <p:nvSpPr>
          <p:cNvPr id="7" name="Rectangle 6">
            <a:extLst>
              <a:ext uri="{FF2B5EF4-FFF2-40B4-BE49-F238E27FC236}">
                <a16:creationId xmlns:a16="http://schemas.microsoft.com/office/drawing/2014/main" id="{7E2D278F-DA6F-4A79-9198-BF357A04B04E}"/>
              </a:ext>
            </a:extLst>
          </p:cNvPr>
          <p:cNvSpPr/>
          <p:nvPr/>
        </p:nvSpPr>
        <p:spPr>
          <a:xfrm rot="16200000">
            <a:off x="276158" y="3872216"/>
            <a:ext cx="4936321" cy="59719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Self</a:t>
            </a:r>
            <a:r>
              <a:rPr lang="en-US" sz="400" b="1" dirty="0">
                <a:solidFill>
                  <a:schemeClr val="tx1"/>
                </a:solidFill>
              </a:rPr>
              <a:t> </a:t>
            </a:r>
            <a:r>
              <a:rPr lang="en-US" sz="3200" b="1" dirty="0">
                <a:solidFill>
                  <a:schemeClr val="tx1"/>
                </a:solidFill>
              </a:rPr>
              <a:t>Task</a:t>
            </a:r>
          </a:p>
        </p:txBody>
      </p:sp>
      <p:sp>
        <p:nvSpPr>
          <p:cNvPr id="8" name="Arrow: Right 7">
            <a:extLst>
              <a:ext uri="{FF2B5EF4-FFF2-40B4-BE49-F238E27FC236}">
                <a16:creationId xmlns:a16="http://schemas.microsoft.com/office/drawing/2014/main" id="{D60A4FEB-D2B6-41E6-BEDE-2A42ADCEE094}"/>
              </a:ext>
            </a:extLst>
          </p:cNvPr>
          <p:cNvSpPr/>
          <p:nvPr/>
        </p:nvSpPr>
        <p:spPr>
          <a:xfrm>
            <a:off x="5525396" y="1928639"/>
            <a:ext cx="3747510" cy="1010392"/>
          </a:xfrm>
          <a:prstGeom prst="rightArrow">
            <a:avLst>
              <a:gd name="adj1" fmla="val 70579"/>
              <a:gd name="adj2" fmla="val 69881"/>
            </a:avLst>
          </a:prstGeom>
          <a:gradFill flip="none" rotWithShape="1">
            <a:gsLst>
              <a:gs pos="0">
                <a:srgbClr val="F3A21F">
                  <a:alpha val="30000"/>
                </a:srgbClr>
              </a:gs>
              <a:gs pos="100000">
                <a:schemeClr val="accent1">
                  <a:alpha val="3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Distance to Labeled</a:t>
            </a:r>
          </a:p>
        </p:txBody>
      </p:sp>
      <p:sp>
        <p:nvSpPr>
          <p:cNvPr id="9" name="Arrow: Right 8">
            <a:extLst>
              <a:ext uri="{FF2B5EF4-FFF2-40B4-BE49-F238E27FC236}">
                <a16:creationId xmlns:a16="http://schemas.microsoft.com/office/drawing/2014/main" id="{C40EF75A-8A41-467A-84B2-6716B54365D1}"/>
              </a:ext>
            </a:extLst>
          </p:cNvPr>
          <p:cNvSpPr/>
          <p:nvPr/>
        </p:nvSpPr>
        <p:spPr>
          <a:xfrm>
            <a:off x="5525394" y="3394233"/>
            <a:ext cx="3747510" cy="1010392"/>
          </a:xfrm>
          <a:prstGeom prst="rightArrow">
            <a:avLst>
              <a:gd name="adj1" fmla="val 70579"/>
              <a:gd name="adj2" fmla="val 69881"/>
            </a:avLst>
          </a:prstGeom>
          <a:gradFill>
            <a:gsLst>
              <a:gs pos="53000">
                <a:schemeClr val="accent6">
                  <a:alpha val="30000"/>
                </a:schemeClr>
              </a:gs>
              <a:gs pos="0">
                <a:srgbClr val="F3A21F">
                  <a:alpha val="30000"/>
                </a:srgbClr>
              </a:gs>
              <a:gs pos="100000">
                <a:schemeClr val="accent1">
                  <a:alpha val="30000"/>
                </a:schemeClr>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Context Label</a:t>
            </a:r>
          </a:p>
        </p:txBody>
      </p:sp>
      <p:sp>
        <p:nvSpPr>
          <p:cNvPr id="10" name="Arrow: Right 9">
            <a:extLst>
              <a:ext uri="{FF2B5EF4-FFF2-40B4-BE49-F238E27FC236}">
                <a16:creationId xmlns:a16="http://schemas.microsoft.com/office/drawing/2014/main" id="{29E5902B-1B42-41DE-8957-20E4B59D6FBE}"/>
              </a:ext>
            </a:extLst>
          </p:cNvPr>
          <p:cNvSpPr/>
          <p:nvPr/>
        </p:nvSpPr>
        <p:spPr>
          <a:xfrm>
            <a:off x="5525393" y="4503494"/>
            <a:ext cx="3747511" cy="1010393"/>
          </a:xfrm>
          <a:prstGeom prst="rightArrow">
            <a:avLst>
              <a:gd name="adj1" fmla="val 70579"/>
              <a:gd name="adj2" fmla="val 69881"/>
            </a:avLst>
          </a:prstGeom>
          <a:gradFill>
            <a:gsLst>
              <a:gs pos="53000">
                <a:schemeClr val="accent6">
                  <a:alpha val="30000"/>
                </a:schemeClr>
              </a:gs>
              <a:gs pos="0">
                <a:srgbClr val="F3A21F">
                  <a:alpha val="30000"/>
                </a:srgbClr>
              </a:gs>
              <a:gs pos="100000">
                <a:schemeClr val="accent1">
                  <a:alpha val="30000"/>
                </a:schemeClr>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Ensemble Label</a:t>
            </a:r>
          </a:p>
        </p:txBody>
      </p:sp>
      <p:sp>
        <p:nvSpPr>
          <p:cNvPr id="11" name="Arrow: Right 10">
            <a:extLst>
              <a:ext uri="{FF2B5EF4-FFF2-40B4-BE49-F238E27FC236}">
                <a16:creationId xmlns:a16="http://schemas.microsoft.com/office/drawing/2014/main" id="{DE7AAF3A-0330-44AE-930B-983806766B6C}"/>
              </a:ext>
            </a:extLst>
          </p:cNvPr>
          <p:cNvSpPr/>
          <p:nvPr/>
        </p:nvSpPr>
        <p:spPr>
          <a:xfrm>
            <a:off x="5525396" y="5626571"/>
            <a:ext cx="3747510" cy="1010392"/>
          </a:xfrm>
          <a:prstGeom prst="rightArrow">
            <a:avLst>
              <a:gd name="adj1" fmla="val 70579"/>
              <a:gd name="adj2" fmla="val 69881"/>
            </a:avLst>
          </a:prstGeom>
          <a:gradFill>
            <a:gsLst>
              <a:gs pos="53000">
                <a:schemeClr val="accent6">
                  <a:alpha val="30000"/>
                </a:schemeClr>
              </a:gs>
              <a:gs pos="0">
                <a:srgbClr val="F3A21F">
                  <a:alpha val="30000"/>
                </a:srgbClr>
              </a:gs>
              <a:gs pos="100000">
                <a:schemeClr val="accent1">
                  <a:alpha val="30000"/>
                </a:schemeClr>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Corrected Label</a:t>
            </a:r>
          </a:p>
        </p:txBody>
      </p:sp>
      <p:sp>
        <p:nvSpPr>
          <p:cNvPr id="12" name="Rectangle 11">
            <a:extLst>
              <a:ext uri="{FF2B5EF4-FFF2-40B4-BE49-F238E27FC236}">
                <a16:creationId xmlns:a16="http://schemas.microsoft.com/office/drawing/2014/main" id="{5D806E1F-ED94-482A-9A83-AD7339F067E5}"/>
              </a:ext>
            </a:extLst>
          </p:cNvPr>
          <p:cNvSpPr/>
          <p:nvPr/>
        </p:nvSpPr>
        <p:spPr>
          <a:xfrm>
            <a:off x="3407197" y="1803452"/>
            <a:ext cx="1559669" cy="449734"/>
          </a:xfrm>
          <a:prstGeom prst="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Structure</a:t>
            </a:r>
          </a:p>
        </p:txBody>
      </p:sp>
      <p:sp>
        <p:nvSpPr>
          <p:cNvPr id="13" name="Rectangle 12">
            <a:extLst>
              <a:ext uri="{FF2B5EF4-FFF2-40B4-BE49-F238E27FC236}">
                <a16:creationId xmlns:a16="http://schemas.microsoft.com/office/drawing/2014/main" id="{5145B311-636F-4107-BEDC-7D1B854F6A69}"/>
              </a:ext>
            </a:extLst>
          </p:cNvPr>
          <p:cNvSpPr/>
          <p:nvPr/>
        </p:nvSpPr>
        <p:spPr>
          <a:xfrm>
            <a:off x="3420215" y="4652256"/>
            <a:ext cx="1559669" cy="63703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Attribute</a:t>
            </a:r>
          </a:p>
        </p:txBody>
      </p:sp>
      <p:sp>
        <p:nvSpPr>
          <p:cNvPr id="14" name="Rectangle 13">
            <a:extLst>
              <a:ext uri="{FF2B5EF4-FFF2-40B4-BE49-F238E27FC236}">
                <a16:creationId xmlns:a16="http://schemas.microsoft.com/office/drawing/2014/main" id="{7AAAE7DA-1CD7-4EAD-8F03-B461E2335418}"/>
              </a:ext>
            </a:extLst>
          </p:cNvPr>
          <p:cNvSpPr/>
          <p:nvPr/>
        </p:nvSpPr>
        <p:spPr>
          <a:xfrm>
            <a:off x="3501202" y="2585556"/>
            <a:ext cx="1389771" cy="421889"/>
          </a:xfrm>
          <a:prstGeom prst="rect">
            <a:avLst/>
          </a:prstGeom>
          <a:solidFill>
            <a:srgbClr val="F3A21F">
              <a:alpha val="41000"/>
            </a:srgb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Label</a:t>
            </a:r>
          </a:p>
        </p:txBody>
      </p:sp>
      <p:sp>
        <p:nvSpPr>
          <p:cNvPr id="15" name="Rectangle 14">
            <a:extLst>
              <a:ext uri="{FF2B5EF4-FFF2-40B4-BE49-F238E27FC236}">
                <a16:creationId xmlns:a16="http://schemas.microsoft.com/office/drawing/2014/main" id="{77175092-AB63-4C79-A260-370711CFB3AD}"/>
              </a:ext>
            </a:extLst>
          </p:cNvPr>
          <p:cNvSpPr/>
          <p:nvPr/>
        </p:nvSpPr>
        <p:spPr>
          <a:xfrm>
            <a:off x="3448153" y="3657932"/>
            <a:ext cx="1559669" cy="577406"/>
          </a:xfrm>
          <a:prstGeom prst="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Structure</a:t>
            </a:r>
          </a:p>
        </p:txBody>
      </p:sp>
      <p:sp>
        <p:nvSpPr>
          <p:cNvPr id="16" name="Rectangle 15">
            <a:extLst>
              <a:ext uri="{FF2B5EF4-FFF2-40B4-BE49-F238E27FC236}">
                <a16:creationId xmlns:a16="http://schemas.microsoft.com/office/drawing/2014/main" id="{B087739A-3A60-4126-9E42-51FD67AF62EC}"/>
              </a:ext>
            </a:extLst>
          </p:cNvPr>
          <p:cNvSpPr/>
          <p:nvPr/>
        </p:nvSpPr>
        <p:spPr>
          <a:xfrm>
            <a:off x="3492146" y="5720461"/>
            <a:ext cx="1389771" cy="549561"/>
          </a:xfrm>
          <a:prstGeom prst="rect">
            <a:avLst/>
          </a:prstGeom>
          <a:solidFill>
            <a:srgbClr val="F3A21F">
              <a:alpha val="41000"/>
            </a:srgb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Label</a:t>
            </a:r>
          </a:p>
        </p:txBody>
      </p:sp>
      <p:sp>
        <p:nvSpPr>
          <p:cNvPr id="18" name="Arrow: Right 15">
            <a:extLst>
              <a:ext uri="{FF2B5EF4-FFF2-40B4-BE49-F238E27FC236}">
                <a16:creationId xmlns:a16="http://schemas.microsoft.com/office/drawing/2014/main" id="{B779AE3C-4452-424A-BD55-15B5B1F0AC2B}"/>
              </a:ext>
            </a:extLst>
          </p:cNvPr>
          <p:cNvSpPr/>
          <p:nvPr/>
        </p:nvSpPr>
        <p:spPr>
          <a:xfrm>
            <a:off x="5525393" y="1074034"/>
            <a:ext cx="4981115" cy="659513"/>
          </a:xfrm>
          <a:prstGeom prst="rightArrow">
            <a:avLst>
              <a:gd name="adj1" fmla="val 70579"/>
              <a:gd name="adj2" fmla="val 6988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Pretext Tasks</a:t>
            </a:r>
          </a:p>
        </p:txBody>
      </p:sp>
    </p:spTree>
    <p:extLst>
      <p:ext uri="{BB962C8B-B14F-4D97-AF65-F5344CB8AC3E}">
        <p14:creationId xmlns:p14="http://schemas.microsoft.com/office/powerpoint/2010/main" val="367794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506E-F324-46F4-AA63-5C16228D0DB9}"/>
              </a:ext>
            </a:extLst>
          </p:cNvPr>
          <p:cNvSpPr>
            <a:spLocks noGrp="1"/>
          </p:cNvSpPr>
          <p:nvPr>
            <p:ph type="title"/>
          </p:nvPr>
        </p:nvSpPr>
        <p:spPr/>
        <p:txBody>
          <a:bodyPr/>
          <a:lstStyle/>
          <a:p>
            <a:r>
              <a:rPr lang="en-US" dirty="0" err="1"/>
              <a:t>SelfTask</a:t>
            </a:r>
            <a:r>
              <a:rPr lang="en-US" dirty="0"/>
              <a:t>: Distance to Labeled</a:t>
            </a:r>
          </a:p>
        </p:txBody>
      </p:sp>
      <p:sp>
        <p:nvSpPr>
          <p:cNvPr id="4" name="Slide Number Placeholder 3">
            <a:extLst>
              <a:ext uri="{FF2B5EF4-FFF2-40B4-BE49-F238E27FC236}">
                <a16:creationId xmlns:a16="http://schemas.microsoft.com/office/drawing/2014/main" id="{5D1881AF-F042-41FF-8737-A9EE31065E17}"/>
              </a:ext>
            </a:extLst>
          </p:cNvPr>
          <p:cNvSpPr>
            <a:spLocks noGrp="1"/>
          </p:cNvSpPr>
          <p:nvPr>
            <p:ph type="sldNum" sz="quarter" idx="12"/>
          </p:nvPr>
        </p:nvSpPr>
        <p:spPr/>
        <p:txBody>
          <a:bodyPr/>
          <a:lstStyle/>
          <a:p>
            <a:fld id="{4C15419E-54D6-8648-ABFB-BEF58E3E877E}" type="slidenum">
              <a:rPr lang="en-US" smtClean="0"/>
              <a:t>247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919756C-2BB4-433E-B341-67378375E8EE}"/>
                  </a:ext>
                </a:extLst>
              </p:cNvPr>
              <p:cNvSpPr txBox="1">
                <a:spLocks/>
              </p:cNvSpPr>
              <p:nvPr/>
            </p:nvSpPr>
            <p:spPr>
              <a:xfrm>
                <a:off x="1518782" y="1693089"/>
                <a:ext cx="8779934" cy="16691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b="1" dirty="0"/>
                  <a:t>Intuition</a:t>
                </a:r>
                <a:r>
                  <a:rPr lang="en-US" sz="2000" dirty="0"/>
                  <a:t>: Extending the Distance To Cluster pretext task, we calculate distances to 	      the labeled data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𝒟</m:t>
                        </m:r>
                      </m:e>
                      <m:sub>
                        <m:r>
                          <a:rPr lang="en-US" sz="2000" b="0" i="1" smtClean="0">
                            <a:latin typeface="Cambria Math" panose="02040503050406030204" pitchFamily="18" charset="0"/>
                          </a:rPr>
                          <m:t>𝐿</m:t>
                        </m:r>
                      </m:sub>
                    </m:sSub>
                  </m:oMath>
                </a14:m>
                <a:endParaRPr lang="en-US" sz="2000" i="1" dirty="0"/>
              </a:p>
            </p:txBody>
          </p:sp>
        </mc:Choice>
        <mc:Fallback xmlns="">
          <p:sp>
            <p:nvSpPr>
              <p:cNvPr id="5" name="Content Placeholder 2">
                <a:extLst>
                  <a:ext uri="{FF2B5EF4-FFF2-40B4-BE49-F238E27FC236}">
                    <a16:creationId xmlns:a16="http://schemas.microsoft.com/office/drawing/2014/main" id="{C919756C-2BB4-433E-B341-67378375E8EE}"/>
                  </a:ext>
                </a:extLst>
              </p:cNvPr>
              <p:cNvSpPr txBox="1">
                <a:spLocks noRot="1" noChangeAspect="1" noMove="1" noResize="1" noEditPoints="1" noAdjustHandles="1" noChangeArrowheads="1" noChangeShapeType="1" noTextEdit="1"/>
              </p:cNvSpPr>
              <p:nvPr/>
            </p:nvSpPr>
            <p:spPr>
              <a:xfrm>
                <a:off x="1518782" y="1693089"/>
                <a:ext cx="8779934" cy="1669131"/>
              </a:xfrm>
              <a:prstGeom prst="rect">
                <a:avLst/>
              </a:prstGeom>
              <a:blipFill>
                <a:blip r:embed="rId2"/>
                <a:stretch>
                  <a:fillRect l="-694" t="-401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A87D73DE-4114-47F9-B919-829DD1AEB5BF}"/>
              </a:ext>
            </a:extLst>
          </p:cNvPr>
          <p:cNvGrpSpPr/>
          <p:nvPr/>
        </p:nvGrpSpPr>
        <p:grpSpPr>
          <a:xfrm>
            <a:off x="1755616" y="2664952"/>
            <a:ext cx="3466957" cy="4117244"/>
            <a:chOff x="3975220" y="1932002"/>
            <a:chExt cx="1210758" cy="2948845"/>
          </a:xfrm>
          <a:scene3d>
            <a:camera prst="orthographicFront">
              <a:rot lat="0" lon="3000000" rev="0"/>
            </a:camera>
            <a:lightRig rig="threePt" dir="t"/>
          </a:scene3d>
        </p:grpSpPr>
        <p:sp>
          <p:nvSpPr>
            <p:cNvPr id="7" name="Oval 6">
              <a:extLst>
                <a:ext uri="{FF2B5EF4-FFF2-40B4-BE49-F238E27FC236}">
                  <a16:creationId xmlns:a16="http://schemas.microsoft.com/office/drawing/2014/main" id="{3EC11A7D-93DF-4821-A04C-B307A1AEA025}"/>
                </a:ext>
              </a:extLst>
            </p:cNvPr>
            <p:cNvSpPr/>
            <p:nvPr/>
          </p:nvSpPr>
          <p:spPr>
            <a:xfrm>
              <a:off x="4916561" y="1932002"/>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B95A578-3B80-42F9-8F46-050D0013F670}"/>
                </a:ext>
              </a:extLst>
            </p:cNvPr>
            <p:cNvSpPr/>
            <p:nvPr/>
          </p:nvSpPr>
          <p:spPr>
            <a:xfrm>
              <a:off x="4551609" y="2357955"/>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BBB1EB9-F639-4BAF-98D5-3D261F951BC4}"/>
                </a:ext>
              </a:extLst>
            </p:cNvPr>
            <p:cNvSpPr/>
            <p:nvPr/>
          </p:nvSpPr>
          <p:spPr>
            <a:xfrm>
              <a:off x="4838976" y="2478348"/>
              <a:ext cx="93638" cy="112365"/>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A08B085E-FDC8-4BE4-96CE-CCC78C89316D}"/>
                </a:ext>
              </a:extLst>
            </p:cNvPr>
            <p:cNvCxnSpPr>
              <a:cxnSpLocks/>
              <a:stCxn id="8" idx="6"/>
              <a:endCxn id="7" idx="3"/>
            </p:cNvCxnSpPr>
            <p:nvPr/>
          </p:nvCxnSpPr>
          <p:spPr>
            <a:xfrm flipV="1">
              <a:off x="4645247" y="2027913"/>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BDA4D6-8B67-4E7D-AEBB-B01906D9718B}"/>
                </a:ext>
              </a:extLst>
            </p:cNvPr>
            <p:cNvCxnSpPr>
              <a:cxnSpLocks/>
              <a:stCxn id="9" idx="0"/>
              <a:endCxn id="7" idx="4"/>
            </p:cNvCxnSpPr>
            <p:nvPr/>
          </p:nvCxnSpPr>
          <p:spPr>
            <a:xfrm flipV="1">
              <a:off x="4885795" y="2044368"/>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ACC55D-FEE9-4473-8143-4640283697F9}"/>
                </a:ext>
              </a:extLst>
            </p:cNvPr>
            <p:cNvCxnSpPr>
              <a:cxnSpLocks/>
              <a:stCxn id="8" idx="5"/>
              <a:endCxn id="9" idx="2"/>
            </p:cNvCxnSpPr>
            <p:nvPr/>
          </p:nvCxnSpPr>
          <p:spPr>
            <a:xfrm>
              <a:off x="4631535" y="2453864"/>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C1315E-B57B-460F-BD87-13FD8B5DC746}"/>
                </a:ext>
              </a:extLst>
            </p:cNvPr>
            <p:cNvCxnSpPr>
              <a:cxnSpLocks/>
              <a:stCxn id="48" idx="7"/>
              <a:endCxn id="8" idx="3"/>
            </p:cNvCxnSpPr>
            <p:nvPr/>
          </p:nvCxnSpPr>
          <p:spPr>
            <a:xfrm flipV="1">
              <a:off x="4207074" y="2453864"/>
              <a:ext cx="358248"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CBFAC5-AFC6-4897-A8FE-659174AB19CB}"/>
                </a:ext>
              </a:extLst>
            </p:cNvPr>
            <p:cNvCxnSpPr>
              <a:cxnSpLocks/>
              <a:stCxn id="21" idx="0"/>
              <a:endCxn id="9" idx="4"/>
            </p:cNvCxnSpPr>
            <p:nvPr/>
          </p:nvCxnSpPr>
          <p:spPr>
            <a:xfrm flipH="1" flipV="1">
              <a:off x="4885795" y="2590715"/>
              <a:ext cx="4256" cy="336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FE3477-6917-4E81-8DEE-30D4354E5A41}"/>
                </a:ext>
              </a:extLst>
            </p:cNvPr>
            <p:cNvCxnSpPr>
              <a:cxnSpLocks/>
              <a:stCxn id="22" idx="1"/>
              <a:endCxn id="50" idx="5"/>
            </p:cNvCxnSpPr>
            <p:nvPr/>
          </p:nvCxnSpPr>
          <p:spPr>
            <a:xfrm flipH="1" flipV="1">
              <a:off x="4438496" y="3317750"/>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AF00FB-A3C0-4056-865C-592B472E50FD}"/>
                </a:ext>
              </a:extLst>
            </p:cNvPr>
            <p:cNvCxnSpPr>
              <a:cxnSpLocks/>
              <a:stCxn id="37" idx="7"/>
              <a:endCxn id="22" idx="3"/>
            </p:cNvCxnSpPr>
            <p:nvPr/>
          </p:nvCxnSpPr>
          <p:spPr>
            <a:xfrm flipV="1">
              <a:off x="4247049" y="3459143"/>
              <a:ext cx="483911" cy="539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79BBD7-3FB6-4F61-9371-B6038F70B09B}"/>
                </a:ext>
              </a:extLst>
            </p:cNvPr>
            <p:cNvCxnSpPr>
              <a:cxnSpLocks/>
              <a:stCxn id="37" idx="6"/>
              <a:endCxn id="30" idx="2"/>
            </p:cNvCxnSpPr>
            <p:nvPr/>
          </p:nvCxnSpPr>
          <p:spPr>
            <a:xfrm flipV="1">
              <a:off x="4260763" y="3878517"/>
              <a:ext cx="338730" cy="159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396D90-C930-4392-86B1-63C746790409}"/>
                </a:ext>
              </a:extLst>
            </p:cNvPr>
            <p:cNvSpPr/>
            <p:nvPr/>
          </p:nvSpPr>
          <p:spPr>
            <a:xfrm>
              <a:off x="5056839" y="2284843"/>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CAACFEB-8FC2-4A76-90E4-C1885B0C114B}"/>
                </a:ext>
              </a:extLst>
            </p:cNvPr>
            <p:cNvCxnSpPr>
              <a:cxnSpLocks/>
              <a:stCxn id="18" idx="1"/>
              <a:endCxn id="7" idx="4"/>
            </p:cNvCxnSpPr>
            <p:nvPr/>
          </p:nvCxnSpPr>
          <p:spPr>
            <a:xfrm flipH="1" flipV="1">
              <a:off x="4963381" y="2044369"/>
              <a:ext cx="107170" cy="256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39F7A6-B26B-4832-A407-41C0AB42F56A}"/>
                </a:ext>
              </a:extLst>
            </p:cNvPr>
            <p:cNvCxnSpPr>
              <a:cxnSpLocks/>
              <a:stCxn id="9" idx="6"/>
              <a:endCxn id="18" idx="3"/>
            </p:cNvCxnSpPr>
            <p:nvPr/>
          </p:nvCxnSpPr>
          <p:spPr>
            <a:xfrm flipV="1">
              <a:off x="4932615" y="2380754"/>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5B76FF6-6762-4E0B-9E18-62077CE77F7F}"/>
                </a:ext>
              </a:extLst>
            </p:cNvPr>
            <p:cNvSpPr/>
            <p:nvPr/>
          </p:nvSpPr>
          <p:spPr>
            <a:xfrm>
              <a:off x="4843229" y="2926812"/>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FDB79A5-5A7C-4E37-A49F-4BBDD5E5E637}"/>
                </a:ext>
              </a:extLst>
            </p:cNvPr>
            <p:cNvSpPr/>
            <p:nvPr/>
          </p:nvSpPr>
          <p:spPr>
            <a:xfrm>
              <a:off x="4717246" y="3363233"/>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6A4CC60-CF8E-4038-907A-C35FE8054C39}"/>
                </a:ext>
              </a:extLst>
            </p:cNvPr>
            <p:cNvSpPr/>
            <p:nvPr/>
          </p:nvSpPr>
          <p:spPr>
            <a:xfrm>
              <a:off x="5042548" y="3452722"/>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E3C2CAD3-D1AB-43B7-A81E-F6038EDA1FCC}"/>
                </a:ext>
              </a:extLst>
            </p:cNvPr>
            <p:cNvCxnSpPr>
              <a:cxnSpLocks/>
              <a:stCxn id="30" idx="6"/>
              <a:endCxn id="33" idx="1"/>
            </p:cNvCxnSpPr>
            <p:nvPr/>
          </p:nvCxnSpPr>
          <p:spPr>
            <a:xfrm>
              <a:off x="4693129" y="3878517"/>
              <a:ext cx="325251"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18FC86-C50E-4B70-87C4-6BCD495E1A8A}"/>
                </a:ext>
              </a:extLst>
            </p:cNvPr>
            <p:cNvCxnSpPr>
              <a:cxnSpLocks/>
              <a:stCxn id="31" idx="5"/>
              <a:endCxn id="33" idx="0"/>
            </p:cNvCxnSpPr>
            <p:nvPr/>
          </p:nvCxnSpPr>
          <p:spPr>
            <a:xfrm>
              <a:off x="4893401" y="3770362"/>
              <a:ext cx="158083" cy="435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094994-79FE-4203-AD5E-5D21947B56DB}"/>
                </a:ext>
              </a:extLst>
            </p:cNvPr>
            <p:cNvCxnSpPr>
              <a:cxnSpLocks/>
              <a:stCxn id="32" idx="0"/>
              <a:endCxn id="30" idx="5"/>
            </p:cNvCxnSpPr>
            <p:nvPr/>
          </p:nvCxnSpPr>
          <p:spPr>
            <a:xfrm flipH="1" flipV="1">
              <a:off x="4679417" y="3918245"/>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87A3E3-FCF0-408B-B34A-7962142A2404}"/>
                </a:ext>
              </a:extLst>
            </p:cNvPr>
            <p:cNvCxnSpPr>
              <a:cxnSpLocks/>
              <a:stCxn id="31" idx="5"/>
              <a:endCxn id="34" idx="2"/>
            </p:cNvCxnSpPr>
            <p:nvPr/>
          </p:nvCxnSpPr>
          <p:spPr>
            <a:xfrm>
              <a:off x="4893401" y="3770362"/>
              <a:ext cx="198937" cy="150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74C953E-CF5F-4A47-9744-14B5942E18DA}"/>
                </a:ext>
              </a:extLst>
            </p:cNvPr>
            <p:cNvCxnSpPr>
              <a:cxnSpLocks/>
              <a:stCxn id="32" idx="0"/>
              <a:endCxn id="31" idx="4"/>
            </p:cNvCxnSpPr>
            <p:nvPr/>
          </p:nvCxnSpPr>
          <p:spPr>
            <a:xfrm flipV="1">
              <a:off x="4771708" y="3786817"/>
              <a:ext cx="88590" cy="570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EA710E-1D47-4BD1-9AC9-B9AB82586AC2}"/>
                </a:ext>
              </a:extLst>
            </p:cNvPr>
            <p:cNvCxnSpPr>
              <a:cxnSpLocks/>
              <a:stCxn id="30" idx="6"/>
              <a:endCxn id="34" idx="4"/>
            </p:cNvCxnSpPr>
            <p:nvPr/>
          </p:nvCxnSpPr>
          <p:spPr>
            <a:xfrm>
              <a:off x="4693129" y="3878517"/>
              <a:ext cx="446030" cy="98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18DBE3-7526-4C37-9F74-BE8C71675BCF}"/>
                </a:ext>
              </a:extLst>
            </p:cNvPr>
            <p:cNvSpPr/>
            <p:nvPr/>
          </p:nvSpPr>
          <p:spPr>
            <a:xfrm>
              <a:off x="4599491" y="3822336"/>
              <a:ext cx="93638" cy="11236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DF1144E0-6C24-4E73-B9E2-45DA249E6648}"/>
                </a:ext>
              </a:extLst>
            </p:cNvPr>
            <p:cNvSpPr/>
            <p:nvPr/>
          </p:nvSpPr>
          <p:spPr>
            <a:xfrm>
              <a:off x="4813477" y="3674450"/>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3F8894EE-FA0A-4473-8ADB-35D894923DC9}"/>
                </a:ext>
              </a:extLst>
            </p:cNvPr>
            <p:cNvSpPr/>
            <p:nvPr/>
          </p:nvSpPr>
          <p:spPr>
            <a:xfrm>
              <a:off x="4724888" y="4357077"/>
              <a:ext cx="93638" cy="11236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2B2702C3-5408-42CF-AA90-65DB31D0B710}"/>
                </a:ext>
              </a:extLst>
            </p:cNvPr>
            <p:cNvSpPr/>
            <p:nvPr/>
          </p:nvSpPr>
          <p:spPr>
            <a:xfrm>
              <a:off x="5004665" y="4205451"/>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8539FE1-1F27-4DEB-95DD-D66059A6165E}"/>
                </a:ext>
              </a:extLst>
            </p:cNvPr>
            <p:cNvSpPr/>
            <p:nvPr/>
          </p:nvSpPr>
          <p:spPr>
            <a:xfrm>
              <a:off x="5092340" y="3864342"/>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86ADC727-8FB2-4490-883E-7EBEF0A8BF2D}"/>
                </a:ext>
              </a:extLst>
            </p:cNvPr>
            <p:cNvCxnSpPr>
              <a:cxnSpLocks/>
              <a:stCxn id="38" idx="6"/>
              <a:endCxn id="39" idx="2"/>
            </p:cNvCxnSpPr>
            <p:nvPr/>
          </p:nvCxnSpPr>
          <p:spPr>
            <a:xfrm>
              <a:off x="4068858" y="4419344"/>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05B1E17-1A78-46DE-8D68-1414C9D4EB9E}"/>
                </a:ext>
              </a:extLst>
            </p:cNvPr>
            <p:cNvCxnSpPr>
              <a:cxnSpLocks/>
              <a:stCxn id="40" idx="1"/>
              <a:endCxn id="38" idx="3"/>
            </p:cNvCxnSpPr>
            <p:nvPr/>
          </p:nvCxnSpPr>
          <p:spPr>
            <a:xfrm flipH="1" flipV="1">
              <a:off x="3988932" y="4459072"/>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1BC1290-7D3E-4EB9-91F5-8B0A3FC55DC0}"/>
                </a:ext>
              </a:extLst>
            </p:cNvPr>
            <p:cNvSpPr/>
            <p:nvPr/>
          </p:nvSpPr>
          <p:spPr>
            <a:xfrm>
              <a:off x="4167127" y="3981919"/>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EFF6DB8-9BB7-4463-8F7A-24EB9AE9BB9F}"/>
                </a:ext>
              </a:extLst>
            </p:cNvPr>
            <p:cNvSpPr/>
            <p:nvPr/>
          </p:nvSpPr>
          <p:spPr>
            <a:xfrm>
              <a:off x="3975220" y="436317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D8F73CAC-5576-4614-80D2-62B9C0659FEF}"/>
                </a:ext>
              </a:extLst>
            </p:cNvPr>
            <p:cNvSpPr/>
            <p:nvPr/>
          </p:nvSpPr>
          <p:spPr>
            <a:xfrm>
              <a:off x="4329274" y="4365836"/>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98656888-E101-4651-B1D6-3FE9A33898BF}"/>
                </a:ext>
              </a:extLst>
            </p:cNvPr>
            <p:cNvSpPr/>
            <p:nvPr/>
          </p:nvSpPr>
          <p:spPr>
            <a:xfrm>
              <a:off x="4012917" y="4768482"/>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5E9FEE92-0422-4E48-AB11-1BE7286CA5DF}"/>
                </a:ext>
              </a:extLst>
            </p:cNvPr>
            <p:cNvCxnSpPr>
              <a:cxnSpLocks/>
              <a:stCxn id="38" idx="0"/>
              <a:endCxn id="37" idx="3"/>
            </p:cNvCxnSpPr>
            <p:nvPr/>
          </p:nvCxnSpPr>
          <p:spPr>
            <a:xfrm flipV="1">
              <a:off x="4022038" y="4077831"/>
              <a:ext cx="158798" cy="285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E7CB30-699C-48BA-AE9B-862808303CF5}"/>
                </a:ext>
              </a:extLst>
            </p:cNvPr>
            <p:cNvCxnSpPr>
              <a:cxnSpLocks/>
              <a:stCxn id="40" idx="0"/>
              <a:endCxn id="37" idx="4"/>
            </p:cNvCxnSpPr>
            <p:nvPr/>
          </p:nvCxnSpPr>
          <p:spPr>
            <a:xfrm flipV="1">
              <a:off x="4059734" y="4094286"/>
              <a:ext cx="154210" cy="674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7034C3E-3DE1-4BD3-96B6-2C55989FF13F}"/>
                </a:ext>
              </a:extLst>
            </p:cNvPr>
            <p:cNvCxnSpPr>
              <a:cxnSpLocks/>
              <a:stCxn id="39" idx="1"/>
              <a:endCxn id="37" idx="5"/>
            </p:cNvCxnSpPr>
            <p:nvPr/>
          </p:nvCxnSpPr>
          <p:spPr>
            <a:xfrm flipH="1" flipV="1">
              <a:off x="4247049" y="4077831"/>
              <a:ext cx="95937" cy="304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4CF035-E69B-4D4E-8B9B-104BABB45E7D}"/>
                </a:ext>
              </a:extLst>
            </p:cNvPr>
            <p:cNvCxnSpPr>
              <a:cxnSpLocks/>
              <a:stCxn id="40" idx="6"/>
              <a:endCxn id="39" idx="3"/>
            </p:cNvCxnSpPr>
            <p:nvPr/>
          </p:nvCxnSpPr>
          <p:spPr>
            <a:xfrm flipV="1">
              <a:off x="4106553" y="4461746"/>
              <a:ext cx="236432" cy="362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E4BFDE-43BE-4604-B4A7-9964E86B6C58}"/>
                </a:ext>
              </a:extLst>
            </p:cNvPr>
            <p:cNvCxnSpPr>
              <a:cxnSpLocks/>
              <a:stCxn id="22" idx="1"/>
              <a:endCxn id="21" idx="4"/>
            </p:cNvCxnSpPr>
            <p:nvPr/>
          </p:nvCxnSpPr>
          <p:spPr>
            <a:xfrm flipV="1">
              <a:off x="4730959" y="3039179"/>
              <a:ext cx="159090" cy="3405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E64CE2-C3AE-4051-B123-1421151B144C}"/>
                </a:ext>
              </a:extLst>
            </p:cNvPr>
            <p:cNvCxnSpPr>
              <a:cxnSpLocks/>
              <a:stCxn id="23" idx="1"/>
              <a:endCxn id="21" idx="4"/>
            </p:cNvCxnSpPr>
            <p:nvPr/>
          </p:nvCxnSpPr>
          <p:spPr>
            <a:xfrm flipH="1" flipV="1">
              <a:off x="4890048" y="3039179"/>
              <a:ext cx="166211" cy="429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6C6D91-A64D-457B-B5D6-6F4DC405CACA}"/>
                </a:ext>
              </a:extLst>
            </p:cNvPr>
            <p:cNvCxnSpPr>
              <a:cxnSpLocks/>
              <a:stCxn id="22" idx="5"/>
              <a:endCxn id="23" idx="2"/>
            </p:cNvCxnSpPr>
            <p:nvPr/>
          </p:nvCxnSpPr>
          <p:spPr>
            <a:xfrm>
              <a:off x="4797171" y="3459139"/>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28EAB8C-25D7-4CCD-8E98-DEAD54BA2BA7}"/>
                </a:ext>
              </a:extLst>
            </p:cNvPr>
            <p:cNvSpPr/>
            <p:nvPr/>
          </p:nvSpPr>
          <p:spPr>
            <a:xfrm>
              <a:off x="4127149" y="2874043"/>
              <a:ext cx="93638" cy="112365"/>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C5B7F11C-F994-4D91-A497-FB7DCD4C2FA7}"/>
                </a:ext>
              </a:extLst>
            </p:cNvPr>
            <p:cNvSpPr/>
            <p:nvPr/>
          </p:nvSpPr>
          <p:spPr>
            <a:xfrm>
              <a:off x="4023049" y="3323502"/>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E6D79C04-0285-4DC4-9CB7-EE66717C637B}"/>
                </a:ext>
              </a:extLst>
            </p:cNvPr>
            <p:cNvSpPr/>
            <p:nvPr/>
          </p:nvSpPr>
          <p:spPr>
            <a:xfrm>
              <a:off x="4358566" y="3221836"/>
              <a:ext cx="93638" cy="1123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40828224-B580-40A7-81A8-30D9D87FA7AC}"/>
                </a:ext>
              </a:extLst>
            </p:cNvPr>
            <p:cNvCxnSpPr>
              <a:cxnSpLocks/>
              <a:stCxn id="48" idx="5"/>
              <a:endCxn id="50" idx="0"/>
            </p:cNvCxnSpPr>
            <p:nvPr/>
          </p:nvCxnSpPr>
          <p:spPr>
            <a:xfrm>
              <a:off x="4207074" y="296994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103F50-1517-4BC2-B6D0-A61F3D09B812}"/>
                </a:ext>
              </a:extLst>
            </p:cNvPr>
            <p:cNvCxnSpPr>
              <a:cxnSpLocks/>
              <a:stCxn id="49" idx="1"/>
            </p:cNvCxnSpPr>
            <p:nvPr/>
          </p:nvCxnSpPr>
          <p:spPr>
            <a:xfrm flipV="1">
              <a:off x="4036766" y="2999850"/>
              <a:ext cx="135302" cy="340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35FEF7-6464-495C-8C13-2958625DF134}"/>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6903E95D-3EF0-400B-98EB-1DBF5B3AD086}"/>
                  </a:ext>
                </a:extLst>
              </p:cNvPr>
              <p:cNvSpPr/>
              <p:nvPr/>
            </p:nvSpPr>
            <p:spPr>
              <a:xfrm>
                <a:off x="3426389" y="4539258"/>
                <a:ext cx="791181" cy="422015"/>
              </a:xfrm>
              <a:prstGeom prst="ellipse">
                <a:avLst/>
              </a:prstGeom>
              <a:solidFill>
                <a:schemeClr val="bg1"/>
              </a:solidFill>
              <a:ln w="38100">
                <a:solidFill>
                  <a:schemeClr val="tx1"/>
                </a:solidFill>
              </a:ln>
              <a:scene3d>
                <a:camera prst="orthographicFront">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200" b="1" i="1" dirty="0" smtClean="0">
                              <a:solidFill>
                                <a:schemeClr val="tx1"/>
                              </a:solidFill>
                              <a:latin typeface="Cambria Math" panose="02040503050406030204" pitchFamily="18" charset="0"/>
                            </a:rPr>
                          </m:ctrlPr>
                        </m:sSubPr>
                        <m:e>
                          <m:r>
                            <a:rPr lang="en-US" sz="2200" b="1" i="1" dirty="0" smtClean="0">
                              <a:solidFill>
                                <a:schemeClr val="tx1"/>
                              </a:solidFill>
                              <a:latin typeface="Cambria Math" panose="02040503050406030204" pitchFamily="18" charset="0"/>
                            </a:rPr>
                            <m:t>𝒗</m:t>
                          </m:r>
                        </m:e>
                        <m:sub>
                          <m:r>
                            <a:rPr lang="en-US" sz="2200" b="1" i="1" dirty="0" smtClean="0">
                              <a:solidFill>
                                <a:schemeClr val="tx1"/>
                              </a:solidFill>
                              <a:latin typeface="Cambria Math" panose="02040503050406030204" pitchFamily="18" charset="0"/>
                            </a:rPr>
                            <m:t>𝒊</m:t>
                          </m:r>
                        </m:sub>
                      </m:sSub>
                    </m:oMath>
                  </m:oMathPara>
                </a14:m>
                <a:endParaRPr lang="en-US" sz="2200" b="1" dirty="0">
                  <a:solidFill>
                    <a:schemeClr val="tx1"/>
                  </a:solidFill>
                </a:endParaRPr>
              </a:p>
            </p:txBody>
          </p:sp>
        </mc:Choice>
        <mc:Fallback xmlns="">
          <p:sp>
            <p:nvSpPr>
              <p:cNvPr id="54" name="Oval 53">
                <a:extLst>
                  <a:ext uri="{FF2B5EF4-FFF2-40B4-BE49-F238E27FC236}">
                    <a16:creationId xmlns:a16="http://schemas.microsoft.com/office/drawing/2014/main" id="{6903E95D-3EF0-400B-98EB-1DBF5B3AD086}"/>
                  </a:ext>
                </a:extLst>
              </p:cNvPr>
              <p:cNvSpPr>
                <a:spLocks noRot="1" noChangeAspect="1" noMove="1" noResize="1" noEditPoints="1" noAdjustHandles="1" noChangeArrowheads="1" noChangeShapeType="1" noTextEdit="1"/>
              </p:cNvSpPr>
              <p:nvPr/>
            </p:nvSpPr>
            <p:spPr>
              <a:xfrm>
                <a:off x="3426389" y="4539258"/>
                <a:ext cx="791181" cy="422015"/>
              </a:xfrm>
              <a:prstGeom prst="ellipse">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Content Placeholder 2">
                <a:extLst>
                  <a:ext uri="{FF2B5EF4-FFF2-40B4-BE49-F238E27FC236}">
                    <a16:creationId xmlns:a16="http://schemas.microsoft.com/office/drawing/2014/main" id="{626055DF-53B9-495E-A133-C003841FF9E9}"/>
                  </a:ext>
                </a:extLst>
              </p:cNvPr>
              <p:cNvSpPr txBox="1">
                <a:spLocks/>
              </p:cNvSpPr>
              <p:nvPr/>
            </p:nvSpPr>
            <p:spPr>
              <a:xfrm>
                <a:off x="5313920" y="2445710"/>
                <a:ext cx="4859783" cy="265930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Construct a pretext distance vector for each node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i="1" dirty="0"/>
                  <a:t> </a:t>
                </a:r>
                <a:r>
                  <a:rPr lang="en-US" sz="2000" dirty="0"/>
                  <a:t>based on </a:t>
                </a:r>
              </a:p>
              <a:p>
                <a:pPr marL="0" indent="0">
                  <a:buFont typeface="Arial" panose="020B0604020202020204" pitchFamily="34" charset="0"/>
                  <a:buNone/>
                </a:pPr>
                <a:r>
                  <a:rPr lang="en-US" sz="2000" dirty="0"/>
                  <a:t>average, minimum, and maximum </a:t>
                </a:r>
              </a:p>
              <a:p>
                <a:pPr marL="0" indent="0">
                  <a:buFont typeface="Arial" panose="020B0604020202020204" pitchFamily="34" charset="0"/>
                  <a:buNone/>
                </a:pPr>
                <a:r>
                  <a:rPr lang="en-US" sz="2000" dirty="0"/>
                  <a:t>shortest path length to all labeled nodes in each class</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E.g.,</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=[2, 2, 2,  2.5, 2, 3]</m:t>
                      </m:r>
                    </m:oMath>
                  </m:oMathPara>
                </a14:m>
                <a:endParaRPr lang="en-US" sz="2000" dirty="0"/>
              </a:p>
            </p:txBody>
          </p:sp>
        </mc:Choice>
        <mc:Fallback xmlns="">
          <p:sp>
            <p:nvSpPr>
              <p:cNvPr id="55" name="Content Placeholder 2">
                <a:extLst>
                  <a:ext uri="{FF2B5EF4-FFF2-40B4-BE49-F238E27FC236}">
                    <a16:creationId xmlns:a16="http://schemas.microsoft.com/office/drawing/2014/main" id="{626055DF-53B9-495E-A133-C003841FF9E9}"/>
                  </a:ext>
                </a:extLst>
              </p:cNvPr>
              <p:cNvSpPr txBox="1">
                <a:spLocks noRot="1" noChangeAspect="1" noMove="1" noResize="1" noEditPoints="1" noAdjustHandles="1" noChangeArrowheads="1" noChangeShapeType="1" noTextEdit="1"/>
              </p:cNvSpPr>
              <p:nvPr/>
            </p:nvSpPr>
            <p:spPr>
              <a:xfrm>
                <a:off x="5313920" y="2445710"/>
                <a:ext cx="4859783" cy="2659302"/>
              </a:xfrm>
              <a:prstGeom prst="rect">
                <a:avLst/>
              </a:prstGeom>
              <a:blipFill>
                <a:blip r:embed="rId4"/>
                <a:stretch>
                  <a:fillRect l="-1302" t="-3810"/>
                </a:stretch>
              </a:blipFill>
            </p:spPr>
            <p:txBody>
              <a:bodyPr/>
              <a:lstStyle/>
              <a:p>
                <a:r>
                  <a:rPr lang="en-US">
                    <a:noFill/>
                  </a:rPr>
                  <a:t> </a:t>
                </a:r>
              </a:p>
            </p:txBody>
          </p:sp>
        </mc:Fallback>
      </mc:AlternateContent>
      <p:sp>
        <p:nvSpPr>
          <p:cNvPr id="56" name="Oval 55">
            <a:extLst>
              <a:ext uri="{FF2B5EF4-FFF2-40B4-BE49-F238E27FC236}">
                <a16:creationId xmlns:a16="http://schemas.microsoft.com/office/drawing/2014/main" id="{F145D561-F192-4F9B-A0FC-CB8A763EC9DC}"/>
              </a:ext>
            </a:extLst>
          </p:cNvPr>
          <p:cNvSpPr/>
          <p:nvPr/>
        </p:nvSpPr>
        <p:spPr>
          <a:xfrm>
            <a:off x="7177654" y="3989721"/>
            <a:ext cx="268129" cy="156887"/>
          </a:xfrm>
          <a:prstGeom prst="ellipse">
            <a:avLst/>
          </a:prstGeom>
          <a:solidFill>
            <a:srgbClr val="FFCC66"/>
          </a:solidFill>
          <a:ln>
            <a:solidFill>
              <a:schemeClr val="tx1"/>
            </a:solidFill>
          </a:ln>
          <a:scene3d>
            <a:camera prst="orthographicFront">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F14842E3-DFB2-49B9-8B98-AC59C0DF7AA0}"/>
              </a:ext>
            </a:extLst>
          </p:cNvPr>
          <p:cNvSpPr/>
          <p:nvPr/>
        </p:nvSpPr>
        <p:spPr>
          <a:xfrm>
            <a:off x="8541613" y="4018436"/>
            <a:ext cx="268129" cy="156887"/>
          </a:xfrm>
          <a:prstGeom prst="ellipse">
            <a:avLst/>
          </a:prstGeom>
          <a:solidFill>
            <a:srgbClr val="7030A0"/>
          </a:solidFill>
          <a:ln>
            <a:solidFill>
              <a:schemeClr val="tx1"/>
            </a:solidFill>
          </a:ln>
          <a:scene3d>
            <a:camera prst="orthographicFront">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Picture 57">
            <a:extLst>
              <a:ext uri="{FF2B5EF4-FFF2-40B4-BE49-F238E27FC236}">
                <a16:creationId xmlns:a16="http://schemas.microsoft.com/office/drawing/2014/main" id="{B1001B17-4849-4A1C-8F2F-90094E247878}"/>
              </a:ext>
            </a:extLst>
          </p:cNvPr>
          <p:cNvPicPr>
            <a:picLocks noChangeAspect="1"/>
          </p:cNvPicPr>
          <p:nvPr/>
        </p:nvPicPr>
        <p:blipFill>
          <a:blip r:embed="rId5"/>
          <a:stretch>
            <a:fillRect/>
          </a:stretch>
        </p:blipFill>
        <p:spPr>
          <a:xfrm>
            <a:off x="5247606" y="5044425"/>
            <a:ext cx="4859783" cy="699609"/>
          </a:xfrm>
          <a:prstGeom prst="rect">
            <a:avLst/>
          </a:prstGeom>
        </p:spPr>
      </p:pic>
    </p:spTree>
    <p:extLst>
      <p:ext uri="{BB962C8B-B14F-4D97-AF65-F5344CB8AC3E}">
        <p14:creationId xmlns:p14="http://schemas.microsoft.com/office/powerpoint/2010/main" val="67538178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2464E-CF1E-4C44-89B0-DCF8FDED0E84}"/>
              </a:ext>
            </a:extLst>
          </p:cNvPr>
          <p:cNvSpPr>
            <a:spLocks noGrp="1"/>
          </p:cNvSpPr>
          <p:nvPr>
            <p:ph type="title"/>
          </p:nvPr>
        </p:nvSpPr>
        <p:spPr>
          <a:xfrm>
            <a:off x="330851" y="862013"/>
            <a:ext cx="5626100" cy="1325563"/>
          </a:xfrm>
        </p:spPr>
        <p:txBody>
          <a:bodyPr>
            <a:normAutofit fontScale="90000"/>
          </a:bodyPr>
          <a:lstStyle/>
          <a:p>
            <a:r>
              <a:rPr lang="en-US" dirty="0"/>
              <a:t>Advanced SSL Results with </a:t>
            </a:r>
            <a:r>
              <a:rPr lang="en-US" dirty="0" err="1"/>
              <a:t>SelfTask</a:t>
            </a:r>
            <a:r>
              <a:rPr lang="en-US" dirty="0"/>
              <a:t> for Node Classification</a:t>
            </a:r>
          </a:p>
        </p:txBody>
      </p:sp>
      <p:sp>
        <p:nvSpPr>
          <p:cNvPr id="4" name="Slide Number Placeholder 3">
            <a:extLst>
              <a:ext uri="{FF2B5EF4-FFF2-40B4-BE49-F238E27FC236}">
                <a16:creationId xmlns:a16="http://schemas.microsoft.com/office/drawing/2014/main" id="{ADE54B0E-2DEB-4B0D-9924-C7751CB5490E}"/>
              </a:ext>
            </a:extLst>
          </p:cNvPr>
          <p:cNvSpPr>
            <a:spLocks noGrp="1"/>
          </p:cNvSpPr>
          <p:nvPr>
            <p:ph type="sldNum" sz="quarter" idx="12"/>
          </p:nvPr>
        </p:nvSpPr>
        <p:spPr>
          <a:xfrm>
            <a:off x="8610600" y="3638550"/>
            <a:ext cx="2743200" cy="365125"/>
          </a:xfrm>
        </p:spPr>
        <p:txBody>
          <a:bodyPr/>
          <a:lstStyle/>
          <a:p>
            <a:fld id="{4C15419E-54D6-8648-ABFB-BEF58E3E877E}" type="slidenum">
              <a:rPr lang="en-US" smtClean="0"/>
              <a:t>248</a:t>
            </a:fld>
            <a:endParaRPr lang="en-US"/>
          </a:p>
        </p:txBody>
      </p:sp>
      <p:pic>
        <p:nvPicPr>
          <p:cNvPr id="6" name="Picture 5">
            <a:extLst>
              <a:ext uri="{FF2B5EF4-FFF2-40B4-BE49-F238E27FC236}">
                <a16:creationId xmlns:a16="http://schemas.microsoft.com/office/drawing/2014/main" id="{77DF9E1C-F256-488D-BF8F-5509D249A33D}"/>
              </a:ext>
            </a:extLst>
          </p:cNvPr>
          <p:cNvPicPr>
            <a:picLocks noChangeAspect="1"/>
          </p:cNvPicPr>
          <p:nvPr/>
        </p:nvPicPr>
        <p:blipFill>
          <a:blip r:embed="rId3"/>
          <a:stretch>
            <a:fillRect/>
          </a:stretch>
        </p:blipFill>
        <p:spPr>
          <a:xfrm>
            <a:off x="4268707" y="1343296"/>
            <a:ext cx="7666290" cy="2474732"/>
          </a:xfrm>
          <a:prstGeom prst="rect">
            <a:avLst/>
          </a:prstGeom>
        </p:spPr>
      </p:pic>
      <p:sp>
        <p:nvSpPr>
          <p:cNvPr id="10" name="Rectangle 9">
            <a:extLst>
              <a:ext uri="{FF2B5EF4-FFF2-40B4-BE49-F238E27FC236}">
                <a16:creationId xmlns:a16="http://schemas.microsoft.com/office/drawing/2014/main" id="{3DE274AC-7374-49D9-8D52-2114D5F973EC}"/>
              </a:ext>
            </a:extLst>
          </p:cNvPr>
          <p:cNvSpPr/>
          <p:nvPr/>
        </p:nvSpPr>
        <p:spPr>
          <a:xfrm>
            <a:off x="6999207" y="2390278"/>
            <a:ext cx="571499" cy="253360"/>
          </a:xfrm>
          <a:prstGeom prst="rect">
            <a:avLst/>
          </a:prstGeom>
          <a:solidFill>
            <a:srgbClr val="FF0000">
              <a:alpha val="8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12" name="Rectangle 11">
            <a:extLst>
              <a:ext uri="{FF2B5EF4-FFF2-40B4-BE49-F238E27FC236}">
                <a16:creationId xmlns:a16="http://schemas.microsoft.com/office/drawing/2014/main" id="{639EF599-F316-4166-88C7-D0B6D0E01CD3}"/>
              </a:ext>
            </a:extLst>
          </p:cNvPr>
          <p:cNvSpPr/>
          <p:nvPr/>
        </p:nvSpPr>
        <p:spPr>
          <a:xfrm>
            <a:off x="8232614" y="3484164"/>
            <a:ext cx="571500" cy="253360"/>
          </a:xfrm>
          <a:prstGeom prst="rect">
            <a:avLst/>
          </a:prstGeom>
          <a:solidFill>
            <a:srgbClr val="FF0000">
              <a:alpha val="8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14" name="Rectangle 13">
            <a:extLst>
              <a:ext uri="{FF2B5EF4-FFF2-40B4-BE49-F238E27FC236}">
                <a16:creationId xmlns:a16="http://schemas.microsoft.com/office/drawing/2014/main" id="{821F6EA7-A40A-4FDC-AB43-AE100604B73F}"/>
              </a:ext>
            </a:extLst>
          </p:cNvPr>
          <p:cNvSpPr/>
          <p:nvPr/>
        </p:nvSpPr>
        <p:spPr>
          <a:xfrm>
            <a:off x="9488407" y="3484164"/>
            <a:ext cx="571500" cy="287920"/>
          </a:xfrm>
          <a:prstGeom prst="rect">
            <a:avLst/>
          </a:prstGeom>
          <a:solidFill>
            <a:srgbClr val="FF0000">
              <a:alpha val="8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16" name="Rectangle 15">
            <a:extLst>
              <a:ext uri="{FF2B5EF4-FFF2-40B4-BE49-F238E27FC236}">
                <a16:creationId xmlns:a16="http://schemas.microsoft.com/office/drawing/2014/main" id="{A0C903CB-D36E-4C7C-8946-EA1BF291E2A0}"/>
              </a:ext>
            </a:extLst>
          </p:cNvPr>
          <p:cNvSpPr/>
          <p:nvPr/>
        </p:nvSpPr>
        <p:spPr>
          <a:xfrm>
            <a:off x="10744200" y="3287548"/>
            <a:ext cx="570744" cy="253360"/>
          </a:xfrm>
          <a:prstGeom prst="rect">
            <a:avLst/>
          </a:prstGeom>
          <a:solidFill>
            <a:srgbClr val="FF0000">
              <a:alpha val="8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pic>
        <p:nvPicPr>
          <p:cNvPr id="18" name="Picture 17">
            <a:extLst>
              <a:ext uri="{FF2B5EF4-FFF2-40B4-BE49-F238E27FC236}">
                <a16:creationId xmlns:a16="http://schemas.microsoft.com/office/drawing/2014/main" id="{8006C89A-7004-48A3-8A2F-801CD619A8C1}"/>
              </a:ext>
            </a:extLst>
          </p:cNvPr>
          <p:cNvPicPr>
            <a:picLocks noChangeAspect="1"/>
          </p:cNvPicPr>
          <p:nvPr/>
        </p:nvPicPr>
        <p:blipFill>
          <a:blip r:embed="rId4"/>
          <a:stretch>
            <a:fillRect/>
          </a:stretch>
        </p:blipFill>
        <p:spPr>
          <a:xfrm>
            <a:off x="155403" y="4003675"/>
            <a:ext cx="5089697" cy="2872082"/>
          </a:xfrm>
          <a:prstGeom prst="rect">
            <a:avLst/>
          </a:prstGeom>
        </p:spPr>
      </p:pic>
      <p:sp>
        <p:nvSpPr>
          <p:cNvPr id="20" name="Content Placeholder 2">
            <a:extLst>
              <a:ext uri="{FF2B5EF4-FFF2-40B4-BE49-F238E27FC236}">
                <a16:creationId xmlns:a16="http://schemas.microsoft.com/office/drawing/2014/main" id="{C9AD1A79-CF23-4CD2-9023-5585A953F260}"/>
              </a:ext>
            </a:extLst>
          </p:cNvPr>
          <p:cNvSpPr txBox="1">
            <a:spLocks/>
          </p:cNvSpPr>
          <p:nvPr/>
        </p:nvSpPr>
        <p:spPr>
          <a:xfrm>
            <a:off x="5956951" y="4203829"/>
            <a:ext cx="5978045" cy="233984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i="1" dirty="0"/>
              <a:t>Insights:</a:t>
            </a:r>
          </a:p>
          <a:p>
            <a:r>
              <a:rPr lang="en-US" dirty="0"/>
              <a:t>Advanced methods utilizing the label information of neighbors significantly improves performance</a:t>
            </a:r>
          </a:p>
          <a:p>
            <a:r>
              <a:rPr lang="en-US" dirty="0"/>
              <a:t>The label correction stage indeed helps </a:t>
            </a:r>
            <a:r>
              <a:rPr lang="en-US" dirty="0" err="1"/>
              <a:t>SelfTask</a:t>
            </a:r>
            <a:endParaRPr lang="en-US" dirty="0"/>
          </a:p>
          <a:p>
            <a:r>
              <a:rPr lang="en-US" dirty="0"/>
              <a:t>Limited labeled data? No problem!</a:t>
            </a:r>
          </a:p>
          <a:p>
            <a:endParaRPr lang="en-US" dirty="0"/>
          </a:p>
        </p:txBody>
      </p:sp>
      <p:sp>
        <p:nvSpPr>
          <p:cNvPr id="22" name="Rectangle 21">
            <a:extLst>
              <a:ext uri="{FF2B5EF4-FFF2-40B4-BE49-F238E27FC236}">
                <a16:creationId xmlns:a16="http://schemas.microsoft.com/office/drawing/2014/main" id="{A66FA3DB-1D3E-4146-BED6-785726A47425}"/>
              </a:ext>
            </a:extLst>
          </p:cNvPr>
          <p:cNvSpPr/>
          <p:nvPr/>
        </p:nvSpPr>
        <p:spPr>
          <a:xfrm>
            <a:off x="6242918" y="5754175"/>
            <a:ext cx="3816989" cy="197633"/>
          </a:xfrm>
          <a:prstGeom prst="rect">
            <a:avLst/>
          </a:prstGeom>
          <a:solidFill>
            <a:schemeClr val="accent4">
              <a:lumMod val="75000"/>
              <a:alpha val="8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24" name="Rectangle 23">
            <a:extLst>
              <a:ext uri="{FF2B5EF4-FFF2-40B4-BE49-F238E27FC236}">
                <a16:creationId xmlns:a16="http://schemas.microsoft.com/office/drawing/2014/main" id="{DA689F16-0293-4E8E-B1F9-7579F8BE20A1}"/>
              </a:ext>
            </a:extLst>
          </p:cNvPr>
          <p:cNvSpPr/>
          <p:nvPr/>
        </p:nvSpPr>
        <p:spPr>
          <a:xfrm>
            <a:off x="591419" y="4068250"/>
            <a:ext cx="818282" cy="2206888"/>
          </a:xfrm>
          <a:prstGeom prst="rect">
            <a:avLst/>
          </a:prstGeom>
          <a:solidFill>
            <a:schemeClr val="accent4">
              <a:lumMod val="75000"/>
              <a:alpha val="8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26" name="Rectangle 25">
            <a:extLst>
              <a:ext uri="{FF2B5EF4-FFF2-40B4-BE49-F238E27FC236}">
                <a16:creationId xmlns:a16="http://schemas.microsoft.com/office/drawing/2014/main" id="{8270CBB6-CC27-4ADE-A187-35D912966D3C}"/>
              </a:ext>
            </a:extLst>
          </p:cNvPr>
          <p:cNvSpPr/>
          <p:nvPr/>
        </p:nvSpPr>
        <p:spPr>
          <a:xfrm>
            <a:off x="4371196" y="3287548"/>
            <a:ext cx="7563799" cy="449976"/>
          </a:xfrm>
          <a:prstGeom prst="rect">
            <a:avLst/>
          </a:prstGeom>
          <a:solidFill>
            <a:srgbClr val="7030A0">
              <a:alpha val="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28" name="Rectangle 27">
            <a:extLst>
              <a:ext uri="{FF2B5EF4-FFF2-40B4-BE49-F238E27FC236}">
                <a16:creationId xmlns:a16="http://schemas.microsoft.com/office/drawing/2014/main" id="{FA9095C5-6097-451A-90DA-A2290084066C}"/>
              </a:ext>
            </a:extLst>
          </p:cNvPr>
          <p:cNvSpPr/>
          <p:nvPr/>
        </p:nvSpPr>
        <p:spPr>
          <a:xfrm>
            <a:off x="6168224" y="5291192"/>
            <a:ext cx="5274476" cy="278709"/>
          </a:xfrm>
          <a:prstGeom prst="rect">
            <a:avLst/>
          </a:prstGeom>
          <a:solidFill>
            <a:srgbClr val="7030A0">
              <a:alpha val="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2" name="Rectangle 31">
            <a:extLst>
              <a:ext uri="{FF2B5EF4-FFF2-40B4-BE49-F238E27FC236}">
                <a16:creationId xmlns:a16="http://schemas.microsoft.com/office/drawing/2014/main" id="{6809526E-83C0-427F-BEAB-14F53AACCA81}"/>
              </a:ext>
            </a:extLst>
          </p:cNvPr>
          <p:cNvSpPr/>
          <p:nvPr/>
        </p:nvSpPr>
        <p:spPr>
          <a:xfrm>
            <a:off x="6168224" y="4611422"/>
            <a:ext cx="5625963" cy="550886"/>
          </a:xfrm>
          <a:prstGeom prst="rect">
            <a:avLst/>
          </a:prstGeom>
          <a:solidFill>
            <a:srgbClr val="FF0000">
              <a:alpha val="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Tree>
    <p:extLst>
      <p:ext uri="{BB962C8B-B14F-4D97-AF65-F5344CB8AC3E}">
        <p14:creationId xmlns:p14="http://schemas.microsoft.com/office/powerpoint/2010/main" val="38775950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1C1A-B83C-4433-AD86-BF27CC927ECC}"/>
              </a:ext>
            </a:extLst>
          </p:cNvPr>
          <p:cNvSpPr>
            <a:spLocks noGrp="1"/>
          </p:cNvSpPr>
          <p:nvPr>
            <p:ph type="title"/>
          </p:nvPr>
        </p:nvSpPr>
        <p:spPr/>
        <p:txBody>
          <a:bodyPr/>
          <a:lstStyle/>
          <a:p>
            <a:r>
              <a:rPr lang="en-US" dirty="0"/>
              <a:t>Summary of SSL for GNNs</a:t>
            </a:r>
          </a:p>
        </p:txBody>
      </p:sp>
      <p:sp>
        <p:nvSpPr>
          <p:cNvPr id="3" name="Content Placeholder 2">
            <a:extLst>
              <a:ext uri="{FF2B5EF4-FFF2-40B4-BE49-F238E27FC236}">
                <a16:creationId xmlns:a16="http://schemas.microsoft.com/office/drawing/2014/main" id="{970E04DB-3D48-4C39-9014-538716CEF080}"/>
              </a:ext>
            </a:extLst>
          </p:cNvPr>
          <p:cNvSpPr>
            <a:spLocks noGrp="1"/>
          </p:cNvSpPr>
          <p:nvPr>
            <p:ph idx="1"/>
          </p:nvPr>
        </p:nvSpPr>
        <p:spPr>
          <a:xfrm>
            <a:off x="838200" y="1584325"/>
            <a:ext cx="10515600" cy="5137150"/>
          </a:xfrm>
        </p:spPr>
        <p:txBody>
          <a:bodyPr>
            <a:normAutofit lnSpcReduction="10000"/>
          </a:bodyPr>
          <a:lstStyle/>
          <a:p>
            <a:pPr marL="457200" indent="-457200">
              <a:buFont typeface="Arial" panose="020B0604020202020204" pitchFamily="34" charset="0"/>
              <a:buChar char="•"/>
            </a:pPr>
            <a:r>
              <a:rPr lang="en-US" dirty="0"/>
              <a:t>SSL for GNNs is still in the early stages but seen rapid growth/interest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Just as in other domains, not all defined pretext tasks can work</a:t>
            </a:r>
          </a:p>
          <a:p>
            <a:pPr marL="1143000" lvl="1" indent="-457200"/>
            <a:r>
              <a:rPr lang="en-US" dirty="0"/>
              <a:t>Some are more general than others</a:t>
            </a:r>
          </a:p>
          <a:p>
            <a:pPr marL="1143000" lvl="1" indent="-457200"/>
            <a:r>
              <a:rPr lang="en-US" dirty="0"/>
              <a:t>While some can be specifically designed with domain specific knowledge</a:t>
            </a:r>
          </a:p>
          <a:p>
            <a:pPr marL="457200" indent="-457200"/>
            <a:endParaRPr lang="en-US" dirty="0"/>
          </a:p>
          <a:p>
            <a:pPr marL="457200" indent="-457200">
              <a:buFont typeface="Arial" panose="020B0604020202020204" pitchFamily="34" charset="0"/>
              <a:buChar char="•"/>
            </a:pPr>
            <a:r>
              <a:rPr lang="en-US" dirty="0"/>
              <a:t>Methods have taken a pre-training, self-training, or multi-task training approaches</a:t>
            </a:r>
          </a:p>
          <a:p>
            <a:endParaRPr lang="en-US" dirty="0"/>
          </a:p>
          <a:p>
            <a:pPr marL="457200" indent="-457200">
              <a:buFont typeface="Arial" panose="020B0604020202020204" pitchFamily="34" charset="0"/>
              <a:buChar char="•"/>
            </a:pPr>
            <a:r>
              <a:rPr lang="en-US" dirty="0"/>
              <a:t>Further analysis both theoretically and empirically are desired to better understand when/why/how SSL for GNNs can work</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106EC78-9AA9-4EBA-A105-6435AB0F1A0A}"/>
              </a:ext>
            </a:extLst>
          </p:cNvPr>
          <p:cNvSpPr>
            <a:spLocks noGrp="1"/>
          </p:cNvSpPr>
          <p:nvPr>
            <p:ph type="sldNum" sz="quarter" idx="12"/>
          </p:nvPr>
        </p:nvSpPr>
        <p:spPr/>
        <p:txBody>
          <a:bodyPr/>
          <a:lstStyle/>
          <a:p>
            <a:fld id="{4C15419E-54D6-8648-ABFB-BEF58E3E877E}" type="slidenum">
              <a:rPr lang="en-US" smtClean="0"/>
              <a:t>249</a:t>
            </a:fld>
            <a:endParaRPr lang="en-US"/>
          </a:p>
        </p:txBody>
      </p:sp>
    </p:spTree>
    <p:extLst>
      <p:ext uri="{BB962C8B-B14F-4D97-AF65-F5344CB8AC3E}">
        <p14:creationId xmlns:p14="http://schemas.microsoft.com/office/powerpoint/2010/main" val="29845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25</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cxnSp>
        <p:nvCxnSpPr>
          <p:cNvPr id="11" name="Straight Connector 10">
            <a:extLst>
              <a:ext uri="{FF2B5EF4-FFF2-40B4-BE49-F238E27FC236}">
                <a16:creationId xmlns:a16="http://schemas.microsoft.com/office/drawing/2014/main" id="{471378CA-138A-2543-AA88-9392940E0AB0}"/>
              </a:ext>
            </a:extLst>
          </p:cNvPr>
          <p:cNvCxnSpPr/>
          <p:nvPr/>
        </p:nvCxnSpPr>
        <p:spPr>
          <a:xfrm>
            <a:off x="1601517" y="5954458"/>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A2B18-7922-E940-987B-EA562B9B3072}"/>
                  </a:ext>
                </a:extLst>
              </p:cNvPr>
              <p:cNvSpPr txBox="1"/>
              <p:nvPr/>
            </p:nvSpPr>
            <p:spPr>
              <a:xfrm>
                <a:off x="1771291" y="6022896"/>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12" name="TextBox 11">
                <a:extLst>
                  <a:ext uri="{FF2B5EF4-FFF2-40B4-BE49-F238E27FC236}">
                    <a16:creationId xmlns:a16="http://schemas.microsoft.com/office/drawing/2014/main" id="{A51A2B18-7922-E940-987B-EA562B9B3072}"/>
                  </a:ext>
                </a:extLst>
              </p:cNvPr>
              <p:cNvSpPr txBox="1">
                <a:spLocks noRot="1" noChangeAspect="1" noMove="1" noResize="1" noEditPoints="1" noAdjustHandles="1" noChangeArrowheads="1" noChangeShapeType="1" noTextEdit="1"/>
              </p:cNvSpPr>
              <p:nvPr/>
            </p:nvSpPr>
            <p:spPr>
              <a:xfrm>
                <a:off x="1771291" y="6022896"/>
                <a:ext cx="4403257" cy="369332"/>
              </a:xfrm>
              <a:prstGeom prst="rect">
                <a:avLst/>
              </a:prstGeom>
              <a:blipFill>
                <a:blip r:embed="rId5"/>
                <a:stretch>
                  <a:fillRect l="-862" t="-3333" b="-26667"/>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3136AF15-73C5-544C-9492-BD708CEC46CA}"/>
              </a:ext>
            </a:extLst>
          </p:cNvPr>
          <p:cNvSpPr/>
          <p:nvPr/>
        </p:nvSpPr>
        <p:spPr>
          <a:xfrm>
            <a:off x="8355292" y="2097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558B87-214F-1843-872C-4055574F8165}"/>
              </a:ext>
            </a:extLst>
          </p:cNvPr>
          <p:cNvSpPr/>
          <p:nvPr/>
        </p:nvSpPr>
        <p:spPr>
          <a:xfrm>
            <a:off x="8631517" y="26876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17EB1C-5624-864D-8389-BB5CDA4A504B}"/>
              </a:ext>
            </a:extLst>
          </p:cNvPr>
          <p:cNvSpPr/>
          <p:nvPr/>
        </p:nvSpPr>
        <p:spPr>
          <a:xfrm>
            <a:off x="9193492" y="22304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BCA524C-116F-E340-8CCF-232C9477519D}"/>
              </a:ext>
            </a:extLst>
          </p:cNvPr>
          <p:cNvSpPr/>
          <p:nvPr/>
        </p:nvSpPr>
        <p:spPr>
          <a:xfrm>
            <a:off x="10069792" y="19446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C06F944-72C3-5649-A6BC-2B1388835028}"/>
              </a:ext>
            </a:extLst>
          </p:cNvPr>
          <p:cNvSpPr/>
          <p:nvPr/>
        </p:nvSpPr>
        <p:spPr>
          <a:xfrm>
            <a:off x="9993592" y="2373305"/>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39981E-6C70-064A-B085-7C0979548C2A}"/>
              </a:ext>
            </a:extLst>
          </p:cNvPr>
          <p:cNvSpPr/>
          <p:nvPr/>
        </p:nvSpPr>
        <p:spPr>
          <a:xfrm>
            <a:off x="10126942" y="3000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4F69BB-74C8-4B47-A6B5-122BEE656B1B}"/>
              </a:ext>
            </a:extLst>
          </p:cNvPr>
          <p:cNvSpPr/>
          <p:nvPr/>
        </p:nvSpPr>
        <p:spPr>
          <a:xfrm>
            <a:off x="10822267" y="2478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E9FE29-6DE2-9943-AD18-EC4AD1298497}"/>
              </a:ext>
            </a:extLst>
          </p:cNvPr>
          <p:cNvSpPr/>
          <p:nvPr/>
        </p:nvSpPr>
        <p:spPr>
          <a:xfrm>
            <a:off x="10955617" y="18113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D43BA113-A10D-C340-8F7E-0E1B09F00C20}"/>
              </a:ext>
            </a:extLst>
          </p:cNvPr>
          <p:cNvCxnSpPr>
            <a:stCxn id="13" idx="4"/>
            <a:endCxn id="14" idx="1"/>
          </p:cNvCxnSpPr>
          <p:nvPr/>
        </p:nvCxnSpPr>
        <p:spPr>
          <a:xfrm>
            <a:off x="8421967" y="2230430"/>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348AE7-C5E3-4743-8A7D-4BE832684147}"/>
              </a:ext>
            </a:extLst>
          </p:cNvPr>
          <p:cNvCxnSpPr>
            <a:cxnSpLocks/>
            <a:stCxn id="14" idx="7"/>
            <a:endCxn id="15" idx="3"/>
          </p:cNvCxnSpPr>
          <p:nvPr/>
        </p:nvCxnSpPr>
        <p:spPr>
          <a:xfrm flipV="1">
            <a:off x="8745338" y="2344251"/>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F6EA687-D064-4047-8B6D-70638DE8B436}"/>
              </a:ext>
            </a:extLst>
          </p:cNvPr>
          <p:cNvCxnSpPr>
            <a:cxnSpLocks/>
            <a:stCxn id="15" idx="6"/>
            <a:endCxn id="17" idx="2"/>
          </p:cNvCxnSpPr>
          <p:nvPr/>
        </p:nvCxnSpPr>
        <p:spPr>
          <a:xfrm>
            <a:off x="9326842" y="2297105"/>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0200B1-656B-534F-9696-072EC6676A98}"/>
              </a:ext>
            </a:extLst>
          </p:cNvPr>
          <p:cNvCxnSpPr>
            <a:cxnSpLocks/>
            <a:stCxn id="15" idx="6"/>
            <a:endCxn id="16" idx="2"/>
          </p:cNvCxnSpPr>
          <p:nvPr/>
        </p:nvCxnSpPr>
        <p:spPr>
          <a:xfrm flipV="1">
            <a:off x="9326842" y="2011355"/>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66C238-4D83-9545-A9ED-D00AD8F289B8}"/>
              </a:ext>
            </a:extLst>
          </p:cNvPr>
          <p:cNvCxnSpPr>
            <a:cxnSpLocks/>
            <a:stCxn id="16" idx="6"/>
            <a:endCxn id="20" idx="2"/>
          </p:cNvCxnSpPr>
          <p:nvPr/>
        </p:nvCxnSpPr>
        <p:spPr>
          <a:xfrm flipV="1">
            <a:off x="10203142" y="1878005"/>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A183E7C-B913-A947-980A-AE9B51C15F5F}"/>
              </a:ext>
            </a:extLst>
          </p:cNvPr>
          <p:cNvCxnSpPr>
            <a:cxnSpLocks/>
            <a:stCxn id="17" idx="0"/>
            <a:endCxn id="16" idx="4"/>
          </p:cNvCxnSpPr>
          <p:nvPr/>
        </p:nvCxnSpPr>
        <p:spPr>
          <a:xfrm flipV="1">
            <a:off x="10060267" y="2078030"/>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D4BC34-4EC0-5940-B127-D0ED361BA9A4}"/>
              </a:ext>
            </a:extLst>
          </p:cNvPr>
          <p:cNvCxnSpPr>
            <a:cxnSpLocks/>
            <a:stCxn id="14" idx="6"/>
            <a:endCxn id="17" idx="2"/>
          </p:cNvCxnSpPr>
          <p:nvPr/>
        </p:nvCxnSpPr>
        <p:spPr>
          <a:xfrm flipV="1">
            <a:off x="8764867" y="2439980"/>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F90A79A-39F6-2E40-8598-DB3F0DD3F295}"/>
              </a:ext>
            </a:extLst>
          </p:cNvPr>
          <p:cNvCxnSpPr>
            <a:cxnSpLocks/>
            <a:stCxn id="18" idx="1"/>
            <a:endCxn id="15" idx="4"/>
          </p:cNvCxnSpPr>
          <p:nvPr/>
        </p:nvCxnSpPr>
        <p:spPr>
          <a:xfrm flipH="1" flipV="1">
            <a:off x="9260167" y="2363780"/>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3E5ECE7-7F1B-BC4D-9752-D0CCF75ACB76}"/>
              </a:ext>
            </a:extLst>
          </p:cNvPr>
          <p:cNvCxnSpPr>
            <a:cxnSpLocks/>
            <a:stCxn id="18" idx="7"/>
            <a:endCxn id="19" idx="3"/>
          </p:cNvCxnSpPr>
          <p:nvPr/>
        </p:nvCxnSpPr>
        <p:spPr>
          <a:xfrm flipV="1">
            <a:off x="10240763" y="2591901"/>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6E2D35-764B-6943-89F2-E3251575FD5F}"/>
              </a:ext>
            </a:extLst>
          </p:cNvPr>
          <p:cNvCxnSpPr>
            <a:cxnSpLocks/>
          </p:cNvCxnSpPr>
          <p:nvPr/>
        </p:nvCxnSpPr>
        <p:spPr>
          <a:xfrm>
            <a:off x="8417552" y="1708311"/>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6DC6A4-4850-E74F-8C5E-EFB74F015D52}"/>
              </a:ext>
            </a:extLst>
          </p:cNvPr>
          <p:cNvCxnSpPr>
            <a:cxnSpLocks/>
          </p:cNvCxnSpPr>
          <p:nvPr/>
        </p:nvCxnSpPr>
        <p:spPr>
          <a:xfrm>
            <a:off x="8698190" y="229710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CD84E7-8B7C-5A4F-864D-5E9CCB70378E}"/>
              </a:ext>
            </a:extLst>
          </p:cNvPr>
          <p:cNvCxnSpPr>
            <a:cxnSpLocks/>
          </p:cNvCxnSpPr>
          <p:nvPr/>
        </p:nvCxnSpPr>
        <p:spPr>
          <a:xfrm>
            <a:off x="9260145" y="1847552"/>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17604-F270-E84E-8B42-AEDCC142304C}"/>
              </a:ext>
            </a:extLst>
          </p:cNvPr>
          <p:cNvCxnSpPr>
            <a:cxnSpLocks/>
          </p:cNvCxnSpPr>
          <p:nvPr/>
        </p:nvCxnSpPr>
        <p:spPr>
          <a:xfrm>
            <a:off x="10126329" y="156416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AB08F0-C38B-504B-954F-B859D32E00DE}"/>
              </a:ext>
            </a:extLst>
          </p:cNvPr>
          <p:cNvCxnSpPr>
            <a:cxnSpLocks/>
          </p:cNvCxnSpPr>
          <p:nvPr/>
        </p:nvCxnSpPr>
        <p:spPr>
          <a:xfrm>
            <a:off x="11022292" y="144380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3A9476-E9CE-D846-90C2-483D8AB47E12}"/>
              </a:ext>
            </a:extLst>
          </p:cNvPr>
          <p:cNvCxnSpPr>
            <a:cxnSpLocks/>
          </p:cNvCxnSpPr>
          <p:nvPr/>
        </p:nvCxnSpPr>
        <p:spPr>
          <a:xfrm>
            <a:off x="10021450" y="201135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3A8C15-41EC-F944-A47A-DE080DC340B9}"/>
              </a:ext>
            </a:extLst>
          </p:cNvPr>
          <p:cNvCxnSpPr>
            <a:cxnSpLocks/>
          </p:cNvCxnSpPr>
          <p:nvPr/>
        </p:nvCxnSpPr>
        <p:spPr>
          <a:xfrm>
            <a:off x="10898706" y="209708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8B204A-6BCE-994D-A1F0-A6DBE7C265E4}"/>
              </a:ext>
            </a:extLst>
          </p:cNvPr>
          <p:cNvCxnSpPr>
            <a:cxnSpLocks/>
          </p:cNvCxnSpPr>
          <p:nvPr/>
        </p:nvCxnSpPr>
        <p:spPr>
          <a:xfrm>
            <a:off x="10198838" y="260685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C1E9670-8532-B247-8EC7-9117D2248010}"/>
              </a:ext>
            </a:extLst>
          </p:cNvPr>
          <p:cNvSpPr/>
          <p:nvPr/>
        </p:nvSpPr>
        <p:spPr>
          <a:xfrm>
            <a:off x="8355292" y="3357297"/>
            <a:ext cx="2764859" cy="369332"/>
          </a:xfrm>
          <a:prstGeom prst="rect">
            <a:avLst/>
          </a:prstGeom>
        </p:spPr>
        <p:txBody>
          <a:bodyPr wrap="none">
            <a:spAutoFit/>
          </a:bodyPr>
          <a:lstStyle/>
          <a:p>
            <a:r>
              <a:rPr lang="en-US" dirty="0"/>
              <a:t>Low frequency graph signal</a:t>
            </a:r>
          </a:p>
        </p:txBody>
      </p:sp>
    </p:spTree>
    <p:extLst>
      <p:ext uri="{BB962C8B-B14F-4D97-AF65-F5344CB8AC3E}">
        <p14:creationId xmlns:p14="http://schemas.microsoft.com/office/powerpoint/2010/main" val="230814776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250</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641927"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5442" y="2046405"/>
            <a:ext cx="3543221" cy="3353499"/>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9488642" y="3016853"/>
            <a:ext cx="2029894" cy="1325563"/>
          </a:xfrm>
          <a:prstGeom prst="roundRect">
            <a:avLst/>
          </a:prstGeom>
          <a:solidFill>
            <a:srgbClr val="D4DEF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455348"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828917" y="1620836"/>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881869" y="2571370"/>
            <a:ext cx="1334789" cy="369332"/>
          </a:xfrm>
          <a:prstGeom prst="rect">
            <a:avLst/>
          </a:prstGeom>
          <a:noFill/>
        </p:spPr>
        <p:txBody>
          <a:bodyPr wrap="none" rtlCol="0">
            <a:spAutoFit/>
          </a:bodyPr>
          <a:lstStyle/>
          <a:p>
            <a:r>
              <a:rPr lang="en-US" dirty="0"/>
              <a:t>Applications</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579992" y="3538488"/>
            <a:ext cx="1938544" cy="369332"/>
          </a:xfrm>
          <a:prstGeom prst="rect">
            <a:avLst/>
          </a:prstGeom>
          <a:noFill/>
        </p:spPr>
        <p:txBody>
          <a:bodyPr wrap="none" rtlCol="0">
            <a:spAutoFit/>
          </a:bodyPr>
          <a:lstStyle/>
          <a:p>
            <a:r>
              <a:rPr lang="en-US" dirty="0"/>
              <a:t>Recommendations</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324751" y="2266303"/>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324751" y="2670866"/>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289919" y="3096436"/>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284560" y="3575686"/>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5043648" y="4426824"/>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672674"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8325139" y="3488256"/>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109168"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968873"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948553" y="4025420"/>
            <a:ext cx="2293833" cy="369332"/>
          </a:xfrm>
          <a:prstGeom prst="rect">
            <a:avLst/>
          </a:prstGeom>
          <a:noFill/>
        </p:spPr>
        <p:txBody>
          <a:bodyPr wrap="none" rtlCol="0">
            <a:spAutoFit/>
          </a:bodyPr>
          <a:lstStyle/>
          <a:p>
            <a:r>
              <a:rPr lang="en-US" dirty="0"/>
              <a:t>Graph Fourier Analysis</a:t>
            </a:r>
          </a:p>
        </p:txBody>
      </p:sp>
      <p:sp>
        <p:nvSpPr>
          <p:cNvPr id="24" name="TextBox 23">
            <a:extLst>
              <a:ext uri="{FF2B5EF4-FFF2-40B4-BE49-F238E27FC236}">
                <a16:creationId xmlns:a16="http://schemas.microsoft.com/office/drawing/2014/main" id="{0145D860-4FAD-EE45-A9AB-93F262981646}"/>
              </a:ext>
            </a:extLst>
          </p:cNvPr>
          <p:cNvSpPr txBox="1"/>
          <p:nvPr/>
        </p:nvSpPr>
        <p:spPr>
          <a:xfrm>
            <a:off x="5476305" y="4001255"/>
            <a:ext cx="1372492" cy="369332"/>
          </a:xfrm>
          <a:prstGeom prst="rect">
            <a:avLst/>
          </a:prstGeom>
          <a:noFill/>
        </p:spPr>
        <p:txBody>
          <a:bodyPr wrap="none" rtlCol="0">
            <a:spAutoFit/>
          </a:bodyPr>
          <a:lstStyle/>
          <a:p>
            <a:r>
              <a:rPr lang="en-US" dirty="0"/>
              <a:t>Deeper GNN</a:t>
            </a:r>
          </a:p>
        </p:txBody>
      </p:sp>
      <p:sp>
        <p:nvSpPr>
          <p:cNvPr id="5" name="Rectangle 4">
            <a:extLst>
              <a:ext uri="{FF2B5EF4-FFF2-40B4-BE49-F238E27FC236}">
                <a16:creationId xmlns:a16="http://schemas.microsoft.com/office/drawing/2014/main" id="{A8240336-144F-4D48-A970-0933A5CFC988}"/>
              </a:ext>
            </a:extLst>
          </p:cNvPr>
          <p:cNvSpPr/>
          <p:nvPr/>
        </p:nvSpPr>
        <p:spPr>
          <a:xfrm>
            <a:off x="4641333" y="4863522"/>
            <a:ext cx="3304751" cy="369332"/>
          </a:xfrm>
          <a:prstGeom prst="rect">
            <a:avLst/>
          </a:prstGeom>
        </p:spPr>
        <p:txBody>
          <a:bodyPr wrap="none">
            <a:spAutoFit/>
          </a:bodyPr>
          <a:lstStyle/>
          <a:p>
            <a:r>
              <a:rPr lang="en-US" dirty="0"/>
              <a:t>Self-Supervised Learning for GNN</a:t>
            </a:r>
          </a:p>
        </p:txBody>
      </p:sp>
      <p:sp>
        <p:nvSpPr>
          <p:cNvPr id="4" name="TextBox 3">
            <a:extLst>
              <a:ext uri="{FF2B5EF4-FFF2-40B4-BE49-F238E27FC236}">
                <a16:creationId xmlns:a16="http://schemas.microsoft.com/office/drawing/2014/main" id="{E85E758A-B447-F94D-8753-0F3F5AF8FD39}"/>
              </a:ext>
            </a:extLst>
          </p:cNvPr>
          <p:cNvSpPr txBox="1"/>
          <p:nvPr/>
        </p:nvSpPr>
        <p:spPr>
          <a:xfrm>
            <a:off x="4967416" y="2458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68722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251</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Tree>
    <p:extLst>
      <p:ext uri="{BB962C8B-B14F-4D97-AF65-F5344CB8AC3E}">
        <p14:creationId xmlns:p14="http://schemas.microsoft.com/office/powerpoint/2010/main" val="35914894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252</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Tree>
    <p:extLst>
      <p:ext uri="{BB962C8B-B14F-4D97-AF65-F5344CB8AC3E}">
        <p14:creationId xmlns:p14="http://schemas.microsoft.com/office/powerpoint/2010/main" val="25431323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253</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8" name="TextBox 7">
            <a:extLst>
              <a:ext uri="{FF2B5EF4-FFF2-40B4-BE49-F238E27FC236}">
                <a16:creationId xmlns:a16="http://schemas.microsoft.com/office/drawing/2014/main" id="{6F736751-A9D7-694F-8B02-3F6F7DC72AAF}"/>
              </a:ext>
            </a:extLst>
          </p:cNvPr>
          <p:cNvSpPr txBox="1"/>
          <p:nvPr/>
        </p:nvSpPr>
        <p:spPr>
          <a:xfrm>
            <a:off x="6611213" y="1745409"/>
            <a:ext cx="3370987" cy="523220"/>
          </a:xfrm>
          <a:prstGeom prst="rect">
            <a:avLst/>
          </a:prstGeom>
          <a:noFill/>
        </p:spPr>
        <p:txBody>
          <a:bodyPr wrap="none" rtlCol="0">
            <a:spAutoFit/>
          </a:bodyPr>
          <a:lstStyle/>
          <a:p>
            <a:r>
              <a:rPr lang="en-US" sz="2800" dirty="0">
                <a:solidFill>
                  <a:schemeClr val="accent5">
                    <a:lumMod val="75000"/>
                  </a:schemeClr>
                </a:solidFill>
              </a:rPr>
              <a:t>Collaborative Filtering</a:t>
            </a:r>
            <a:endParaRPr lang="en-US" sz="2800" dirty="0">
              <a:solidFill>
                <a:schemeClr val="accent1"/>
              </a:solidFill>
            </a:endParaRPr>
          </a:p>
        </p:txBody>
      </p:sp>
      <p:sp>
        <p:nvSpPr>
          <p:cNvPr id="9" name="TextBox 8">
            <a:extLst>
              <a:ext uri="{FF2B5EF4-FFF2-40B4-BE49-F238E27FC236}">
                <a16:creationId xmlns:a16="http://schemas.microsoft.com/office/drawing/2014/main" id="{45D80D85-5579-2B44-9F0E-BA0AFDED0834}"/>
              </a:ext>
            </a:extLst>
          </p:cNvPr>
          <p:cNvSpPr txBox="1"/>
          <p:nvPr/>
        </p:nvSpPr>
        <p:spPr>
          <a:xfrm>
            <a:off x="5873283" y="2501029"/>
            <a:ext cx="4582601" cy="400110"/>
          </a:xfrm>
          <a:prstGeom prst="rect">
            <a:avLst/>
          </a:prstGeom>
          <a:noFill/>
        </p:spPr>
        <p:txBody>
          <a:bodyPr wrap="none" rtlCol="0">
            <a:spAutoFit/>
          </a:bodyPr>
          <a:lstStyle/>
          <a:p>
            <a:r>
              <a:rPr lang="en-US" sz="2000" dirty="0"/>
              <a:t>Similar users may share similar preference</a:t>
            </a:r>
          </a:p>
        </p:txBody>
      </p:sp>
      <p:sp>
        <p:nvSpPr>
          <p:cNvPr id="10" name="TextBox 9">
            <a:extLst>
              <a:ext uri="{FF2B5EF4-FFF2-40B4-BE49-F238E27FC236}">
                <a16:creationId xmlns:a16="http://schemas.microsoft.com/office/drawing/2014/main" id="{60F9DB90-B72C-A54F-94AF-4848C5C969AC}"/>
              </a:ext>
            </a:extLst>
          </p:cNvPr>
          <p:cNvSpPr txBox="1"/>
          <p:nvPr/>
        </p:nvSpPr>
        <p:spPr>
          <a:xfrm>
            <a:off x="5873283" y="2914856"/>
            <a:ext cx="5275034" cy="369332"/>
          </a:xfrm>
          <a:prstGeom prst="rect">
            <a:avLst/>
          </a:prstGeom>
          <a:noFill/>
        </p:spPr>
        <p:txBody>
          <a:bodyPr wrap="none" rtlCol="0">
            <a:spAutoFit/>
          </a:bodyPr>
          <a:lstStyle/>
          <a:p>
            <a:r>
              <a:rPr lang="en-US" dirty="0"/>
              <a:t>Modeling user’s preference based on past interactions</a:t>
            </a:r>
          </a:p>
        </p:txBody>
      </p:sp>
    </p:spTree>
    <p:extLst>
      <p:ext uri="{BB962C8B-B14F-4D97-AF65-F5344CB8AC3E}">
        <p14:creationId xmlns:p14="http://schemas.microsoft.com/office/powerpoint/2010/main" val="7364354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254</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8" name="TextBox 7">
            <a:extLst>
              <a:ext uri="{FF2B5EF4-FFF2-40B4-BE49-F238E27FC236}">
                <a16:creationId xmlns:a16="http://schemas.microsoft.com/office/drawing/2014/main" id="{6F736751-A9D7-694F-8B02-3F6F7DC72AAF}"/>
              </a:ext>
            </a:extLst>
          </p:cNvPr>
          <p:cNvSpPr txBox="1"/>
          <p:nvPr/>
        </p:nvSpPr>
        <p:spPr>
          <a:xfrm>
            <a:off x="6611213" y="1745409"/>
            <a:ext cx="3370987" cy="523220"/>
          </a:xfrm>
          <a:prstGeom prst="rect">
            <a:avLst/>
          </a:prstGeom>
          <a:noFill/>
        </p:spPr>
        <p:txBody>
          <a:bodyPr wrap="none" rtlCol="0">
            <a:spAutoFit/>
          </a:bodyPr>
          <a:lstStyle/>
          <a:p>
            <a:r>
              <a:rPr lang="en-US" sz="2800" dirty="0">
                <a:solidFill>
                  <a:schemeClr val="accent5">
                    <a:lumMod val="75000"/>
                  </a:schemeClr>
                </a:solidFill>
              </a:rPr>
              <a:t>Collaborative Filtering</a:t>
            </a:r>
            <a:endParaRPr lang="en-US" sz="2800" dirty="0">
              <a:solidFill>
                <a:schemeClr val="accent1"/>
              </a:solidFill>
            </a:endParaRPr>
          </a:p>
        </p:txBody>
      </p:sp>
      <p:sp>
        <p:nvSpPr>
          <p:cNvPr id="9" name="TextBox 8">
            <a:extLst>
              <a:ext uri="{FF2B5EF4-FFF2-40B4-BE49-F238E27FC236}">
                <a16:creationId xmlns:a16="http://schemas.microsoft.com/office/drawing/2014/main" id="{45D80D85-5579-2B44-9F0E-BA0AFDED0834}"/>
              </a:ext>
            </a:extLst>
          </p:cNvPr>
          <p:cNvSpPr txBox="1"/>
          <p:nvPr/>
        </p:nvSpPr>
        <p:spPr>
          <a:xfrm>
            <a:off x="5873283" y="2501029"/>
            <a:ext cx="4582601" cy="400110"/>
          </a:xfrm>
          <a:prstGeom prst="rect">
            <a:avLst/>
          </a:prstGeom>
          <a:noFill/>
        </p:spPr>
        <p:txBody>
          <a:bodyPr wrap="none" rtlCol="0">
            <a:spAutoFit/>
          </a:bodyPr>
          <a:lstStyle/>
          <a:p>
            <a:r>
              <a:rPr lang="en-US" sz="2000" dirty="0"/>
              <a:t>Similar users may share similar preference</a:t>
            </a:r>
          </a:p>
        </p:txBody>
      </p:sp>
      <p:sp>
        <p:nvSpPr>
          <p:cNvPr id="10" name="TextBox 9">
            <a:extLst>
              <a:ext uri="{FF2B5EF4-FFF2-40B4-BE49-F238E27FC236}">
                <a16:creationId xmlns:a16="http://schemas.microsoft.com/office/drawing/2014/main" id="{60F9DB90-B72C-A54F-94AF-4848C5C969AC}"/>
              </a:ext>
            </a:extLst>
          </p:cNvPr>
          <p:cNvSpPr txBox="1"/>
          <p:nvPr/>
        </p:nvSpPr>
        <p:spPr>
          <a:xfrm>
            <a:off x="5873283" y="2914856"/>
            <a:ext cx="5275034" cy="369332"/>
          </a:xfrm>
          <a:prstGeom prst="rect">
            <a:avLst/>
          </a:prstGeom>
          <a:noFill/>
        </p:spPr>
        <p:txBody>
          <a:bodyPr wrap="none" rtlCol="0">
            <a:spAutoFit/>
          </a:bodyPr>
          <a:lstStyle/>
          <a:p>
            <a:r>
              <a:rPr lang="en-US" dirty="0"/>
              <a:t>Modeling user’s preference based on past interactions</a:t>
            </a:r>
          </a:p>
        </p:txBody>
      </p:sp>
      <p:graphicFrame>
        <p:nvGraphicFramePr>
          <p:cNvPr id="11" name="表格 3">
            <a:extLst>
              <a:ext uri="{FF2B5EF4-FFF2-40B4-BE49-F238E27FC236}">
                <a16:creationId xmlns:a16="http://schemas.microsoft.com/office/drawing/2014/main" id="{1E2E7D7F-2D19-AD47-95DE-A0F45C6C20DD}"/>
              </a:ext>
            </a:extLst>
          </p:cNvPr>
          <p:cNvGraphicFramePr>
            <a:graphicFrameLocks noGrp="1"/>
          </p:cNvGraphicFramePr>
          <p:nvPr/>
        </p:nvGraphicFramePr>
        <p:xfrm>
          <a:off x="6485185" y="4068872"/>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12" name="文本框 4">
            <a:extLst>
              <a:ext uri="{FF2B5EF4-FFF2-40B4-BE49-F238E27FC236}">
                <a16:creationId xmlns:a16="http://schemas.microsoft.com/office/drawing/2014/main" id="{8E0CB1D0-9523-CF4A-A5CF-550D20D0E62E}"/>
              </a:ext>
            </a:extLst>
          </p:cNvPr>
          <p:cNvSpPr txBox="1"/>
          <p:nvPr/>
        </p:nvSpPr>
        <p:spPr>
          <a:xfrm>
            <a:off x="6211568" y="5707172"/>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13" name="文本框 5">
            <a:extLst>
              <a:ext uri="{FF2B5EF4-FFF2-40B4-BE49-F238E27FC236}">
                <a16:creationId xmlns:a16="http://schemas.microsoft.com/office/drawing/2014/main" id="{5B175BCD-5D09-8845-BC0E-3E400E1B1317}"/>
              </a:ext>
            </a:extLst>
          </p:cNvPr>
          <p:cNvSpPr txBox="1"/>
          <p:nvPr/>
        </p:nvSpPr>
        <p:spPr>
          <a:xfrm>
            <a:off x="5653464" y="4682344"/>
            <a:ext cx="745782" cy="400110"/>
          </a:xfrm>
          <a:prstGeom prst="rect">
            <a:avLst/>
          </a:prstGeom>
          <a:noFill/>
        </p:spPr>
        <p:txBody>
          <a:bodyPr wrap="none" rtlCol="0">
            <a:spAutoFit/>
          </a:bodyPr>
          <a:lstStyle/>
          <a:p>
            <a:r>
              <a:rPr lang="en-US" sz="2000" b="1" dirty="0"/>
              <a:t>users</a:t>
            </a:r>
            <a:endParaRPr lang="en-US" b="1" dirty="0"/>
          </a:p>
        </p:txBody>
      </p:sp>
      <p:sp>
        <p:nvSpPr>
          <p:cNvPr id="14" name="文本框 6">
            <a:extLst>
              <a:ext uri="{FF2B5EF4-FFF2-40B4-BE49-F238E27FC236}">
                <a16:creationId xmlns:a16="http://schemas.microsoft.com/office/drawing/2014/main" id="{AB9E5158-B242-914D-8082-2BEBD1896187}"/>
              </a:ext>
            </a:extLst>
          </p:cNvPr>
          <p:cNvSpPr txBox="1"/>
          <p:nvPr/>
        </p:nvSpPr>
        <p:spPr>
          <a:xfrm>
            <a:off x="7028231" y="3711480"/>
            <a:ext cx="773032" cy="400110"/>
          </a:xfrm>
          <a:prstGeom prst="rect">
            <a:avLst/>
          </a:prstGeom>
          <a:noFill/>
        </p:spPr>
        <p:txBody>
          <a:bodyPr wrap="none" rtlCol="0">
            <a:spAutoFit/>
          </a:bodyPr>
          <a:lstStyle/>
          <a:p>
            <a:r>
              <a:rPr lang="en-US" sz="2000" b="1" dirty="0"/>
              <a:t>items</a:t>
            </a:r>
            <a:endParaRPr lang="en-US" b="1" dirty="0"/>
          </a:p>
        </p:txBody>
      </p:sp>
    </p:spTree>
    <p:extLst>
      <p:ext uri="{BB962C8B-B14F-4D97-AF65-F5344CB8AC3E}">
        <p14:creationId xmlns:p14="http://schemas.microsoft.com/office/powerpoint/2010/main" val="29408174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255</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8" name="TextBox 7">
            <a:extLst>
              <a:ext uri="{FF2B5EF4-FFF2-40B4-BE49-F238E27FC236}">
                <a16:creationId xmlns:a16="http://schemas.microsoft.com/office/drawing/2014/main" id="{6F736751-A9D7-694F-8B02-3F6F7DC72AAF}"/>
              </a:ext>
            </a:extLst>
          </p:cNvPr>
          <p:cNvSpPr txBox="1"/>
          <p:nvPr/>
        </p:nvSpPr>
        <p:spPr>
          <a:xfrm>
            <a:off x="6611213" y="1745409"/>
            <a:ext cx="3370987" cy="523220"/>
          </a:xfrm>
          <a:prstGeom prst="rect">
            <a:avLst/>
          </a:prstGeom>
          <a:noFill/>
        </p:spPr>
        <p:txBody>
          <a:bodyPr wrap="none" rtlCol="0">
            <a:spAutoFit/>
          </a:bodyPr>
          <a:lstStyle/>
          <a:p>
            <a:r>
              <a:rPr lang="en-US" sz="2800" dirty="0">
                <a:solidFill>
                  <a:schemeClr val="accent5">
                    <a:lumMod val="75000"/>
                  </a:schemeClr>
                </a:solidFill>
              </a:rPr>
              <a:t>Collaborative Filtering</a:t>
            </a:r>
            <a:endParaRPr lang="en-US" sz="2800" dirty="0">
              <a:solidFill>
                <a:schemeClr val="accent1"/>
              </a:solidFill>
            </a:endParaRPr>
          </a:p>
        </p:txBody>
      </p:sp>
      <p:sp>
        <p:nvSpPr>
          <p:cNvPr id="9" name="TextBox 8">
            <a:extLst>
              <a:ext uri="{FF2B5EF4-FFF2-40B4-BE49-F238E27FC236}">
                <a16:creationId xmlns:a16="http://schemas.microsoft.com/office/drawing/2014/main" id="{45D80D85-5579-2B44-9F0E-BA0AFDED0834}"/>
              </a:ext>
            </a:extLst>
          </p:cNvPr>
          <p:cNvSpPr txBox="1"/>
          <p:nvPr/>
        </p:nvSpPr>
        <p:spPr>
          <a:xfrm>
            <a:off x="5873283" y="2501029"/>
            <a:ext cx="4582601" cy="400110"/>
          </a:xfrm>
          <a:prstGeom prst="rect">
            <a:avLst/>
          </a:prstGeom>
          <a:noFill/>
        </p:spPr>
        <p:txBody>
          <a:bodyPr wrap="none" rtlCol="0">
            <a:spAutoFit/>
          </a:bodyPr>
          <a:lstStyle/>
          <a:p>
            <a:r>
              <a:rPr lang="en-US" sz="2000" dirty="0"/>
              <a:t>Similar users may share similar preference</a:t>
            </a:r>
          </a:p>
        </p:txBody>
      </p:sp>
      <p:sp>
        <p:nvSpPr>
          <p:cNvPr id="10" name="TextBox 9">
            <a:extLst>
              <a:ext uri="{FF2B5EF4-FFF2-40B4-BE49-F238E27FC236}">
                <a16:creationId xmlns:a16="http://schemas.microsoft.com/office/drawing/2014/main" id="{60F9DB90-B72C-A54F-94AF-4848C5C969AC}"/>
              </a:ext>
            </a:extLst>
          </p:cNvPr>
          <p:cNvSpPr txBox="1"/>
          <p:nvPr/>
        </p:nvSpPr>
        <p:spPr>
          <a:xfrm>
            <a:off x="5873283" y="2914856"/>
            <a:ext cx="5275034" cy="369332"/>
          </a:xfrm>
          <a:prstGeom prst="rect">
            <a:avLst/>
          </a:prstGeom>
          <a:noFill/>
        </p:spPr>
        <p:txBody>
          <a:bodyPr wrap="none" rtlCol="0">
            <a:spAutoFit/>
          </a:bodyPr>
          <a:lstStyle/>
          <a:p>
            <a:r>
              <a:rPr lang="en-US" dirty="0"/>
              <a:t>Modeling user’s preference based on past interactions</a:t>
            </a:r>
          </a:p>
        </p:txBody>
      </p:sp>
      <p:graphicFrame>
        <p:nvGraphicFramePr>
          <p:cNvPr id="11" name="表格 3">
            <a:extLst>
              <a:ext uri="{FF2B5EF4-FFF2-40B4-BE49-F238E27FC236}">
                <a16:creationId xmlns:a16="http://schemas.microsoft.com/office/drawing/2014/main" id="{1E2E7D7F-2D19-AD47-95DE-A0F45C6C20DD}"/>
              </a:ext>
            </a:extLst>
          </p:cNvPr>
          <p:cNvGraphicFramePr>
            <a:graphicFrameLocks noGrp="1"/>
          </p:cNvGraphicFramePr>
          <p:nvPr/>
        </p:nvGraphicFramePr>
        <p:xfrm>
          <a:off x="6485185" y="4068872"/>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12" name="文本框 4">
            <a:extLst>
              <a:ext uri="{FF2B5EF4-FFF2-40B4-BE49-F238E27FC236}">
                <a16:creationId xmlns:a16="http://schemas.microsoft.com/office/drawing/2014/main" id="{8E0CB1D0-9523-CF4A-A5CF-550D20D0E62E}"/>
              </a:ext>
            </a:extLst>
          </p:cNvPr>
          <p:cNvSpPr txBox="1"/>
          <p:nvPr/>
        </p:nvSpPr>
        <p:spPr>
          <a:xfrm>
            <a:off x="6211568" y="5707172"/>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13" name="文本框 5">
            <a:extLst>
              <a:ext uri="{FF2B5EF4-FFF2-40B4-BE49-F238E27FC236}">
                <a16:creationId xmlns:a16="http://schemas.microsoft.com/office/drawing/2014/main" id="{5B175BCD-5D09-8845-BC0E-3E400E1B1317}"/>
              </a:ext>
            </a:extLst>
          </p:cNvPr>
          <p:cNvSpPr txBox="1"/>
          <p:nvPr/>
        </p:nvSpPr>
        <p:spPr>
          <a:xfrm>
            <a:off x="5653464" y="4682344"/>
            <a:ext cx="745782" cy="400110"/>
          </a:xfrm>
          <a:prstGeom prst="rect">
            <a:avLst/>
          </a:prstGeom>
          <a:noFill/>
        </p:spPr>
        <p:txBody>
          <a:bodyPr wrap="none" rtlCol="0">
            <a:spAutoFit/>
          </a:bodyPr>
          <a:lstStyle/>
          <a:p>
            <a:r>
              <a:rPr lang="en-US" sz="2000" b="1" dirty="0"/>
              <a:t>users</a:t>
            </a:r>
            <a:endParaRPr lang="en-US" b="1" dirty="0"/>
          </a:p>
        </p:txBody>
      </p:sp>
      <p:sp>
        <p:nvSpPr>
          <p:cNvPr id="14" name="文本框 6">
            <a:extLst>
              <a:ext uri="{FF2B5EF4-FFF2-40B4-BE49-F238E27FC236}">
                <a16:creationId xmlns:a16="http://schemas.microsoft.com/office/drawing/2014/main" id="{AB9E5158-B242-914D-8082-2BEBD1896187}"/>
              </a:ext>
            </a:extLst>
          </p:cNvPr>
          <p:cNvSpPr txBox="1"/>
          <p:nvPr/>
        </p:nvSpPr>
        <p:spPr>
          <a:xfrm>
            <a:off x="7028231" y="3711480"/>
            <a:ext cx="773032" cy="400110"/>
          </a:xfrm>
          <a:prstGeom prst="rect">
            <a:avLst/>
          </a:prstGeom>
          <a:noFill/>
        </p:spPr>
        <p:txBody>
          <a:bodyPr wrap="none" rtlCol="0">
            <a:spAutoFit/>
          </a:bodyPr>
          <a:lstStyle/>
          <a:p>
            <a:r>
              <a:rPr lang="en-US" sz="2000" b="1" dirty="0"/>
              <a:t>items</a:t>
            </a:r>
            <a:endParaRPr lang="en-US" b="1" dirty="0"/>
          </a:p>
        </p:txBody>
      </p:sp>
      <p:sp>
        <p:nvSpPr>
          <p:cNvPr id="15" name="Rectangle 14">
            <a:extLst>
              <a:ext uri="{FF2B5EF4-FFF2-40B4-BE49-F238E27FC236}">
                <a16:creationId xmlns:a16="http://schemas.microsoft.com/office/drawing/2014/main" id="{21D1D039-26D6-E443-8026-F9547DD0A2CE}"/>
              </a:ext>
            </a:extLst>
          </p:cNvPr>
          <p:cNvSpPr/>
          <p:nvPr/>
        </p:nvSpPr>
        <p:spPr>
          <a:xfrm>
            <a:off x="10578780" y="3573813"/>
            <a:ext cx="1177290" cy="189740"/>
          </a:xfrm>
          <a:prstGeom prst="rect">
            <a:avLst/>
          </a:prstGeom>
          <a:solidFill>
            <a:schemeClr val="bg1">
              <a:lumMod val="6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文本框 6">
            <a:extLst>
              <a:ext uri="{FF2B5EF4-FFF2-40B4-BE49-F238E27FC236}">
                <a16:creationId xmlns:a16="http://schemas.microsoft.com/office/drawing/2014/main" id="{B456384C-EDAC-934C-ACF5-184043BF74E7}"/>
              </a:ext>
            </a:extLst>
          </p:cNvPr>
          <p:cNvSpPr txBox="1"/>
          <p:nvPr/>
        </p:nvSpPr>
        <p:spPr>
          <a:xfrm>
            <a:off x="9298009" y="3977918"/>
            <a:ext cx="773032" cy="400110"/>
          </a:xfrm>
          <a:prstGeom prst="rect">
            <a:avLst/>
          </a:prstGeom>
          <a:noFill/>
        </p:spPr>
        <p:txBody>
          <a:bodyPr wrap="none" rtlCol="0">
            <a:spAutoFit/>
          </a:bodyPr>
          <a:lstStyle/>
          <a:p>
            <a:r>
              <a:rPr lang="en-US" sz="2000" b="1" dirty="0"/>
              <a:t>items</a:t>
            </a:r>
            <a:endParaRPr lang="en-US" b="1" dirty="0"/>
          </a:p>
        </p:txBody>
      </p:sp>
      <p:sp>
        <p:nvSpPr>
          <p:cNvPr id="17" name="Left Brace 16">
            <a:extLst>
              <a:ext uri="{FF2B5EF4-FFF2-40B4-BE49-F238E27FC236}">
                <a16:creationId xmlns:a16="http://schemas.microsoft.com/office/drawing/2014/main" id="{CA5C471E-BCB0-9F48-8087-634A453AD1B9}"/>
              </a:ext>
            </a:extLst>
          </p:cNvPr>
          <p:cNvSpPr/>
          <p:nvPr/>
        </p:nvSpPr>
        <p:spPr>
          <a:xfrm>
            <a:off x="10250562" y="3668683"/>
            <a:ext cx="328218" cy="100326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D8B9516-897C-C64C-B788-8D5097DB9D52}"/>
              </a:ext>
            </a:extLst>
          </p:cNvPr>
          <p:cNvCxnSpPr/>
          <p:nvPr/>
        </p:nvCxnSpPr>
        <p:spPr>
          <a:xfrm flipV="1">
            <a:off x="8248129" y="4238184"/>
            <a:ext cx="994410" cy="7109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F54F6D7E-4923-4D40-A71D-147EDECB0ABF}"/>
              </a:ext>
            </a:extLst>
          </p:cNvPr>
          <p:cNvCxnSpPr>
            <a:cxnSpLocks/>
          </p:cNvCxnSpPr>
          <p:nvPr/>
        </p:nvCxnSpPr>
        <p:spPr>
          <a:xfrm>
            <a:off x="8248129" y="4927770"/>
            <a:ext cx="1021531" cy="7244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356B75C9-3457-E342-94EF-813EB538F0BF}"/>
              </a:ext>
            </a:extLst>
          </p:cNvPr>
          <p:cNvSpPr/>
          <p:nvPr/>
        </p:nvSpPr>
        <p:spPr>
          <a:xfrm>
            <a:off x="10553997" y="4530594"/>
            <a:ext cx="1177290" cy="189740"/>
          </a:xfrm>
          <a:prstGeom prst="rect">
            <a:avLst/>
          </a:prstGeom>
          <a:solidFill>
            <a:schemeClr val="bg1">
              <a:lumMod val="6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B5D9955-5190-6047-A0B0-BCAD589BB791}"/>
              </a:ext>
            </a:extLst>
          </p:cNvPr>
          <p:cNvSpPr txBox="1"/>
          <p:nvPr/>
        </p:nvSpPr>
        <p:spPr>
          <a:xfrm>
            <a:off x="10553997" y="3868806"/>
            <a:ext cx="492443" cy="461665"/>
          </a:xfrm>
          <a:prstGeom prst="rect">
            <a:avLst/>
          </a:prstGeom>
          <a:noFill/>
        </p:spPr>
        <p:txBody>
          <a:bodyPr wrap="none" rtlCol="0">
            <a:spAutoFit/>
          </a:bodyPr>
          <a:lstStyle/>
          <a:p>
            <a:r>
              <a:rPr lang="en-US" sz="2400" b="1" dirty="0"/>
              <a:t>…</a:t>
            </a:r>
          </a:p>
        </p:txBody>
      </p:sp>
      <p:sp>
        <p:nvSpPr>
          <p:cNvPr id="22" name="Rectangle 21">
            <a:extLst>
              <a:ext uri="{FF2B5EF4-FFF2-40B4-BE49-F238E27FC236}">
                <a16:creationId xmlns:a16="http://schemas.microsoft.com/office/drawing/2014/main" id="{34BCAA09-D812-544C-800B-E85091E01062}"/>
              </a:ext>
            </a:extLst>
          </p:cNvPr>
          <p:cNvSpPr/>
          <p:nvPr/>
        </p:nvSpPr>
        <p:spPr>
          <a:xfrm>
            <a:off x="10613070" y="5095418"/>
            <a:ext cx="1177290" cy="189740"/>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3" name="文本框 6">
            <a:extLst>
              <a:ext uri="{FF2B5EF4-FFF2-40B4-BE49-F238E27FC236}">
                <a16:creationId xmlns:a16="http://schemas.microsoft.com/office/drawing/2014/main" id="{2C7D2FF2-E0A9-F745-B14A-679122E79E0E}"/>
              </a:ext>
            </a:extLst>
          </p:cNvPr>
          <p:cNvSpPr txBox="1"/>
          <p:nvPr/>
        </p:nvSpPr>
        <p:spPr>
          <a:xfrm>
            <a:off x="9332299" y="5499523"/>
            <a:ext cx="869149" cy="400110"/>
          </a:xfrm>
          <a:prstGeom prst="rect">
            <a:avLst/>
          </a:prstGeom>
          <a:noFill/>
        </p:spPr>
        <p:txBody>
          <a:bodyPr wrap="none" rtlCol="0">
            <a:spAutoFit/>
          </a:bodyPr>
          <a:lstStyle/>
          <a:p>
            <a:r>
              <a:rPr lang="en-US" sz="2000" b="1" dirty="0"/>
              <a:t>users</a:t>
            </a:r>
            <a:endParaRPr lang="en-US" b="1" dirty="0"/>
          </a:p>
        </p:txBody>
      </p:sp>
      <p:sp>
        <p:nvSpPr>
          <p:cNvPr id="24" name="Left Brace 23">
            <a:extLst>
              <a:ext uri="{FF2B5EF4-FFF2-40B4-BE49-F238E27FC236}">
                <a16:creationId xmlns:a16="http://schemas.microsoft.com/office/drawing/2014/main" id="{5DC41C8D-C3BB-334B-93EF-038D00CFB653}"/>
              </a:ext>
            </a:extLst>
          </p:cNvPr>
          <p:cNvSpPr/>
          <p:nvPr/>
        </p:nvSpPr>
        <p:spPr>
          <a:xfrm>
            <a:off x="10284852" y="5190288"/>
            <a:ext cx="328218" cy="100326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09AA951D-24F9-FF45-9ADE-B37753FCB204}"/>
              </a:ext>
            </a:extLst>
          </p:cNvPr>
          <p:cNvSpPr/>
          <p:nvPr/>
        </p:nvSpPr>
        <p:spPr>
          <a:xfrm>
            <a:off x="10588287" y="6052199"/>
            <a:ext cx="1177290" cy="189740"/>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BDA80A9-FA15-9D44-AB67-9E68C8FF87E1}"/>
              </a:ext>
            </a:extLst>
          </p:cNvPr>
          <p:cNvSpPr txBox="1"/>
          <p:nvPr/>
        </p:nvSpPr>
        <p:spPr>
          <a:xfrm>
            <a:off x="10588287" y="5390411"/>
            <a:ext cx="492443"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3990583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W</a:t>
            </a:r>
            <a:r>
              <a:rPr lang="en-US" altLang="zh-CN" dirty="0"/>
              <a:t>hy GNN on Recommender Systems</a:t>
            </a:r>
            <a:endParaRPr lang="en-US" dirty="0"/>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256</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27" name="文本框 26">
            <a:extLst>
              <a:ext uri="{FF2B5EF4-FFF2-40B4-BE49-F238E27FC236}">
                <a16:creationId xmlns:a16="http://schemas.microsoft.com/office/drawing/2014/main" id="{17D16037-60C2-451B-8CD5-E31441B09DC8}"/>
              </a:ext>
            </a:extLst>
          </p:cNvPr>
          <p:cNvSpPr txBox="1"/>
          <p:nvPr/>
        </p:nvSpPr>
        <p:spPr>
          <a:xfrm>
            <a:off x="4842545" y="2284581"/>
            <a:ext cx="6094602" cy="2308324"/>
          </a:xfrm>
          <a:prstGeom prst="rect">
            <a:avLst/>
          </a:prstGeom>
          <a:noFill/>
        </p:spPr>
        <p:txBody>
          <a:bodyPr wrap="square">
            <a:spAutoFit/>
          </a:bodyPr>
          <a:lstStyle/>
          <a:p>
            <a:pPr marL="914400" lvl="1" indent="-457200">
              <a:buFont typeface="+mj-lt"/>
              <a:buAutoNum type="arabicParenR"/>
            </a:pPr>
            <a:r>
              <a:rPr lang="en-US" altLang="zh-CN" sz="2400" dirty="0"/>
              <a:t>Most of the data in RS has essentially a graph structure.</a:t>
            </a:r>
          </a:p>
          <a:p>
            <a:pPr marL="914400" lvl="1" indent="-457200">
              <a:buFont typeface="+mj-lt"/>
              <a:buAutoNum type="arabicParenR"/>
            </a:pPr>
            <a:r>
              <a:rPr lang="en-US" altLang="zh-CN" sz="2400" dirty="0"/>
              <a:t>GNN techniques are powerful in capturing connections among nodes and representation learning for graph data.</a:t>
            </a:r>
          </a:p>
        </p:txBody>
      </p:sp>
    </p:spTree>
    <p:extLst>
      <p:ext uri="{BB962C8B-B14F-4D97-AF65-F5344CB8AC3E}">
        <p14:creationId xmlns:p14="http://schemas.microsoft.com/office/powerpoint/2010/main" val="39673882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W</a:t>
            </a:r>
            <a:r>
              <a:rPr lang="en-US" altLang="zh-CN" dirty="0"/>
              <a:t>hy GNN on Recommender Systems</a:t>
            </a:r>
            <a:endParaRPr lang="en-US" dirty="0"/>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257</a:t>
            </a:fld>
            <a:endParaRPr lang="en-US" dirty="0"/>
          </a:p>
        </p:txBody>
      </p:sp>
      <p:sp>
        <p:nvSpPr>
          <p:cNvPr id="8" name="文本框 7">
            <a:extLst>
              <a:ext uri="{FF2B5EF4-FFF2-40B4-BE49-F238E27FC236}">
                <a16:creationId xmlns:a16="http://schemas.microsoft.com/office/drawing/2014/main" id="{622ED0DF-0156-4175-B29A-83958AEBBE06}"/>
              </a:ext>
            </a:extLst>
          </p:cNvPr>
          <p:cNvSpPr txBox="1"/>
          <p:nvPr/>
        </p:nvSpPr>
        <p:spPr>
          <a:xfrm>
            <a:off x="1317071" y="1829008"/>
            <a:ext cx="8454006" cy="4389022"/>
          </a:xfrm>
          <a:prstGeom prst="rect">
            <a:avLst/>
          </a:prstGeom>
          <a:noFill/>
        </p:spPr>
        <p:txBody>
          <a:bodyPr wrap="square">
            <a:spAutoFit/>
          </a:bodyPr>
          <a:lstStyle/>
          <a:p>
            <a:r>
              <a:rPr lang="en-US" altLang="zh-CN" dirty="0"/>
              <a:t>--- Further Thoughts</a:t>
            </a:r>
          </a:p>
          <a:p>
            <a:pPr marL="914400" lvl="1" indent="-457200">
              <a:lnSpc>
                <a:spcPct val="150000"/>
              </a:lnSpc>
              <a:buFont typeface="+mj-lt"/>
              <a:buAutoNum type="alphaLcParenR"/>
            </a:pPr>
            <a:r>
              <a:rPr lang="en-US" altLang="zh-CN" dirty="0"/>
              <a:t>GNN can be viewed as MF of a complex matrix </a:t>
            </a:r>
          </a:p>
          <a:p>
            <a:pPr marL="914400" lvl="2" indent="0">
              <a:lnSpc>
                <a:spcPct val="150000"/>
              </a:lnSpc>
              <a:buNone/>
            </a:pPr>
            <a:r>
              <a:rPr lang="en-US" altLang="zh-CN" sz="1600" dirty="0">
                <a:solidFill>
                  <a:schemeClr val="bg2">
                    <a:lumMod val="75000"/>
                  </a:schemeClr>
                </a:solidFill>
              </a:rPr>
              <a:t>Liu, Z., Liu, Q., Zhang, H., &amp; Zhu, J. (2019). Unifying Graph Convolutional Networks as Matrix Factorization.</a:t>
            </a:r>
          </a:p>
          <a:p>
            <a:pPr marL="914400" lvl="1" indent="-457200">
              <a:lnSpc>
                <a:spcPct val="150000"/>
              </a:lnSpc>
              <a:buFont typeface="+mj-lt"/>
              <a:buAutoNum type="alphaLcParenR"/>
            </a:pPr>
            <a:r>
              <a:rPr lang="en-US" altLang="zh-CN" dirty="0"/>
              <a:t>GNN can be inductive </a:t>
            </a:r>
          </a:p>
          <a:p>
            <a:pPr marL="914400" lvl="1" indent="-457200">
              <a:lnSpc>
                <a:spcPct val="150000"/>
              </a:lnSpc>
              <a:buFont typeface="+mj-lt"/>
              <a:buAutoNum type="alphaLcParenR"/>
            </a:pPr>
            <a:r>
              <a:rPr lang="en-US" altLang="zh-CN" dirty="0"/>
              <a:t>GNN can be more flexible via different aggregation and transformation</a:t>
            </a:r>
          </a:p>
          <a:p>
            <a:pPr marL="914400" lvl="1" indent="-457200">
              <a:lnSpc>
                <a:spcPct val="150000"/>
              </a:lnSpc>
              <a:buFont typeface="+mj-lt"/>
              <a:buAutoNum type="alphaLcParenR"/>
            </a:pPr>
            <a:r>
              <a:rPr lang="en-US" altLang="zh-CN" dirty="0"/>
              <a:t>GNN is much more expressive, can be as powerful as WL test</a:t>
            </a:r>
          </a:p>
          <a:p>
            <a:pPr marL="914400" lvl="1" indent="-457200">
              <a:lnSpc>
                <a:spcPct val="150000"/>
              </a:lnSpc>
              <a:buFont typeface="+mj-lt"/>
              <a:buAutoNum type="alphaLcParenR"/>
            </a:pPr>
            <a:r>
              <a:rPr lang="en-US" altLang="zh-CN" dirty="0"/>
              <a:t>GNN can distinguish complex graph patterns</a:t>
            </a:r>
          </a:p>
          <a:p>
            <a:pPr marL="914400" lvl="1" indent="-457200">
              <a:lnSpc>
                <a:spcPct val="150000"/>
              </a:lnSpc>
              <a:buFont typeface="+mj-lt"/>
              <a:buAutoNum type="alphaLcParenR"/>
            </a:pPr>
            <a:r>
              <a:rPr lang="en-US" altLang="zh-CN" dirty="0"/>
              <a:t>GNN can naturally incorporate side information</a:t>
            </a:r>
          </a:p>
          <a:p>
            <a:pPr marL="914400" lvl="1" indent="-457200">
              <a:lnSpc>
                <a:spcPct val="150000"/>
              </a:lnSpc>
              <a:buFont typeface="+mj-lt"/>
              <a:buAutoNum type="alphaLcParenR"/>
            </a:pPr>
            <a:r>
              <a:rPr lang="en-US" altLang="zh-CN" dirty="0"/>
              <a:t>GNN can be beneficial in sparse or cold-start case </a:t>
            </a:r>
          </a:p>
          <a:p>
            <a:pPr marL="914400" lvl="1" indent="-457200">
              <a:lnSpc>
                <a:spcPct val="150000"/>
              </a:lnSpc>
              <a:buFont typeface="+mj-lt"/>
              <a:buAutoNum type="alphaLcParenR"/>
            </a:pPr>
            <a:r>
              <a:rPr lang="en-US" altLang="zh-CN" dirty="0"/>
              <a:t>….</a:t>
            </a:r>
          </a:p>
        </p:txBody>
      </p:sp>
    </p:spTree>
    <p:extLst>
      <p:ext uri="{BB962C8B-B14F-4D97-AF65-F5344CB8AC3E}">
        <p14:creationId xmlns:p14="http://schemas.microsoft.com/office/powerpoint/2010/main" val="7302235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B85E-C7E4-0346-B150-2059312D9434}"/>
              </a:ext>
            </a:extLst>
          </p:cNvPr>
          <p:cNvSpPr>
            <a:spLocks noGrp="1"/>
          </p:cNvSpPr>
          <p:nvPr>
            <p:ph type="title"/>
          </p:nvPr>
        </p:nvSpPr>
        <p:spPr/>
        <p:txBody>
          <a:bodyPr/>
          <a:lstStyle/>
          <a:p>
            <a:r>
              <a:rPr lang="en-US" dirty="0"/>
              <a:t>Interactions as Bipartite Graph</a:t>
            </a:r>
          </a:p>
        </p:txBody>
      </p:sp>
      <p:sp>
        <p:nvSpPr>
          <p:cNvPr id="3" name="Slide Number Placeholder 2">
            <a:extLst>
              <a:ext uri="{FF2B5EF4-FFF2-40B4-BE49-F238E27FC236}">
                <a16:creationId xmlns:a16="http://schemas.microsoft.com/office/drawing/2014/main" id="{41F40E51-F42D-084F-BE45-033AA88E08A1}"/>
              </a:ext>
            </a:extLst>
          </p:cNvPr>
          <p:cNvSpPr>
            <a:spLocks noGrp="1"/>
          </p:cNvSpPr>
          <p:nvPr>
            <p:ph type="sldNum" sz="quarter" idx="12"/>
          </p:nvPr>
        </p:nvSpPr>
        <p:spPr/>
        <p:txBody>
          <a:bodyPr/>
          <a:lstStyle/>
          <a:p>
            <a:fld id="{4C15419E-54D6-8648-ABFB-BEF58E3E877E}" type="slidenum">
              <a:rPr lang="en-US" smtClean="0"/>
              <a:t>258</a:t>
            </a:fld>
            <a:endParaRPr lang="en-US" dirty="0"/>
          </a:p>
        </p:txBody>
      </p:sp>
      <p:graphicFrame>
        <p:nvGraphicFramePr>
          <p:cNvPr id="4" name="表格 3">
            <a:extLst>
              <a:ext uri="{FF2B5EF4-FFF2-40B4-BE49-F238E27FC236}">
                <a16:creationId xmlns:a16="http://schemas.microsoft.com/office/drawing/2014/main" id="{16D45B3A-0EFA-4347-B974-6ED40FDD5CD3}"/>
              </a:ext>
            </a:extLst>
          </p:cNvPr>
          <p:cNvGraphicFramePr>
            <a:graphicFrameLocks noGrp="1"/>
          </p:cNvGraphicFramePr>
          <p:nvPr/>
        </p:nvGraphicFramePr>
        <p:xfrm>
          <a:off x="3203111" y="3004738"/>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7F167315-0D53-104E-A7FC-3B879616CAA2}"/>
              </a:ext>
            </a:extLst>
          </p:cNvPr>
          <p:cNvSpPr txBox="1"/>
          <p:nvPr/>
        </p:nvSpPr>
        <p:spPr>
          <a:xfrm>
            <a:off x="2929494" y="4643038"/>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6" name="文本框 5">
            <a:extLst>
              <a:ext uri="{FF2B5EF4-FFF2-40B4-BE49-F238E27FC236}">
                <a16:creationId xmlns:a16="http://schemas.microsoft.com/office/drawing/2014/main" id="{F928C593-F686-E544-80D3-77F9759908C9}"/>
              </a:ext>
            </a:extLst>
          </p:cNvPr>
          <p:cNvSpPr txBox="1"/>
          <p:nvPr/>
        </p:nvSpPr>
        <p:spPr>
          <a:xfrm>
            <a:off x="2371390" y="3618210"/>
            <a:ext cx="745782" cy="400110"/>
          </a:xfrm>
          <a:prstGeom prst="rect">
            <a:avLst/>
          </a:prstGeom>
          <a:noFill/>
        </p:spPr>
        <p:txBody>
          <a:bodyPr wrap="none" rtlCol="0">
            <a:spAutoFit/>
          </a:bodyPr>
          <a:lstStyle/>
          <a:p>
            <a:r>
              <a:rPr lang="en-US" sz="2000" b="1" dirty="0"/>
              <a:t>users</a:t>
            </a:r>
            <a:endParaRPr lang="en-US" b="1" dirty="0"/>
          </a:p>
        </p:txBody>
      </p:sp>
      <p:sp>
        <p:nvSpPr>
          <p:cNvPr id="7" name="文本框 6">
            <a:extLst>
              <a:ext uri="{FF2B5EF4-FFF2-40B4-BE49-F238E27FC236}">
                <a16:creationId xmlns:a16="http://schemas.microsoft.com/office/drawing/2014/main" id="{976BCD8F-90B8-BD4D-B341-2C661B657AA2}"/>
              </a:ext>
            </a:extLst>
          </p:cNvPr>
          <p:cNvSpPr txBox="1"/>
          <p:nvPr/>
        </p:nvSpPr>
        <p:spPr>
          <a:xfrm>
            <a:off x="3746157" y="2647346"/>
            <a:ext cx="773032" cy="400110"/>
          </a:xfrm>
          <a:prstGeom prst="rect">
            <a:avLst/>
          </a:prstGeom>
          <a:noFill/>
        </p:spPr>
        <p:txBody>
          <a:bodyPr wrap="none" rtlCol="0">
            <a:spAutoFit/>
          </a:bodyPr>
          <a:lstStyle/>
          <a:p>
            <a:r>
              <a:rPr lang="en-US" sz="2000" b="1" dirty="0"/>
              <a:t>items</a:t>
            </a:r>
            <a:endParaRPr lang="en-US" b="1" dirty="0"/>
          </a:p>
        </p:txBody>
      </p:sp>
    </p:spTree>
    <p:extLst>
      <p:ext uri="{BB962C8B-B14F-4D97-AF65-F5344CB8AC3E}">
        <p14:creationId xmlns:p14="http://schemas.microsoft.com/office/powerpoint/2010/main" val="6678960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B85E-C7E4-0346-B150-2059312D9434}"/>
              </a:ext>
            </a:extLst>
          </p:cNvPr>
          <p:cNvSpPr>
            <a:spLocks noGrp="1"/>
          </p:cNvSpPr>
          <p:nvPr>
            <p:ph type="title"/>
          </p:nvPr>
        </p:nvSpPr>
        <p:spPr/>
        <p:txBody>
          <a:bodyPr/>
          <a:lstStyle/>
          <a:p>
            <a:r>
              <a:rPr lang="en-US" dirty="0"/>
              <a:t>Interactions as Bipartite Graph</a:t>
            </a:r>
          </a:p>
        </p:txBody>
      </p:sp>
      <p:sp>
        <p:nvSpPr>
          <p:cNvPr id="3" name="Slide Number Placeholder 2">
            <a:extLst>
              <a:ext uri="{FF2B5EF4-FFF2-40B4-BE49-F238E27FC236}">
                <a16:creationId xmlns:a16="http://schemas.microsoft.com/office/drawing/2014/main" id="{41F40E51-F42D-084F-BE45-033AA88E08A1}"/>
              </a:ext>
            </a:extLst>
          </p:cNvPr>
          <p:cNvSpPr>
            <a:spLocks noGrp="1"/>
          </p:cNvSpPr>
          <p:nvPr>
            <p:ph type="sldNum" sz="quarter" idx="12"/>
          </p:nvPr>
        </p:nvSpPr>
        <p:spPr/>
        <p:txBody>
          <a:bodyPr/>
          <a:lstStyle/>
          <a:p>
            <a:fld id="{4C15419E-54D6-8648-ABFB-BEF58E3E877E}" type="slidenum">
              <a:rPr lang="en-US" smtClean="0"/>
              <a:t>259</a:t>
            </a:fld>
            <a:endParaRPr lang="en-US" dirty="0"/>
          </a:p>
        </p:txBody>
      </p:sp>
      <p:graphicFrame>
        <p:nvGraphicFramePr>
          <p:cNvPr id="4" name="表格 3">
            <a:extLst>
              <a:ext uri="{FF2B5EF4-FFF2-40B4-BE49-F238E27FC236}">
                <a16:creationId xmlns:a16="http://schemas.microsoft.com/office/drawing/2014/main" id="{16D45B3A-0EFA-4347-B974-6ED40FDD5CD3}"/>
              </a:ext>
            </a:extLst>
          </p:cNvPr>
          <p:cNvGraphicFramePr>
            <a:graphicFrameLocks noGrp="1"/>
          </p:cNvGraphicFramePr>
          <p:nvPr/>
        </p:nvGraphicFramePr>
        <p:xfrm>
          <a:off x="3203111" y="3004738"/>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7F167315-0D53-104E-A7FC-3B879616CAA2}"/>
              </a:ext>
            </a:extLst>
          </p:cNvPr>
          <p:cNvSpPr txBox="1"/>
          <p:nvPr/>
        </p:nvSpPr>
        <p:spPr>
          <a:xfrm>
            <a:off x="2929494" y="4643038"/>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6" name="文本框 5">
            <a:extLst>
              <a:ext uri="{FF2B5EF4-FFF2-40B4-BE49-F238E27FC236}">
                <a16:creationId xmlns:a16="http://schemas.microsoft.com/office/drawing/2014/main" id="{F928C593-F686-E544-80D3-77F9759908C9}"/>
              </a:ext>
            </a:extLst>
          </p:cNvPr>
          <p:cNvSpPr txBox="1"/>
          <p:nvPr/>
        </p:nvSpPr>
        <p:spPr>
          <a:xfrm>
            <a:off x="2371390" y="3618210"/>
            <a:ext cx="745782" cy="400110"/>
          </a:xfrm>
          <a:prstGeom prst="rect">
            <a:avLst/>
          </a:prstGeom>
          <a:noFill/>
        </p:spPr>
        <p:txBody>
          <a:bodyPr wrap="none" rtlCol="0">
            <a:spAutoFit/>
          </a:bodyPr>
          <a:lstStyle/>
          <a:p>
            <a:r>
              <a:rPr lang="en-US" sz="2000" b="1" dirty="0"/>
              <a:t>users</a:t>
            </a:r>
            <a:endParaRPr lang="en-US" b="1" dirty="0"/>
          </a:p>
        </p:txBody>
      </p:sp>
      <p:sp>
        <p:nvSpPr>
          <p:cNvPr id="7" name="文本框 6">
            <a:extLst>
              <a:ext uri="{FF2B5EF4-FFF2-40B4-BE49-F238E27FC236}">
                <a16:creationId xmlns:a16="http://schemas.microsoft.com/office/drawing/2014/main" id="{976BCD8F-90B8-BD4D-B341-2C661B657AA2}"/>
              </a:ext>
            </a:extLst>
          </p:cNvPr>
          <p:cNvSpPr txBox="1"/>
          <p:nvPr/>
        </p:nvSpPr>
        <p:spPr>
          <a:xfrm>
            <a:off x="3746157" y="2647346"/>
            <a:ext cx="773032" cy="400110"/>
          </a:xfrm>
          <a:prstGeom prst="rect">
            <a:avLst/>
          </a:prstGeom>
          <a:noFill/>
        </p:spPr>
        <p:txBody>
          <a:bodyPr wrap="none" rtlCol="0">
            <a:spAutoFit/>
          </a:bodyPr>
          <a:lstStyle/>
          <a:p>
            <a:r>
              <a:rPr lang="en-US" sz="2000" b="1" dirty="0"/>
              <a:t>items</a:t>
            </a:r>
            <a:endParaRPr lang="en-US" b="1" dirty="0"/>
          </a:p>
        </p:txBody>
      </p:sp>
      <p:sp>
        <p:nvSpPr>
          <p:cNvPr id="8" name="Oval 7">
            <a:extLst>
              <a:ext uri="{FF2B5EF4-FFF2-40B4-BE49-F238E27FC236}">
                <a16:creationId xmlns:a16="http://schemas.microsoft.com/office/drawing/2014/main" id="{93221283-87E2-2246-BFC9-3ADA7E5FFEF6}"/>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EBCEA1-DB1D-164C-9BDF-DDF3FDA972B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869C28-D9CA-0D45-9EF7-83F1BD78C471}"/>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181556-89D2-AA48-A52B-C626F9E09F3E}"/>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454CA3A-7FA2-2B41-B109-734D5D24A386}"/>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89B59C2-5F92-814A-890E-1BBCC99C0EA4}"/>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260B60-8BA7-F843-8F11-9D91FA7DA2B3}"/>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9C303A9-D5B3-8446-9CF3-266EF2C80F2C}"/>
              </a:ext>
            </a:extLst>
          </p:cNvPr>
          <p:cNvCxnSpPr>
            <a:cxnSpLocks/>
            <a:stCxn id="8" idx="6"/>
            <a:endCxn id="12"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8DFEB14D-FE8A-634B-91E5-15E00EF47319}"/>
              </a:ext>
            </a:extLst>
          </p:cNvPr>
          <p:cNvCxnSpPr>
            <a:cxnSpLocks/>
            <a:stCxn id="9" idx="6"/>
            <a:endCxn id="11"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A39140E-3A84-054C-94FA-36A711DD0883}"/>
              </a:ext>
            </a:extLst>
          </p:cNvPr>
          <p:cNvCxnSpPr>
            <a:cxnSpLocks/>
            <a:stCxn id="9" idx="6"/>
            <a:endCxn id="13" idx="2"/>
          </p:cNvCxnSpPr>
          <p:nvPr/>
        </p:nvCxnSpPr>
        <p:spPr>
          <a:xfrm>
            <a:off x="7934773" y="4111942"/>
            <a:ext cx="1609838" cy="612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8AD88B9-F832-F94F-A3D9-A26492FEA05A}"/>
              </a:ext>
            </a:extLst>
          </p:cNvPr>
          <p:cNvCxnSpPr>
            <a:cxnSpLocks/>
            <a:stCxn id="10" idx="6"/>
            <a:endCxn id="14"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9" name="文本框 5">
            <a:extLst>
              <a:ext uri="{FF2B5EF4-FFF2-40B4-BE49-F238E27FC236}">
                <a16:creationId xmlns:a16="http://schemas.microsoft.com/office/drawing/2014/main" id="{D817EE81-B741-9340-8201-91A28C82374E}"/>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20" name="文本框 6">
            <a:extLst>
              <a:ext uri="{FF2B5EF4-FFF2-40B4-BE49-F238E27FC236}">
                <a16:creationId xmlns:a16="http://schemas.microsoft.com/office/drawing/2014/main" id="{C7CF4865-F48B-2D44-AFB2-4D98C4FBBFD2}"/>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21" name="Straight Connector 20">
            <a:extLst>
              <a:ext uri="{FF2B5EF4-FFF2-40B4-BE49-F238E27FC236}">
                <a16:creationId xmlns:a16="http://schemas.microsoft.com/office/drawing/2014/main" id="{5E00AD3A-E69E-9F48-A7EC-F4555B212C61}"/>
              </a:ext>
            </a:extLst>
          </p:cNvPr>
          <p:cNvCxnSpPr>
            <a:cxnSpLocks/>
            <a:stCxn id="10" idx="6"/>
            <a:endCxn id="11"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22" name="Right Arrow 21">
            <a:extLst>
              <a:ext uri="{FF2B5EF4-FFF2-40B4-BE49-F238E27FC236}">
                <a16:creationId xmlns:a16="http://schemas.microsoft.com/office/drawing/2014/main" id="{7CC7F916-C5F2-454E-87AF-4A345BD077A7}"/>
              </a:ext>
            </a:extLst>
          </p:cNvPr>
          <p:cNvSpPr/>
          <p:nvPr/>
        </p:nvSpPr>
        <p:spPr>
          <a:xfrm>
            <a:off x="5798564" y="3592876"/>
            <a:ext cx="1181002" cy="34724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4285BA3-1B08-AA44-806A-E9744F50751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24" name="Oval 23">
            <a:extLst>
              <a:ext uri="{FF2B5EF4-FFF2-40B4-BE49-F238E27FC236}">
                <a16:creationId xmlns:a16="http://schemas.microsoft.com/office/drawing/2014/main" id="{334FE772-D3CB-F54E-847E-D718503346A9}"/>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F8E6EEA-0E61-BD46-BAE8-2BC0FD6D6274}"/>
              </a:ext>
            </a:extLst>
          </p:cNvPr>
          <p:cNvCxnSpPr>
            <a:cxnSpLocks/>
            <a:stCxn id="24" idx="6"/>
            <a:endCxn id="11"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FE6028A-75CD-894A-8BE2-D1B69A1DFC84}"/>
              </a:ext>
            </a:extLst>
          </p:cNvPr>
          <p:cNvCxnSpPr>
            <a:cxnSpLocks/>
            <a:stCxn id="24" idx="6"/>
            <a:endCxn id="13"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9C42FA2-D349-8445-A111-A9368EE0C040}"/>
              </a:ext>
            </a:extLst>
          </p:cNvPr>
          <p:cNvCxnSpPr>
            <a:cxnSpLocks/>
            <a:stCxn id="24" idx="6"/>
            <a:endCxn id="14"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4219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26</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cxnSp>
        <p:nvCxnSpPr>
          <p:cNvPr id="11" name="Straight Connector 10">
            <a:extLst>
              <a:ext uri="{FF2B5EF4-FFF2-40B4-BE49-F238E27FC236}">
                <a16:creationId xmlns:a16="http://schemas.microsoft.com/office/drawing/2014/main" id="{471378CA-138A-2543-AA88-9392940E0AB0}"/>
              </a:ext>
            </a:extLst>
          </p:cNvPr>
          <p:cNvCxnSpPr/>
          <p:nvPr/>
        </p:nvCxnSpPr>
        <p:spPr>
          <a:xfrm>
            <a:off x="1601517" y="5954458"/>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A2B18-7922-E940-987B-EA562B9B3072}"/>
                  </a:ext>
                </a:extLst>
              </p:cNvPr>
              <p:cNvSpPr txBox="1"/>
              <p:nvPr/>
            </p:nvSpPr>
            <p:spPr>
              <a:xfrm>
                <a:off x="1771291" y="6022896"/>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12" name="TextBox 11">
                <a:extLst>
                  <a:ext uri="{FF2B5EF4-FFF2-40B4-BE49-F238E27FC236}">
                    <a16:creationId xmlns:a16="http://schemas.microsoft.com/office/drawing/2014/main" id="{A51A2B18-7922-E940-987B-EA562B9B3072}"/>
                  </a:ext>
                </a:extLst>
              </p:cNvPr>
              <p:cNvSpPr txBox="1">
                <a:spLocks noRot="1" noChangeAspect="1" noMove="1" noResize="1" noEditPoints="1" noAdjustHandles="1" noChangeArrowheads="1" noChangeShapeType="1" noTextEdit="1"/>
              </p:cNvSpPr>
              <p:nvPr/>
            </p:nvSpPr>
            <p:spPr>
              <a:xfrm>
                <a:off x="1771291" y="6022896"/>
                <a:ext cx="4403257" cy="369332"/>
              </a:xfrm>
              <a:prstGeom prst="rect">
                <a:avLst/>
              </a:prstGeom>
              <a:blipFill>
                <a:blip r:embed="rId5"/>
                <a:stretch>
                  <a:fillRect l="-862" t="-3333" b="-26667"/>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3136AF15-73C5-544C-9492-BD708CEC46CA}"/>
              </a:ext>
            </a:extLst>
          </p:cNvPr>
          <p:cNvSpPr/>
          <p:nvPr/>
        </p:nvSpPr>
        <p:spPr>
          <a:xfrm>
            <a:off x="8355292" y="2097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558B87-214F-1843-872C-4055574F8165}"/>
              </a:ext>
            </a:extLst>
          </p:cNvPr>
          <p:cNvSpPr/>
          <p:nvPr/>
        </p:nvSpPr>
        <p:spPr>
          <a:xfrm>
            <a:off x="8631517" y="26876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17EB1C-5624-864D-8389-BB5CDA4A504B}"/>
              </a:ext>
            </a:extLst>
          </p:cNvPr>
          <p:cNvSpPr/>
          <p:nvPr/>
        </p:nvSpPr>
        <p:spPr>
          <a:xfrm>
            <a:off x="9193492" y="22304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BCA524C-116F-E340-8CCF-232C9477519D}"/>
              </a:ext>
            </a:extLst>
          </p:cNvPr>
          <p:cNvSpPr/>
          <p:nvPr/>
        </p:nvSpPr>
        <p:spPr>
          <a:xfrm>
            <a:off x="10069792" y="19446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C06F944-72C3-5649-A6BC-2B1388835028}"/>
              </a:ext>
            </a:extLst>
          </p:cNvPr>
          <p:cNvSpPr/>
          <p:nvPr/>
        </p:nvSpPr>
        <p:spPr>
          <a:xfrm>
            <a:off x="9993592" y="2373305"/>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39981E-6C70-064A-B085-7C0979548C2A}"/>
              </a:ext>
            </a:extLst>
          </p:cNvPr>
          <p:cNvSpPr/>
          <p:nvPr/>
        </p:nvSpPr>
        <p:spPr>
          <a:xfrm>
            <a:off x="10126942" y="3000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4F69BB-74C8-4B47-A6B5-122BEE656B1B}"/>
              </a:ext>
            </a:extLst>
          </p:cNvPr>
          <p:cNvSpPr/>
          <p:nvPr/>
        </p:nvSpPr>
        <p:spPr>
          <a:xfrm>
            <a:off x="10822267" y="2478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E9FE29-6DE2-9943-AD18-EC4AD1298497}"/>
              </a:ext>
            </a:extLst>
          </p:cNvPr>
          <p:cNvSpPr/>
          <p:nvPr/>
        </p:nvSpPr>
        <p:spPr>
          <a:xfrm>
            <a:off x="10955617" y="18113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D43BA113-A10D-C340-8F7E-0E1B09F00C20}"/>
              </a:ext>
            </a:extLst>
          </p:cNvPr>
          <p:cNvCxnSpPr>
            <a:stCxn id="13" idx="4"/>
            <a:endCxn id="14" idx="1"/>
          </p:cNvCxnSpPr>
          <p:nvPr/>
        </p:nvCxnSpPr>
        <p:spPr>
          <a:xfrm>
            <a:off x="8421967" y="2230430"/>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348AE7-C5E3-4743-8A7D-4BE832684147}"/>
              </a:ext>
            </a:extLst>
          </p:cNvPr>
          <p:cNvCxnSpPr>
            <a:cxnSpLocks/>
            <a:stCxn id="14" idx="7"/>
            <a:endCxn id="15" idx="3"/>
          </p:cNvCxnSpPr>
          <p:nvPr/>
        </p:nvCxnSpPr>
        <p:spPr>
          <a:xfrm flipV="1">
            <a:off x="8745338" y="2344251"/>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F6EA687-D064-4047-8B6D-70638DE8B436}"/>
              </a:ext>
            </a:extLst>
          </p:cNvPr>
          <p:cNvCxnSpPr>
            <a:cxnSpLocks/>
            <a:stCxn id="15" idx="6"/>
            <a:endCxn id="17" idx="2"/>
          </p:cNvCxnSpPr>
          <p:nvPr/>
        </p:nvCxnSpPr>
        <p:spPr>
          <a:xfrm>
            <a:off x="9326842" y="2297105"/>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0200B1-656B-534F-9696-072EC6676A98}"/>
              </a:ext>
            </a:extLst>
          </p:cNvPr>
          <p:cNvCxnSpPr>
            <a:cxnSpLocks/>
            <a:stCxn id="15" idx="6"/>
            <a:endCxn id="16" idx="2"/>
          </p:cNvCxnSpPr>
          <p:nvPr/>
        </p:nvCxnSpPr>
        <p:spPr>
          <a:xfrm flipV="1">
            <a:off x="9326842" y="2011355"/>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66C238-4D83-9545-A9ED-D00AD8F289B8}"/>
              </a:ext>
            </a:extLst>
          </p:cNvPr>
          <p:cNvCxnSpPr>
            <a:cxnSpLocks/>
            <a:stCxn id="16" idx="6"/>
            <a:endCxn id="20" idx="2"/>
          </p:cNvCxnSpPr>
          <p:nvPr/>
        </p:nvCxnSpPr>
        <p:spPr>
          <a:xfrm flipV="1">
            <a:off x="10203142" y="1878005"/>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A183E7C-B913-A947-980A-AE9B51C15F5F}"/>
              </a:ext>
            </a:extLst>
          </p:cNvPr>
          <p:cNvCxnSpPr>
            <a:cxnSpLocks/>
            <a:stCxn id="17" idx="0"/>
            <a:endCxn id="16" idx="4"/>
          </p:cNvCxnSpPr>
          <p:nvPr/>
        </p:nvCxnSpPr>
        <p:spPr>
          <a:xfrm flipV="1">
            <a:off x="10060267" y="2078030"/>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D4BC34-4EC0-5940-B127-D0ED361BA9A4}"/>
              </a:ext>
            </a:extLst>
          </p:cNvPr>
          <p:cNvCxnSpPr>
            <a:cxnSpLocks/>
            <a:stCxn id="14" idx="6"/>
            <a:endCxn id="17" idx="2"/>
          </p:cNvCxnSpPr>
          <p:nvPr/>
        </p:nvCxnSpPr>
        <p:spPr>
          <a:xfrm flipV="1">
            <a:off x="8764867" y="2439980"/>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F90A79A-39F6-2E40-8598-DB3F0DD3F295}"/>
              </a:ext>
            </a:extLst>
          </p:cNvPr>
          <p:cNvCxnSpPr>
            <a:cxnSpLocks/>
            <a:stCxn id="18" idx="1"/>
            <a:endCxn id="15" idx="4"/>
          </p:cNvCxnSpPr>
          <p:nvPr/>
        </p:nvCxnSpPr>
        <p:spPr>
          <a:xfrm flipH="1" flipV="1">
            <a:off x="9260167" y="2363780"/>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3E5ECE7-7F1B-BC4D-9752-D0CCF75ACB76}"/>
              </a:ext>
            </a:extLst>
          </p:cNvPr>
          <p:cNvCxnSpPr>
            <a:cxnSpLocks/>
            <a:stCxn id="18" idx="7"/>
            <a:endCxn id="19" idx="3"/>
          </p:cNvCxnSpPr>
          <p:nvPr/>
        </p:nvCxnSpPr>
        <p:spPr>
          <a:xfrm flipV="1">
            <a:off x="10240763" y="2591901"/>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6E2D35-764B-6943-89F2-E3251575FD5F}"/>
              </a:ext>
            </a:extLst>
          </p:cNvPr>
          <p:cNvCxnSpPr>
            <a:cxnSpLocks/>
          </p:cNvCxnSpPr>
          <p:nvPr/>
        </p:nvCxnSpPr>
        <p:spPr>
          <a:xfrm>
            <a:off x="8417552" y="1708311"/>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6DC6A4-4850-E74F-8C5E-EFB74F015D52}"/>
              </a:ext>
            </a:extLst>
          </p:cNvPr>
          <p:cNvCxnSpPr>
            <a:cxnSpLocks/>
          </p:cNvCxnSpPr>
          <p:nvPr/>
        </p:nvCxnSpPr>
        <p:spPr>
          <a:xfrm>
            <a:off x="8698190" y="229710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CD84E7-8B7C-5A4F-864D-5E9CCB70378E}"/>
              </a:ext>
            </a:extLst>
          </p:cNvPr>
          <p:cNvCxnSpPr>
            <a:cxnSpLocks/>
          </p:cNvCxnSpPr>
          <p:nvPr/>
        </p:nvCxnSpPr>
        <p:spPr>
          <a:xfrm>
            <a:off x="9260145" y="1847552"/>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17604-F270-E84E-8B42-AEDCC142304C}"/>
              </a:ext>
            </a:extLst>
          </p:cNvPr>
          <p:cNvCxnSpPr>
            <a:cxnSpLocks/>
          </p:cNvCxnSpPr>
          <p:nvPr/>
        </p:nvCxnSpPr>
        <p:spPr>
          <a:xfrm>
            <a:off x="10126329" y="156416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AB08F0-C38B-504B-954F-B859D32E00DE}"/>
              </a:ext>
            </a:extLst>
          </p:cNvPr>
          <p:cNvCxnSpPr>
            <a:cxnSpLocks/>
          </p:cNvCxnSpPr>
          <p:nvPr/>
        </p:nvCxnSpPr>
        <p:spPr>
          <a:xfrm>
            <a:off x="11022292" y="144380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3A9476-E9CE-D846-90C2-483D8AB47E12}"/>
              </a:ext>
            </a:extLst>
          </p:cNvPr>
          <p:cNvCxnSpPr>
            <a:cxnSpLocks/>
          </p:cNvCxnSpPr>
          <p:nvPr/>
        </p:nvCxnSpPr>
        <p:spPr>
          <a:xfrm>
            <a:off x="10021450" y="201135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3A8C15-41EC-F944-A47A-DE080DC340B9}"/>
              </a:ext>
            </a:extLst>
          </p:cNvPr>
          <p:cNvCxnSpPr>
            <a:cxnSpLocks/>
          </p:cNvCxnSpPr>
          <p:nvPr/>
        </p:nvCxnSpPr>
        <p:spPr>
          <a:xfrm>
            <a:off x="10898706" y="209708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8B204A-6BCE-994D-A1F0-A6DBE7C265E4}"/>
              </a:ext>
            </a:extLst>
          </p:cNvPr>
          <p:cNvCxnSpPr>
            <a:cxnSpLocks/>
          </p:cNvCxnSpPr>
          <p:nvPr/>
        </p:nvCxnSpPr>
        <p:spPr>
          <a:xfrm>
            <a:off x="10198838" y="260685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C1E9670-8532-B247-8EC7-9117D2248010}"/>
              </a:ext>
            </a:extLst>
          </p:cNvPr>
          <p:cNvSpPr/>
          <p:nvPr/>
        </p:nvSpPr>
        <p:spPr>
          <a:xfrm>
            <a:off x="8355292" y="3357297"/>
            <a:ext cx="2764859" cy="369332"/>
          </a:xfrm>
          <a:prstGeom prst="rect">
            <a:avLst/>
          </a:prstGeom>
        </p:spPr>
        <p:txBody>
          <a:bodyPr wrap="none">
            <a:spAutoFit/>
          </a:bodyPr>
          <a:lstStyle/>
          <a:p>
            <a:r>
              <a:rPr lang="en-US" dirty="0"/>
              <a:t>Low frequency graph signal</a:t>
            </a:r>
          </a:p>
        </p:txBody>
      </p:sp>
      <p:sp>
        <p:nvSpPr>
          <p:cNvPr id="49" name="Oval 48">
            <a:extLst>
              <a:ext uri="{FF2B5EF4-FFF2-40B4-BE49-F238E27FC236}">
                <a16:creationId xmlns:a16="http://schemas.microsoft.com/office/drawing/2014/main" id="{F7252201-4023-ED4B-9A63-33DD6F3EEFE9}"/>
              </a:ext>
            </a:extLst>
          </p:cNvPr>
          <p:cNvSpPr/>
          <p:nvPr/>
        </p:nvSpPr>
        <p:spPr>
          <a:xfrm>
            <a:off x="8355291" y="461598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E74BE83-A3D9-5741-8DBF-A8BDCD579D4F}"/>
              </a:ext>
            </a:extLst>
          </p:cNvPr>
          <p:cNvSpPr/>
          <p:nvPr/>
        </p:nvSpPr>
        <p:spPr>
          <a:xfrm>
            <a:off x="8631516" y="520653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06E0270-570E-9844-B328-0B0B4A0513DF}"/>
              </a:ext>
            </a:extLst>
          </p:cNvPr>
          <p:cNvSpPr/>
          <p:nvPr/>
        </p:nvSpPr>
        <p:spPr>
          <a:xfrm>
            <a:off x="9193491" y="474933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C150D2A-B416-CF4D-B336-9091740F6DCD}"/>
              </a:ext>
            </a:extLst>
          </p:cNvPr>
          <p:cNvSpPr/>
          <p:nvPr/>
        </p:nvSpPr>
        <p:spPr>
          <a:xfrm>
            <a:off x="10069791" y="446358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C888C52-CEA4-3441-8E24-00D982560596}"/>
              </a:ext>
            </a:extLst>
          </p:cNvPr>
          <p:cNvSpPr/>
          <p:nvPr/>
        </p:nvSpPr>
        <p:spPr>
          <a:xfrm>
            <a:off x="9993591" y="489221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8A3C10D-BD90-3149-9095-D7AA33DFD382}"/>
              </a:ext>
            </a:extLst>
          </p:cNvPr>
          <p:cNvSpPr/>
          <p:nvPr/>
        </p:nvSpPr>
        <p:spPr>
          <a:xfrm>
            <a:off x="10126941" y="551989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DE0B901-7FC6-5544-9C43-53676787C064}"/>
              </a:ext>
            </a:extLst>
          </p:cNvPr>
          <p:cNvSpPr/>
          <p:nvPr/>
        </p:nvSpPr>
        <p:spPr>
          <a:xfrm>
            <a:off x="10822266" y="499698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2CEB6FB-A027-5249-81FC-B25C62D0179C}"/>
              </a:ext>
            </a:extLst>
          </p:cNvPr>
          <p:cNvSpPr/>
          <p:nvPr/>
        </p:nvSpPr>
        <p:spPr>
          <a:xfrm>
            <a:off x="10955616" y="433023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C4458236-D3A0-5445-ADC1-4A1EDD45CEF2}"/>
              </a:ext>
            </a:extLst>
          </p:cNvPr>
          <p:cNvCxnSpPr>
            <a:stCxn id="49" idx="4"/>
            <a:endCxn id="50" idx="1"/>
          </p:cNvCxnSpPr>
          <p:nvPr/>
        </p:nvCxnSpPr>
        <p:spPr>
          <a:xfrm>
            <a:off x="8421966" y="474933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A906E9B-1B38-D049-8898-200F6BB6526D}"/>
              </a:ext>
            </a:extLst>
          </p:cNvPr>
          <p:cNvCxnSpPr>
            <a:cxnSpLocks/>
            <a:stCxn id="50" idx="7"/>
            <a:endCxn id="51" idx="3"/>
          </p:cNvCxnSpPr>
          <p:nvPr/>
        </p:nvCxnSpPr>
        <p:spPr>
          <a:xfrm flipV="1">
            <a:off x="8745337" y="486315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FE64DA09-E194-9D40-8821-8B543F106CB5}"/>
              </a:ext>
            </a:extLst>
          </p:cNvPr>
          <p:cNvCxnSpPr>
            <a:cxnSpLocks/>
            <a:stCxn id="51" idx="6"/>
            <a:endCxn id="53" idx="2"/>
          </p:cNvCxnSpPr>
          <p:nvPr/>
        </p:nvCxnSpPr>
        <p:spPr>
          <a:xfrm>
            <a:off x="9326841" y="481601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3F8220-E5E2-3743-9CA7-2AC86F81141C}"/>
              </a:ext>
            </a:extLst>
          </p:cNvPr>
          <p:cNvCxnSpPr>
            <a:cxnSpLocks/>
            <a:stCxn id="51" idx="6"/>
            <a:endCxn id="52" idx="2"/>
          </p:cNvCxnSpPr>
          <p:nvPr/>
        </p:nvCxnSpPr>
        <p:spPr>
          <a:xfrm flipV="1">
            <a:off x="9326841" y="453026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6A88853-9BAE-E34F-82BE-AC20615A203A}"/>
              </a:ext>
            </a:extLst>
          </p:cNvPr>
          <p:cNvCxnSpPr>
            <a:cxnSpLocks/>
            <a:stCxn id="52" idx="6"/>
            <a:endCxn id="56" idx="2"/>
          </p:cNvCxnSpPr>
          <p:nvPr/>
        </p:nvCxnSpPr>
        <p:spPr>
          <a:xfrm flipV="1">
            <a:off x="10203141" y="439691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480FB84-6DA6-C441-BB5E-A089D4053B2B}"/>
              </a:ext>
            </a:extLst>
          </p:cNvPr>
          <p:cNvCxnSpPr>
            <a:cxnSpLocks/>
            <a:stCxn id="53" idx="0"/>
            <a:endCxn id="52" idx="4"/>
          </p:cNvCxnSpPr>
          <p:nvPr/>
        </p:nvCxnSpPr>
        <p:spPr>
          <a:xfrm flipV="1">
            <a:off x="10060266" y="459693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E225F30-4C79-E443-8700-9DD94A5B85DE}"/>
              </a:ext>
            </a:extLst>
          </p:cNvPr>
          <p:cNvCxnSpPr>
            <a:cxnSpLocks/>
            <a:stCxn id="50" idx="6"/>
            <a:endCxn id="53" idx="2"/>
          </p:cNvCxnSpPr>
          <p:nvPr/>
        </p:nvCxnSpPr>
        <p:spPr>
          <a:xfrm flipV="1">
            <a:off x="8764866" y="495888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CB425AB-6D6A-1749-8E71-F0535482F84C}"/>
              </a:ext>
            </a:extLst>
          </p:cNvPr>
          <p:cNvCxnSpPr>
            <a:cxnSpLocks/>
            <a:stCxn id="54" idx="1"/>
            <a:endCxn id="51" idx="4"/>
          </p:cNvCxnSpPr>
          <p:nvPr/>
        </p:nvCxnSpPr>
        <p:spPr>
          <a:xfrm flipH="1" flipV="1">
            <a:off x="9260166" y="488268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E505DC6-4E9A-5744-9914-3583168B787A}"/>
              </a:ext>
            </a:extLst>
          </p:cNvPr>
          <p:cNvCxnSpPr>
            <a:cxnSpLocks/>
            <a:stCxn id="54" idx="7"/>
            <a:endCxn id="55" idx="3"/>
          </p:cNvCxnSpPr>
          <p:nvPr/>
        </p:nvCxnSpPr>
        <p:spPr>
          <a:xfrm flipV="1">
            <a:off x="10240762" y="511080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FC86532-51EA-5A40-83C3-0A8C5DC4348F}"/>
              </a:ext>
            </a:extLst>
          </p:cNvPr>
          <p:cNvCxnSpPr>
            <a:cxnSpLocks/>
          </p:cNvCxnSpPr>
          <p:nvPr/>
        </p:nvCxnSpPr>
        <p:spPr>
          <a:xfrm>
            <a:off x="8417551" y="422721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71017FE-4C66-CD4C-A9B6-A8CA333B9ABF}"/>
              </a:ext>
            </a:extLst>
          </p:cNvPr>
          <p:cNvCxnSpPr>
            <a:cxnSpLocks/>
          </p:cNvCxnSpPr>
          <p:nvPr/>
        </p:nvCxnSpPr>
        <p:spPr>
          <a:xfrm>
            <a:off x="8698647" y="5345041"/>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718E45-C160-5E48-9C68-A4372EBEC4E7}"/>
              </a:ext>
            </a:extLst>
          </p:cNvPr>
          <p:cNvCxnSpPr>
            <a:cxnSpLocks/>
          </p:cNvCxnSpPr>
          <p:nvPr/>
        </p:nvCxnSpPr>
        <p:spPr>
          <a:xfrm>
            <a:off x="9260144" y="436646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E3874C9-615A-3A4D-B851-584C73425838}"/>
              </a:ext>
            </a:extLst>
          </p:cNvPr>
          <p:cNvCxnSpPr>
            <a:cxnSpLocks/>
          </p:cNvCxnSpPr>
          <p:nvPr/>
        </p:nvCxnSpPr>
        <p:spPr>
          <a:xfrm>
            <a:off x="10173492" y="458283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D44DA0-9FFE-1C40-8B98-905892E7A4FA}"/>
              </a:ext>
            </a:extLst>
          </p:cNvPr>
          <p:cNvCxnSpPr>
            <a:cxnSpLocks/>
          </p:cNvCxnSpPr>
          <p:nvPr/>
        </p:nvCxnSpPr>
        <p:spPr>
          <a:xfrm>
            <a:off x="11022291" y="396271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5DE25D-E003-7E41-B817-B2886E28AA0A}"/>
              </a:ext>
            </a:extLst>
          </p:cNvPr>
          <p:cNvCxnSpPr>
            <a:cxnSpLocks/>
          </p:cNvCxnSpPr>
          <p:nvPr/>
        </p:nvCxnSpPr>
        <p:spPr>
          <a:xfrm>
            <a:off x="10069791" y="5025563"/>
            <a:ext cx="0" cy="229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040ADA6-9397-6F44-BDCA-D7962224CC4B}"/>
              </a:ext>
            </a:extLst>
          </p:cNvPr>
          <p:cNvCxnSpPr>
            <a:cxnSpLocks/>
          </p:cNvCxnSpPr>
          <p:nvPr/>
        </p:nvCxnSpPr>
        <p:spPr>
          <a:xfrm>
            <a:off x="10898705" y="461598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103E355-3A7B-E440-983A-07D56561D900}"/>
              </a:ext>
            </a:extLst>
          </p:cNvPr>
          <p:cNvCxnSpPr>
            <a:cxnSpLocks/>
          </p:cNvCxnSpPr>
          <p:nvPr/>
        </p:nvCxnSpPr>
        <p:spPr>
          <a:xfrm>
            <a:off x="10203141" y="5653247"/>
            <a:ext cx="0" cy="19438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0069EB7-7617-0F4D-9EFF-EE997C50E76F}"/>
              </a:ext>
            </a:extLst>
          </p:cNvPr>
          <p:cNvSpPr/>
          <p:nvPr/>
        </p:nvSpPr>
        <p:spPr>
          <a:xfrm>
            <a:off x="8355291" y="6015624"/>
            <a:ext cx="2809039" cy="369332"/>
          </a:xfrm>
          <a:prstGeom prst="rect">
            <a:avLst/>
          </a:prstGeom>
        </p:spPr>
        <p:txBody>
          <a:bodyPr wrap="none">
            <a:spAutoFit/>
          </a:bodyPr>
          <a:lstStyle/>
          <a:p>
            <a:r>
              <a:rPr lang="en-US" dirty="0"/>
              <a:t>High frequency graph signal</a:t>
            </a:r>
          </a:p>
        </p:txBody>
      </p:sp>
    </p:spTree>
    <p:extLst>
      <p:ext uri="{BB962C8B-B14F-4D97-AF65-F5344CB8AC3E}">
        <p14:creationId xmlns:p14="http://schemas.microsoft.com/office/powerpoint/2010/main" val="24960166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B85E-C7E4-0346-B150-2059312D9434}"/>
              </a:ext>
            </a:extLst>
          </p:cNvPr>
          <p:cNvSpPr>
            <a:spLocks noGrp="1"/>
          </p:cNvSpPr>
          <p:nvPr>
            <p:ph type="title"/>
          </p:nvPr>
        </p:nvSpPr>
        <p:spPr/>
        <p:txBody>
          <a:bodyPr/>
          <a:lstStyle/>
          <a:p>
            <a:r>
              <a:rPr lang="en-US" dirty="0"/>
              <a:t>Interactions as Bipartite Graph</a:t>
            </a:r>
          </a:p>
        </p:txBody>
      </p:sp>
      <p:sp>
        <p:nvSpPr>
          <p:cNvPr id="3" name="Slide Number Placeholder 2">
            <a:extLst>
              <a:ext uri="{FF2B5EF4-FFF2-40B4-BE49-F238E27FC236}">
                <a16:creationId xmlns:a16="http://schemas.microsoft.com/office/drawing/2014/main" id="{41F40E51-F42D-084F-BE45-033AA88E08A1}"/>
              </a:ext>
            </a:extLst>
          </p:cNvPr>
          <p:cNvSpPr>
            <a:spLocks noGrp="1"/>
          </p:cNvSpPr>
          <p:nvPr>
            <p:ph type="sldNum" sz="quarter" idx="12"/>
          </p:nvPr>
        </p:nvSpPr>
        <p:spPr/>
        <p:txBody>
          <a:bodyPr/>
          <a:lstStyle/>
          <a:p>
            <a:fld id="{4C15419E-54D6-8648-ABFB-BEF58E3E877E}" type="slidenum">
              <a:rPr lang="en-US" smtClean="0"/>
              <a:t>260</a:t>
            </a:fld>
            <a:endParaRPr lang="en-US" dirty="0"/>
          </a:p>
        </p:txBody>
      </p:sp>
      <p:graphicFrame>
        <p:nvGraphicFramePr>
          <p:cNvPr id="4" name="表格 3">
            <a:extLst>
              <a:ext uri="{FF2B5EF4-FFF2-40B4-BE49-F238E27FC236}">
                <a16:creationId xmlns:a16="http://schemas.microsoft.com/office/drawing/2014/main" id="{16D45B3A-0EFA-4347-B974-6ED40FDD5CD3}"/>
              </a:ext>
            </a:extLst>
          </p:cNvPr>
          <p:cNvGraphicFramePr>
            <a:graphicFrameLocks noGrp="1"/>
          </p:cNvGraphicFramePr>
          <p:nvPr/>
        </p:nvGraphicFramePr>
        <p:xfrm>
          <a:off x="3203111" y="3004738"/>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altLang="zh-CN" dirty="0">
                          <a:solidFill>
                            <a:schemeClr val="tx1"/>
                          </a:solidFill>
                        </a:rPr>
                        <a:t>5</a:t>
                      </a:r>
                      <a:endParaRPr lang="en-US" dirty="0">
                        <a:solidFill>
                          <a:schemeClr val="tx1"/>
                        </a:solidFill>
                      </a:endParaRP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3</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altLang="zh-CN" dirty="0">
                          <a:solidFill>
                            <a:schemeClr val="tx1"/>
                          </a:solidFill>
                        </a:rPr>
                        <a:t>3</a:t>
                      </a:r>
                      <a:endParaRPr lang="en-US" dirty="0">
                        <a:solidFill>
                          <a:schemeClr val="tx1"/>
                        </a:solidFill>
                      </a:endParaRP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2</a:t>
                      </a:r>
                    </a:p>
                  </a:txBody>
                  <a:tcPr/>
                </a:tc>
                <a:tc>
                  <a:txBody>
                    <a:bodyPr/>
                    <a:lstStyle/>
                    <a:p>
                      <a:pPr algn="ctr"/>
                      <a:r>
                        <a:rPr lang="en-US" dirty="0">
                          <a:solidFill>
                            <a:schemeClr val="tx1"/>
                          </a:solidFill>
                        </a:rPr>
                        <a:t>5</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5</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4</a:t>
                      </a:r>
                    </a:p>
                  </a:txBody>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7F167315-0D53-104E-A7FC-3B879616CAA2}"/>
              </a:ext>
            </a:extLst>
          </p:cNvPr>
          <p:cNvSpPr txBox="1"/>
          <p:nvPr/>
        </p:nvSpPr>
        <p:spPr>
          <a:xfrm>
            <a:off x="2929494" y="4643038"/>
            <a:ext cx="2873287" cy="369332"/>
          </a:xfrm>
          <a:prstGeom prst="rect">
            <a:avLst/>
          </a:prstGeom>
          <a:noFill/>
        </p:spPr>
        <p:txBody>
          <a:bodyPr wrap="none" rtlCol="0">
            <a:spAutoFit/>
          </a:bodyPr>
          <a:lstStyle/>
          <a:p>
            <a:r>
              <a:rPr lang="en-US" b="1" dirty="0">
                <a:solidFill>
                  <a:srgbClr val="1E497D"/>
                </a:solidFill>
              </a:rPr>
              <a:t>Weighted interaction matrix</a:t>
            </a:r>
          </a:p>
        </p:txBody>
      </p:sp>
      <p:sp>
        <p:nvSpPr>
          <p:cNvPr id="6" name="文本框 5">
            <a:extLst>
              <a:ext uri="{FF2B5EF4-FFF2-40B4-BE49-F238E27FC236}">
                <a16:creationId xmlns:a16="http://schemas.microsoft.com/office/drawing/2014/main" id="{F928C593-F686-E544-80D3-77F9759908C9}"/>
              </a:ext>
            </a:extLst>
          </p:cNvPr>
          <p:cNvSpPr txBox="1"/>
          <p:nvPr/>
        </p:nvSpPr>
        <p:spPr>
          <a:xfrm>
            <a:off x="2371390" y="3618210"/>
            <a:ext cx="745782" cy="400110"/>
          </a:xfrm>
          <a:prstGeom prst="rect">
            <a:avLst/>
          </a:prstGeom>
          <a:noFill/>
        </p:spPr>
        <p:txBody>
          <a:bodyPr wrap="none" rtlCol="0">
            <a:spAutoFit/>
          </a:bodyPr>
          <a:lstStyle/>
          <a:p>
            <a:r>
              <a:rPr lang="en-US" sz="2000" b="1" dirty="0"/>
              <a:t>users</a:t>
            </a:r>
            <a:endParaRPr lang="en-US" b="1" dirty="0"/>
          </a:p>
        </p:txBody>
      </p:sp>
      <p:sp>
        <p:nvSpPr>
          <p:cNvPr id="7" name="文本框 6">
            <a:extLst>
              <a:ext uri="{FF2B5EF4-FFF2-40B4-BE49-F238E27FC236}">
                <a16:creationId xmlns:a16="http://schemas.microsoft.com/office/drawing/2014/main" id="{976BCD8F-90B8-BD4D-B341-2C661B657AA2}"/>
              </a:ext>
            </a:extLst>
          </p:cNvPr>
          <p:cNvSpPr txBox="1"/>
          <p:nvPr/>
        </p:nvSpPr>
        <p:spPr>
          <a:xfrm>
            <a:off x="3746157" y="2647346"/>
            <a:ext cx="773032" cy="400110"/>
          </a:xfrm>
          <a:prstGeom prst="rect">
            <a:avLst/>
          </a:prstGeom>
          <a:noFill/>
        </p:spPr>
        <p:txBody>
          <a:bodyPr wrap="none" rtlCol="0">
            <a:spAutoFit/>
          </a:bodyPr>
          <a:lstStyle/>
          <a:p>
            <a:r>
              <a:rPr lang="en-US" sz="2000" b="1" dirty="0"/>
              <a:t>items</a:t>
            </a:r>
            <a:endParaRPr lang="en-US" b="1" dirty="0"/>
          </a:p>
        </p:txBody>
      </p:sp>
      <p:sp>
        <p:nvSpPr>
          <p:cNvPr id="8" name="Oval 7">
            <a:extLst>
              <a:ext uri="{FF2B5EF4-FFF2-40B4-BE49-F238E27FC236}">
                <a16:creationId xmlns:a16="http://schemas.microsoft.com/office/drawing/2014/main" id="{93221283-87E2-2246-BFC9-3ADA7E5FFEF6}"/>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EBCEA1-DB1D-164C-9BDF-DDF3FDA972B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869C28-D9CA-0D45-9EF7-83F1BD78C471}"/>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181556-89D2-AA48-A52B-C626F9E09F3E}"/>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454CA3A-7FA2-2B41-B109-734D5D24A386}"/>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89B59C2-5F92-814A-890E-1BBCC99C0EA4}"/>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260B60-8BA7-F843-8F11-9D91FA7DA2B3}"/>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9C303A9-D5B3-8446-9CF3-266EF2C80F2C}"/>
              </a:ext>
            </a:extLst>
          </p:cNvPr>
          <p:cNvCxnSpPr>
            <a:cxnSpLocks/>
            <a:stCxn id="8" idx="6"/>
            <a:endCxn id="12"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8DFEB14D-FE8A-634B-91E5-15E00EF47319}"/>
              </a:ext>
            </a:extLst>
          </p:cNvPr>
          <p:cNvCxnSpPr>
            <a:cxnSpLocks/>
            <a:stCxn id="9" idx="6"/>
            <a:endCxn id="11"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A39140E-3A84-054C-94FA-36A711DD0883}"/>
              </a:ext>
            </a:extLst>
          </p:cNvPr>
          <p:cNvCxnSpPr>
            <a:cxnSpLocks/>
            <a:stCxn id="9" idx="6"/>
            <a:endCxn id="12"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8AD88B9-F832-F94F-A3D9-A26492FEA05A}"/>
              </a:ext>
            </a:extLst>
          </p:cNvPr>
          <p:cNvCxnSpPr>
            <a:cxnSpLocks/>
            <a:stCxn id="10" idx="6"/>
            <a:endCxn id="14"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9" name="文本框 5">
            <a:extLst>
              <a:ext uri="{FF2B5EF4-FFF2-40B4-BE49-F238E27FC236}">
                <a16:creationId xmlns:a16="http://schemas.microsoft.com/office/drawing/2014/main" id="{D817EE81-B741-9340-8201-91A28C82374E}"/>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20" name="文本框 6">
            <a:extLst>
              <a:ext uri="{FF2B5EF4-FFF2-40B4-BE49-F238E27FC236}">
                <a16:creationId xmlns:a16="http://schemas.microsoft.com/office/drawing/2014/main" id="{C7CF4865-F48B-2D44-AFB2-4D98C4FBBFD2}"/>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21" name="Straight Connector 20">
            <a:extLst>
              <a:ext uri="{FF2B5EF4-FFF2-40B4-BE49-F238E27FC236}">
                <a16:creationId xmlns:a16="http://schemas.microsoft.com/office/drawing/2014/main" id="{5E00AD3A-E69E-9F48-A7EC-F4555B212C61}"/>
              </a:ext>
            </a:extLst>
          </p:cNvPr>
          <p:cNvCxnSpPr>
            <a:cxnSpLocks/>
            <a:stCxn id="10" idx="6"/>
            <a:endCxn id="11"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22" name="Right Arrow 21">
            <a:extLst>
              <a:ext uri="{FF2B5EF4-FFF2-40B4-BE49-F238E27FC236}">
                <a16:creationId xmlns:a16="http://schemas.microsoft.com/office/drawing/2014/main" id="{7CC7F916-C5F2-454E-87AF-4A345BD077A7}"/>
              </a:ext>
            </a:extLst>
          </p:cNvPr>
          <p:cNvSpPr/>
          <p:nvPr/>
        </p:nvSpPr>
        <p:spPr>
          <a:xfrm>
            <a:off x="5798564" y="3592876"/>
            <a:ext cx="1181002" cy="34724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4285BA3-1B08-AA44-806A-E9744F50751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24" name="Oval 23">
            <a:extLst>
              <a:ext uri="{FF2B5EF4-FFF2-40B4-BE49-F238E27FC236}">
                <a16:creationId xmlns:a16="http://schemas.microsoft.com/office/drawing/2014/main" id="{334FE772-D3CB-F54E-847E-D718503346A9}"/>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F8E6EEA-0E61-BD46-BAE8-2BC0FD6D6274}"/>
              </a:ext>
            </a:extLst>
          </p:cNvPr>
          <p:cNvCxnSpPr>
            <a:cxnSpLocks/>
            <a:stCxn id="24" idx="6"/>
            <a:endCxn id="11"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FE6028A-75CD-894A-8BE2-D1B69A1DFC84}"/>
              </a:ext>
            </a:extLst>
          </p:cNvPr>
          <p:cNvCxnSpPr>
            <a:cxnSpLocks/>
            <a:stCxn id="24" idx="6"/>
            <a:endCxn id="13"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9C42FA2-D349-8445-A111-A9368EE0C040}"/>
              </a:ext>
            </a:extLst>
          </p:cNvPr>
          <p:cNvCxnSpPr>
            <a:cxnSpLocks/>
            <a:stCxn id="24" idx="6"/>
            <a:endCxn id="14"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585FE620-5556-CA4E-999E-2BF98ADE2546}"/>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59175C53-D81C-4944-9B0F-187CB3C08C7E}"/>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31" name="Rounded Rectangle 30">
            <a:extLst>
              <a:ext uri="{FF2B5EF4-FFF2-40B4-BE49-F238E27FC236}">
                <a16:creationId xmlns:a16="http://schemas.microsoft.com/office/drawing/2014/main" id="{92FFA9F0-BB30-7D4F-8681-005BF717E163}"/>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32" name="Rounded Rectangle 31">
            <a:extLst>
              <a:ext uri="{FF2B5EF4-FFF2-40B4-BE49-F238E27FC236}">
                <a16:creationId xmlns:a16="http://schemas.microsoft.com/office/drawing/2014/main" id="{E2BB85B2-8193-E842-9982-FDF4229E86A2}"/>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33" name="Rounded Rectangle 32">
            <a:extLst>
              <a:ext uri="{FF2B5EF4-FFF2-40B4-BE49-F238E27FC236}">
                <a16:creationId xmlns:a16="http://schemas.microsoft.com/office/drawing/2014/main" id="{0BF2D8CC-F75A-134B-8A95-DDA24A6884D4}"/>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34" name="Rounded Rectangle 33">
            <a:extLst>
              <a:ext uri="{FF2B5EF4-FFF2-40B4-BE49-F238E27FC236}">
                <a16:creationId xmlns:a16="http://schemas.microsoft.com/office/drawing/2014/main" id="{88BB4069-F1DB-F946-8652-0F8A6A8CDC3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6" name="Rounded Rectangle 35">
            <a:extLst>
              <a:ext uri="{FF2B5EF4-FFF2-40B4-BE49-F238E27FC236}">
                <a16:creationId xmlns:a16="http://schemas.microsoft.com/office/drawing/2014/main" id="{7FE830C2-E39E-A048-848D-FAF086E77CB6}"/>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7" name="Rounded Rectangle 36">
            <a:extLst>
              <a:ext uri="{FF2B5EF4-FFF2-40B4-BE49-F238E27FC236}">
                <a16:creationId xmlns:a16="http://schemas.microsoft.com/office/drawing/2014/main" id="{EC8F5EF3-1357-3D4B-958B-2C582C967BC8}"/>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11004747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147-101B-3A4D-927D-5E2A25BFB80C}"/>
              </a:ext>
            </a:extLst>
          </p:cNvPr>
          <p:cNvSpPr>
            <a:spLocks noGrp="1"/>
          </p:cNvSpPr>
          <p:nvPr>
            <p:ph type="title"/>
          </p:nvPr>
        </p:nvSpPr>
        <p:spPr/>
        <p:txBody>
          <a:bodyPr/>
          <a:lstStyle/>
          <a:p>
            <a:r>
              <a:rPr lang="en-US" dirty="0"/>
              <a:t>Graph Convolution Matrix Completion</a:t>
            </a:r>
          </a:p>
        </p:txBody>
      </p:sp>
      <p:sp>
        <p:nvSpPr>
          <p:cNvPr id="3" name="Slide Number Placeholder 2">
            <a:extLst>
              <a:ext uri="{FF2B5EF4-FFF2-40B4-BE49-F238E27FC236}">
                <a16:creationId xmlns:a16="http://schemas.microsoft.com/office/drawing/2014/main" id="{5678280E-B12E-144B-A11F-30D5031A9918}"/>
              </a:ext>
            </a:extLst>
          </p:cNvPr>
          <p:cNvSpPr>
            <a:spLocks noGrp="1"/>
          </p:cNvSpPr>
          <p:nvPr>
            <p:ph type="sldNum" sz="quarter" idx="12"/>
          </p:nvPr>
        </p:nvSpPr>
        <p:spPr/>
        <p:txBody>
          <a:bodyPr/>
          <a:lstStyle/>
          <a:p>
            <a:fld id="{4C15419E-54D6-8648-ABFB-BEF58E3E877E}" type="slidenum">
              <a:rPr lang="en-US" smtClean="0"/>
              <a:t>261</a:t>
            </a:fld>
            <a:endParaRPr lang="en-US" dirty="0"/>
          </a:p>
        </p:txBody>
      </p:sp>
      <p:sp>
        <p:nvSpPr>
          <p:cNvPr id="4" name="Oval 3">
            <a:extLst>
              <a:ext uri="{FF2B5EF4-FFF2-40B4-BE49-F238E27FC236}">
                <a16:creationId xmlns:a16="http://schemas.microsoft.com/office/drawing/2014/main" id="{9FFCAA80-1570-3D4F-9F31-EC4950F2430D}"/>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2769370-00E3-D248-9EE7-5D1243F3E55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8880EB-A15F-814A-AC3D-47A2E73B1794}"/>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02789B4-C05C-E643-9F19-B5BE0BF79D2F}"/>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23CD15-5804-1D46-9D90-0568D8A9FAF2}"/>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E9557E-F1E2-B744-A331-81F9A0B4DCC6}"/>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3016D5-B019-F446-A117-BAE219B68DA9}"/>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992A045-9B25-3745-9B4A-5B4B91033154}"/>
              </a:ext>
            </a:extLst>
          </p:cNvPr>
          <p:cNvCxnSpPr>
            <a:cxnSpLocks/>
            <a:stCxn id="4" idx="6"/>
            <a:endCxn id="8"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1A535FB-C8D7-DE4A-8629-A98B9D74B3A0}"/>
              </a:ext>
            </a:extLst>
          </p:cNvPr>
          <p:cNvCxnSpPr>
            <a:cxnSpLocks/>
            <a:stCxn id="5" idx="6"/>
            <a:endCxn id="7"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4A78577-0777-0749-B68D-92166AE1A3AF}"/>
              </a:ext>
            </a:extLst>
          </p:cNvPr>
          <p:cNvCxnSpPr>
            <a:cxnSpLocks/>
            <a:stCxn id="5" idx="6"/>
            <a:endCxn id="8"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191C486-5191-FC40-BDE8-131C07376702}"/>
              </a:ext>
            </a:extLst>
          </p:cNvPr>
          <p:cNvCxnSpPr>
            <a:cxnSpLocks/>
            <a:stCxn id="6" idx="6"/>
            <a:endCxn id="10"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5" name="文本框 5">
            <a:extLst>
              <a:ext uri="{FF2B5EF4-FFF2-40B4-BE49-F238E27FC236}">
                <a16:creationId xmlns:a16="http://schemas.microsoft.com/office/drawing/2014/main" id="{B05143A5-78D3-2E41-80F2-51B87B450C69}"/>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16" name="文本框 6">
            <a:extLst>
              <a:ext uri="{FF2B5EF4-FFF2-40B4-BE49-F238E27FC236}">
                <a16:creationId xmlns:a16="http://schemas.microsoft.com/office/drawing/2014/main" id="{0625C015-9809-E441-8DC9-82AA80CD351F}"/>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17" name="Straight Connector 16">
            <a:extLst>
              <a:ext uri="{FF2B5EF4-FFF2-40B4-BE49-F238E27FC236}">
                <a16:creationId xmlns:a16="http://schemas.microsoft.com/office/drawing/2014/main" id="{77397F26-1BAC-144F-A63F-51F0E3DB14A9}"/>
              </a:ext>
            </a:extLst>
          </p:cNvPr>
          <p:cNvCxnSpPr>
            <a:cxnSpLocks/>
            <a:stCxn id="6" idx="6"/>
            <a:endCxn id="7"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A3D9CD04-3AFE-AF4A-8F8A-E39E80A02CE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19" name="Oval 18">
            <a:extLst>
              <a:ext uri="{FF2B5EF4-FFF2-40B4-BE49-F238E27FC236}">
                <a16:creationId xmlns:a16="http://schemas.microsoft.com/office/drawing/2014/main" id="{412519A9-6014-534A-9127-58B6CEA67C48}"/>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963E9B-1E33-B64E-B3CB-5DD413B529D1}"/>
              </a:ext>
            </a:extLst>
          </p:cNvPr>
          <p:cNvCxnSpPr>
            <a:cxnSpLocks/>
            <a:stCxn id="19" idx="6"/>
            <a:endCxn id="7"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B3AB65-5BF2-184F-A519-F473217CF17A}"/>
              </a:ext>
            </a:extLst>
          </p:cNvPr>
          <p:cNvCxnSpPr>
            <a:cxnSpLocks/>
            <a:stCxn id="19" idx="6"/>
            <a:endCxn id="9"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08AEF45-928B-EE4D-839F-A7EC36FF1DFE}"/>
              </a:ext>
            </a:extLst>
          </p:cNvPr>
          <p:cNvCxnSpPr>
            <a:cxnSpLocks/>
            <a:stCxn id="19" idx="6"/>
            <a:endCxn id="10"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B9D45A43-8C5A-7847-8629-DC4C8422A0B1}"/>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4" name="Rounded Rectangle 23">
            <a:extLst>
              <a:ext uri="{FF2B5EF4-FFF2-40B4-BE49-F238E27FC236}">
                <a16:creationId xmlns:a16="http://schemas.microsoft.com/office/drawing/2014/main" id="{B15B1140-FA5E-1B47-B6B3-D6919470FCB1}"/>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5" name="Rounded Rectangle 24">
            <a:extLst>
              <a:ext uri="{FF2B5EF4-FFF2-40B4-BE49-F238E27FC236}">
                <a16:creationId xmlns:a16="http://schemas.microsoft.com/office/drawing/2014/main" id="{FA169588-AB98-464A-9974-254BAB825ACB}"/>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26" name="Rounded Rectangle 25">
            <a:extLst>
              <a:ext uri="{FF2B5EF4-FFF2-40B4-BE49-F238E27FC236}">
                <a16:creationId xmlns:a16="http://schemas.microsoft.com/office/drawing/2014/main" id="{2B5D1258-BBCB-9D46-BF39-D74014C08D8C}"/>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7" name="Rounded Rectangle 26">
            <a:extLst>
              <a:ext uri="{FF2B5EF4-FFF2-40B4-BE49-F238E27FC236}">
                <a16:creationId xmlns:a16="http://schemas.microsoft.com/office/drawing/2014/main" id="{AA8D4C5D-3A97-6946-9F9E-28E21F37455B}"/>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28" name="Rounded Rectangle 27">
            <a:extLst>
              <a:ext uri="{FF2B5EF4-FFF2-40B4-BE49-F238E27FC236}">
                <a16:creationId xmlns:a16="http://schemas.microsoft.com/office/drawing/2014/main" id="{C4CA0777-D248-3642-B074-D07BD797BDF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9" name="Rounded Rectangle 28">
            <a:extLst>
              <a:ext uri="{FF2B5EF4-FFF2-40B4-BE49-F238E27FC236}">
                <a16:creationId xmlns:a16="http://schemas.microsoft.com/office/drawing/2014/main" id="{B061F35F-8624-1F43-8A31-1FE4E96EEFB0}"/>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6453D100-E1CE-964A-8CF5-0D7F24A3353F}"/>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
        <p:nvSpPr>
          <p:cNvPr id="31" name="TextBox 30">
            <a:extLst>
              <a:ext uri="{FF2B5EF4-FFF2-40B4-BE49-F238E27FC236}">
                <a16:creationId xmlns:a16="http://schemas.microsoft.com/office/drawing/2014/main" id="{C9B7FA6E-6438-DD46-ABD3-A4817BD909C1}"/>
              </a:ext>
            </a:extLst>
          </p:cNvPr>
          <p:cNvSpPr txBox="1"/>
          <p:nvPr/>
        </p:nvSpPr>
        <p:spPr>
          <a:xfrm>
            <a:off x="838200" y="1791568"/>
            <a:ext cx="4362413" cy="523220"/>
          </a:xfrm>
          <a:prstGeom prst="rect">
            <a:avLst/>
          </a:prstGeom>
          <a:noFill/>
        </p:spPr>
        <p:txBody>
          <a:bodyPr wrap="none" rtlCol="0">
            <a:spAutoFit/>
          </a:bodyPr>
          <a:lstStyle/>
          <a:p>
            <a:r>
              <a:rPr lang="en-US" sz="2800" dirty="0">
                <a:solidFill>
                  <a:schemeClr val="accent1"/>
                </a:solidFill>
              </a:rPr>
              <a:t>User representation learning</a:t>
            </a:r>
          </a:p>
        </p:txBody>
      </p:sp>
      <p:pic>
        <p:nvPicPr>
          <p:cNvPr id="32" name="Picture 31">
            <a:extLst>
              <a:ext uri="{FF2B5EF4-FFF2-40B4-BE49-F238E27FC236}">
                <a16:creationId xmlns:a16="http://schemas.microsoft.com/office/drawing/2014/main" id="{D7C27145-F84F-D640-8473-BBEF896E761B}"/>
              </a:ext>
            </a:extLst>
          </p:cNvPr>
          <p:cNvPicPr>
            <a:picLocks noChangeAspect="1"/>
          </p:cNvPicPr>
          <p:nvPr/>
        </p:nvPicPr>
        <p:blipFill>
          <a:blip r:embed="rId2"/>
          <a:stretch>
            <a:fillRect/>
          </a:stretch>
        </p:blipFill>
        <p:spPr>
          <a:xfrm>
            <a:off x="3890247" y="2919130"/>
            <a:ext cx="2259089" cy="679786"/>
          </a:xfrm>
          <a:prstGeom prst="rect">
            <a:avLst/>
          </a:prstGeom>
        </p:spPr>
      </p:pic>
      <p:sp>
        <p:nvSpPr>
          <p:cNvPr id="33" name="TextBox 32">
            <a:extLst>
              <a:ext uri="{FF2B5EF4-FFF2-40B4-BE49-F238E27FC236}">
                <a16:creationId xmlns:a16="http://schemas.microsoft.com/office/drawing/2014/main" id="{B6860BAC-F5CA-B94F-982F-EB080122337A}"/>
              </a:ext>
            </a:extLst>
          </p:cNvPr>
          <p:cNvSpPr txBox="1"/>
          <p:nvPr/>
        </p:nvSpPr>
        <p:spPr>
          <a:xfrm>
            <a:off x="871098" y="2976369"/>
            <a:ext cx="2938753" cy="400110"/>
          </a:xfrm>
          <a:prstGeom prst="rect">
            <a:avLst/>
          </a:prstGeom>
          <a:noFill/>
        </p:spPr>
        <p:txBody>
          <a:bodyPr wrap="none" rtlCol="0">
            <a:spAutoFit/>
          </a:bodyPr>
          <a:lstStyle/>
          <a:p>
            <a:r>
              <a:rPr lang="en-US" sz="2000" dirty="0"/>
              <a:t>Aggregate for each rating: </a:t>
            </a:r>
          </a:p>
        </p:txBody>
      </p:sp>
      <p:sp>
        <p:nvSpPr>
          <p:cNvPr id="35" name="Rectangle 34">
            <a:extLst>
              <a:ext uri="{FF2B5EF4-FFF2-40B4-BE49-F238E27FC236}">
                <a16:creationId xmlns:a16="http://schemas.microsoft.com/office/drawing/2014/main" id="{932F972D-F125-9343-9DD4-722D31A3CA8A}"/>
              </a:ext>
            </a:extLst>
          </p:cNvPr>
          <p:cNvSpPr/>
          <p:nvPr/>
        </p:nvSpPr>
        <p:spPr>
          <a:xfrm>
            <a:off x="838200" y="6123543"/>
            <a:ext cx="3658502" cy="307777"/>
          </a:xfrm>
          <a:prstGeom prst="rect">
            <a:avLst/>
          </a:prstGeom>
        </p:spPr>
        <p:txBody>
          <a:bodyPr wrap="none">
            <a:spAutoFit/>
          </a:bodyPr>
          <a:lstStyle/>
          <a:p>
            <a:r>
              <a:rPr lang="en-US" sz="1400" b="1" dirty="0">
                <a:solidFill>
                  <a:srgbClr val="24292E"/>
                </a:solidFill>
                <a:latin typeface="-apple-system"/>
              </a:rPr>
              <a:t>Graph Convolutional Matrix Completion.</a:t>
            </a:r>
            <a:r>
              <a:rPr lang="en-US" sz="1400" dirty="0">
                <a:solidFill>
                  <a:srgbClr val="24292E"/>
                </a:solidFill>
                <a:latin typeface="-apple-system"/>
              </a:rPr>
              <a:t> 2017.</a:t>
            </a:r>
            <a:endParaRPr lang="en-US" sz="1400" dirty="0"/>
          </a:p>
        </p:txBody>
      </p:sp>
    </p:spTree>
    <p:extLst>
      <p:ext uri="{BB962C8B-B14F-4D97-AF65-F5344CB8AC3E}">
        <p14:creationId xmlns:p14="http://schemas.microsoft.com/office/powerpoint/2010/main" val="30515588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147-101B-3A4D-927D-5E2A25BFB80C}"/>
              </a:ext>
            </a:extLst>
          </p:cNvPr>
          <p:cNvSpPr>
            <a:spLocks noGrp="1"/>
          </p:cNvSpPr>
          <p:nvPr>
            <p:ph type="title"/>
          </p:nvPr>
        </p:nvSpPr>
        <p:spPr/>
        <p:txBody>
          <a:bodyPr/>
          <a:lstStyle/>
          <a:p>
            <a:r>
              <a:rPr lang="en-US" dirty="0"/>
              <a:t>Graph Convolution Matrix Completion</a:t>
            </a:r>
          </a:p>
        </p:txBody>
      </p:sp>
      <p:sp>
        <p:nvSpPr>
          <p:cNvPr id="3" name="Slide Number Placeholder 2">
            <a:extLst>
              <a:ext uri="{FF2B5EF4-FFF2-40B4-BE49-F238E27FC236}">
                <a16:creationId xmlns:a16="http://schemas.microsoft.com/office/drawing/2014/main" id="{5678280E-B12E-144B-A11F-30D5031A9918}"/>
              </a:ext>
            </a:extLst>
          </p:cNvPr>
          <p:cNvSpPr>
            <a:spLocks noGrp="1"/>
          </p:cNvSpPr>
          <p:nvPr>
            <p:ph type="sldNum" sz="quarter" idx="12"/>
          </p:nvPr>
        </p:nvSpPr>
        <p:spPr/>
        <p:txBody>
          <a:bodyPr/>
          <a:lstStyle/>
          <a:p>
            <a:fld id="{4C15419E-54D6-8648-ABFB-BEF58E3E877E}" type="slidenum">
              <a:rPr lang="en-US" smtClean="0"/>
              <a:t>262</a:t>
            </a:fld>
            <a:endParaRPr lang="en-US" dirty="0"/>
          </a:p>
        </p:txBody>
      </p:sp>
      <p:sp>
        <p:nvSpPr>
          <p:cNvPr id="4" name="Oval 3">
            <a:extLst>
              <a:ext uri="{FF2B5EF4-FFF2-40B4-BE49-F238E27FC236}">
                <a16:creationId xmlns:a16="http://schemas.microsoft.com/office/drawing/2014/main" id="{9FFCAA80-1570-3D4F-9F31-EC4950F2430D}"/>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2769370-00E3-D248-9EE7-5D1243F3E55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8880EB-A15F-814A-AC3D-47A2E73B1794}"/>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02789B4-C05C-E643-9F19-B5BE0BF79D2F}"/>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23CD15-5804-1D46-9D90-0568D8A9FAF2}"/>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E9557E-F1E2-B744-A331-81F9A0B4DCC6}"/>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3016D5-B019-F446-A117-BAE219B68DA9}"/>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992A045-9B25-3745-9B4A-5B4B91033154}"/>
              </a:ext>
            </a:extLst>
          </p:cNvPr>
          <p:cNvCxnSpPr>
            <a:cxnSpLocks/>
            <a:stCxn id="4" idx="6"/>
            <a:endCxn id="8"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1A535FB-C8D7-DE4A-8629-A98B9D74B3A0}"/>
              </a:ext>
            </a:extLst>
          </p:cNvPr>
          <p:cNvCxnSpPr>
            <a:cxnSpLocks/>
            <a:stCxn id="5" idx="6"/>
            <a:endCxn id="7"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4A78577-0777-0749-B68D-92166AE1A3AF}"/>
              </a:ext>
            </a:extLst>
          </p:cNvPr>
          <p:cNvCxnSpPr>
            <a:cxnSpLocks/>
            <a:stCxn id="5" idx="6"/>
            <a:endCxn id="8"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191C486-5191-FC40-BDE8-131C07376702}"/>
              </a:ext>
            </a:extLst>
          </p:cNvPr>
          <p:cNvCxnSpPr>
            <a:cxnSpLocks/>
            <a:stCxn id="6" idx="6"/>
            <a:endCxn id="10"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5" name="文本框 5">
            <a:extLst>
              <a:ext uri="{FF2B5EF4-FFF2-40B4-BE49-F238E27FC236}">
                <a16:creationId xmlns:a16="http://schemas.microsoft.com/office/drawing/2014/main" id="{B05143A5-78D3-2E41-80F2-51B87B450C69}"/>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16" name="文本框 6">
            <a:extLst>
              <a:ext uri="{FF2B5EF4-FFF2-40B4-BE49-F238E27FC236}">
                <a16:creationId xmlns:a16="http://schemas.microsoft.com/office/drawing/2014/main" id="{0625C015-9809-E441-8DC9-82AA80CD351F}"/>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17" name="Straight Connector 16">
            <a:extLst>
              <a:ext uri="{FF2B5EF4-FFF2-40B4-BE49-F238E27FC236}">
                <a16:creationId xmlns:a16="http://schemas.microsoft.com/office/drawing/2014/main" id="{77397F26-1BAC-144F-A63F-51F0E3DB14A9}"/>
              </a:ext>
            </a:extLst>
          </p:cNvPr>
          <p:cNvCxnSpPr>
            <a:cxnSpLocks/>
            <a:stCxn id="6" idx="6"/>
            <a:endCxn id="7"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A3D9CD04-3AFE-AF4A-8F8A-E39E80A02CE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19" name="Oval 18">
            <a:extLst>
              <a:ext uri="{FF2B5EF4-FFF2-40B4-BE49-F238E27FC236}">
                <a16:creationId xmlns:a16="http://schemas.microsoft.com/office/drawing/2014/main" id="{412519A9-6014-534A-9127-58B6CEA67C48}"/>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963E9B-1E33-B64E-B3CB-5DD413B529D1}"/>
              </a:ext>
            </a:extLst>
          </p:cNvPr>
          <p:cNvCxnSpPr>
            <a:cxnSpLocks/>
            <a:stCxn id="19" idx="6"/>
            <a:endCxn id="7"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B3AB65-5BF2-184F-A519-F473217CF17A}"/>
              </a:ext>
            </a:extLst>
          </p:cNvPr>
          <p:cNvCxnSpPr>
            <a:cxnSpLocks/>
            <a:stCxn id="19" idx="6"/>
            <a:endCxn id="9"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08AEF45-928B-EE4D-839F-A7EC36FF1DFE}"/>
              </a:ext>
            </a:extLst>
          </p:cNvPr>
          <p:cNvCxnSpPr>
            <a:cxnSpLocks/>
            <a:stCxn id="19" idx="6"/>
            <a:endCxn id="10"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B9D45A43-8C5A-7847-8629-DC4C8422A0B1}"/>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4" name="Rounded Rectangle 23">
            <a:extLst>
              <a:ext uri="{FF2B5EF4-FFF2-40B4-BE49-F238E27FC236}">
                <a16:creationId xmlns:a16="http://schemas.microsoft.com/office/drawing/2014/main" id="{B15B1140-FA5E-1B47-B6B3-D6919470FCB1}"/>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5" name="Rounded Rectangle 24">
            <a:extLst>
              <a:ext uri="{FF2B5EF4-FFF2-40B4-BE49-F238E27FC236}">
                <a16:creationId xmlns:a16="http://schemas.microsoft.com/office/drawing/2014/main" id="{FA169588-AB98-464A-9974-254BAB825ACB}"/>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26" name="Rounded Rectangle 25">
            <a:extLst>
              <a:ext uri="{FF2B5EF4-FFF2-40B4-BE49-F238E27FC236}">
                <a16:creationId xmlns:a16="http://schemas.microsoft.com/office/drawing/2014/main" id="{2B5D1258-BBCB-9D46-BF39-D74014C08D8C}"/>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7" name="Rounded Rectangle 26">
            <a:extLst>
              <a:ext uri="{FF2B5EF4-FFF2-40B4-BE49-F238E27FC236}">
                <a16:creationId xmlns:a16="http://schemas.microsoft.com/office/drawing/2014/main" id="{AA8D4C5D-3A97-6946-9F9E-28E21F37455B}"/>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28" name="Rounded Rectangle 27">
            <a:extLst>
              <a:ext uri="{FF2B5EF4-FFF2-40B4-BE49-F238E27FC236}">
                <a16:creationId xmlns:a16="http://schemas.microsoft.com/office/drawing/2014/main" id="{C4CA0777-D248-3642-B074-D07BD797BDF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9" name="Rounded Rectangle 28">
            <a:extLst>
              <a:ext uri="{FF2B5EF4-FFF2-40B4-BE49-F238E27FC236}">
                <a16:creationId xmlns:a16="http://schemas.microsoft.com/office/drawing/2014/main" id="{B061F35F-8624-1F43-8A31-1FE4E96EEFB0}"/>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6453D100-E1CE-964A-8CF5-0D7F24A3353F}"/>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
        <p:nvSpPr>
          <p:cNvPr id="31" name="TextBox 30">
            <a:extLst>
              <a:ext uri="{FF2B5EF4-FFF2-40B4-BE49-F238E27FC236}">
                <a16:creationId xmlns:a16="http://schemas.microsoft.com/office/drawing/2014/main" id="{C9B7FA6E-6438-DD46-ABD3-A4817BD909C1}"/>
              </a:ext>
            </a:extLst>
          </p:cNvPr>
          <p:cNvSpPr txBox="1"/>
          <p:nvPr/>
        </p:nvSpPr>
        <p:spPr>
          <a:xfrm>
            <a:off x="838200" y="1791568"/>
            <a:ext cx="4362413" cy="523220"/>
          </a:xfrm>
          <a:prstGeom prst="rect">
            <a:avLst/>
          </a:prstGeom>
          <a:noFill/>
        </p:spPr>
        <p:txBody>
          <a:bodyPr wrap="none" rtlCol="0">
            <a:spAutoFit/>
          </a:bodyPr>
          <a:lstStyle/>
          <a:p>
            <a:r>
              <a:rPr lang="en-US" sz="2800" dirty="0">
                <a:solidFill>
                  <a:schemeClr val="accent1"/>
                </a:solidFill>
              </a:rPr>
              <a:t>User representation learning</a:t>
            </a:r>
          </a:p>
        </p:txBody>
      </p:sp>
      <p:pic>
        <p:nvPicPr>
          <p:cNvPr id="32" name="Picture 31">
            <a:extLst>
              <a:ext uri="{FF2B5EF4-FFF2-40B4-BE49-F238E27FC236}">
                <a16:creationId xmlns:a16="http://schemas.microsoft.com/office/drawing/2014/main" id="{D7C27145-F84F-D640-8473-BBEF896E761B}"/>
              </a:ext>
            </a:extLst>
          </p:cNvPr>
          <p:cNvPicPr>
            <a:picLocks noChangeAspect="1"/>
          </p:cNvPicPr>
          <p:nvPr/>
        </p:nvPicPr>
        <p:blipFill>
          <a:blip r:embed="rId2"/>
          <a:stretch>
            <a:fillRect/>
          </a:stretch>
        </p:blipFill>
        <p:spPr>
          <a:xfrm>
            <a:off x="3890247" y="2919130"/>
            <a:ext cx="2259089" cy="679786"/>
          </a:xfrm>
          <a:prstGeom prst="rect">
            <a:avLst/>
          </a:prstGeom>
        </p:spPr>
      </p:pic>
      <p:sp>
        <p:nvSpPr>
          <p:cNvPr id="33" name="TextBox 32">
            <a:extLst>
              <a:ext uri="{FF2B5EF4-FFF2-40B4-BE49-F238E27FC236}">
                <a16:creationId xmlns:a16="http://schemas.microsoft.com/office/drawing/2014/main" id="{B6860BAC-F5CA-B94F-982F-EB080122337A}"/>
              </a:ext>
            </a:extLst>
          </p:cNvPr>
          <p:cNvSpPr txBox="1"/>
          <p:nvPr/>
        </p:nvSpPr>
        <p:spPr>
          <a:xfrm>
            <a:off x="871098" y="2976369"/>
            <a:ext cx="2938753" cy="400110"/>
          </a:xfrm>
          <a:prstGeom prst="rect">
            <a:avLst/>
          </a:prstGeom>
          <a:noFill/>
        </p:spPr>
        <p:txBody>
          <a:bodyPr wrap="none" rtlCol="0">
            <a:spAutoFit/>
          </a:bodyPr>
          <a:lstStyle/>
          <a:p>
            <a:r>
              <a:rPr lang="en-US" sz="2000" dirty="0"/>
              <a:t>Aggregate for each rating: </a:t>
            </a:r>
          </a:p>
        </p:txBody>
      </p:sp>
      <p:pic>
        <p:nvPicPr>
          <p:cNvPr id="34" name="Picture 33">
            <a:extLst>
              <a:ext uri="{FF2B5EF4-FFF2-40B4-BE49-F238E27FC236}">
                <a16:creationId xmlns:a16="http://schemas.microsoft.com/office/drawing/2014/main" id="{233F8236-BAC5-C248-8B49-19E4271A6C73}"/>
              </a:ext>
            </a:extLst>
          </p:cNvPr>
          <p:cNvPicPr>
            <a:picLocks noChangeAspect="1"/>
          </p:cNvPicPr>
          <p:nvPr/>
        </p:nvPicPr>
        <p:blipFill>
          <a:blip r:embed="rId3"/>
          <a:stretch>
            <a:fillRect/>
          </a:stretch>
        </p:blipFill>
        <p:spPr>
          <a:xfrm>
            <a:off x="903385" y="4111941"/>
            <a:ext cx="4812579" cy="349671"/>
          </a:xfrm>
          <a:prstGeom prst="rect">
            <a:avLst/>
          </a:prstGeom>
        </p:spPr>
      </p:pic>
    </p:spTree>
    <p:extLst>
      <p:ext uri="{BB962C8B-B14F-4D97-AF65-F5344CB8AC3E}">
        <p14:creationId xmlns:p14="http://schemas.microsoft.com/office/powerpoint/2010/main" val="331603015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147-101B-3A4D-927D-5E2A25BFB80C}"/>
              </a:ext>
            </a:extLst>
          </p:cNvPr>
          <p:cNvSpPr>
            <a:spLocks noGrp="1"/>
          </p:cNvSpPr>
          <p:nvPr>
            <p:ph type="title"/>
          </p:nvPr>
        </p:nvSpPr>
        <p:spPr/>
        <p:txBody>
          <a:bodyPr/>
          <a:lstStyle/>
          <a:p>
            <a:r>
              <a:rPr lang="en-US" dirty="0"/>
              <a:t>Graph Convolution Matrix Completion</a:t>
            </a:r>
          </a:p>
        </p:txBody>
      </p:sp>
      <p:sp>
        <p:nvSpPr>
          <p:cNvPr id="3" name="Slide Number Placeholder 2">
            <a:extLst>
              <a:ext uri="{FF2B5EF4-FFF2-40B4-BE49-F238E27FC236}">
                <a16:creationId xmlns:a16="http://schemas.microsoft.com/office/drawing/2014/main" id="{5678280E-B12E-144B-A11F-30D5031A9918}"/>
              </a:ext>
            </a:extLst>
          </p:cNvPr>
          <p:cNvSpPr>
            <a:spLocks noGrp="1"/>
          </p:cNvSpPr>
          <p:nvPr>
            <p:ph type="sldNum" sz="quarter" idx="12"/>
          </p:nvPr>
        </p:nvSpPr>
        <p:spPr/>
        <p:txBody>
          <a:bodyPr/>
          <a:lstStyle/>
          <a:p>
            <a:fld id="{4C15419E-54D6-8648-ABFB-BEF58E3E877E}" type="slidenum">
              <a:rPr lang="en-US" smtClean="0"/>
              <a:t>263</a:t>
            </a:fld>
            <a:endParaRPr lang="en-US" dirty="0"/>
          </a:p>
        </p:txBody>
      </p:sp>
      <p:sp>
        <p:nvSpPr>
          <p:cNvPr id="4" name="Oval 3">
            <a:extLst>
              <a:ext uri="{FF2B5EF4-FFF2-40B4-BE49-F238E27FC236}">
                <a16:creationId xmlns:a16="http://schemas.microsoft.com/office/drawing/2014/main" id="{9FFCAA80-1570-3D4F-9F31-EC4950F2430D}"/>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2769370-00E3-D248-9EE7-5D1243F3E55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8880EB-A15F-814A-AC3D-47A2E73B1794}"/>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02789B4-C05C-E643-9F19-B5BE0BF79D2F}"/>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23CD15-5804-1D46-9D90-0568D8A9FAF2}"/>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E9557E-F1E2-B744-A331-81F9A0B4DCC6}"/>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3016D5-B019-F446-A117-BAE219B68DA9}"/>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992A045-9B25-3745-9B4A-5B4B91033154}"/>
              </a:ext>
            </a:extLst>
          </p:cNvPr>
          <p:cNvCxnSpPr>
            <a:cxnSpLocks/>
            <a:stCxn id="4" idx="6"/>
            <a:endCxn id="8"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1A535FB-C8D7-DE4A-8629-A98B9D74B3A0}"/>
              </a:ext>
            </a:extLst>
          </p:cNvPr>
          <p:cNvCxnSpPr>
            <a:cxnSpLocks/>
            <a:stCxn id="5" idx="6"/>
            <a:endCxn id="7"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4A78577-0777-0749-B68D-92166AE1A3AF}"/>
              </a:ext>
            </a:extLst>
          </p:cNvPr>
          <p:cNvCxnSpPr>
            <a:cxnSpLocks/>
            <a:stCxn id="5" idx="6"/>
            <a:endCxn id="8"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191C486-5191-FC40-BDE8-131C07376702}"/>
              </a:ext>
            </a:extLst>
          </p:cNvPr>
          <p:cNvCxnSpPr>
            <a:cxnSpLocks/>
            <a:stCxn id="6" idx="6"/>
            <a:endCxn id="10"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5" name="文本框 5">
            <a:extLst>
              <a:ext uri="{FF2B5EF4-FFF2-40B4-BE49-F238E27FC236}">
                <a16:creationId xmlns:a16="http://schemas.microsoft.com/office/drawing/2014/main" id="{B05143A5-78D3-2E41-80F2-51B87B450C69}"/>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16" name="文本框 6">
            <a:extLst>
              <a:ext uri="{FF2B5EF4-FFF2-40B4-BE49-F238E27FC236}">
                <a16:creationId xmlns:a16="http://schemas.microsoft.com/office/drawing/2014/main" id="{0625C015-9809-E441-8DC9-82AA80CD351F}"/>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17" name="Straight Connector 16">
            <a:extLst>
              <a:ext uri="{FF2B5EF4-FFF2-40B4-BE49-F238E27FC236}">
                <a16:creationId xmlns:a16="http://schemas.microsoft.com/office/drawing/2014/main" id="{77397F26-1BAC-144F-A63F-51F0E3DB14A9}"/>
              </a:ext>
            </a:extLst>
          </p:cNvPr>
          <p:cNvCxnSpPr>
            <a:cxnSpLocks/>
            <a:stCxn id="6" idx="6"/>
            <a:endCxn id="7"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A3D9CD04-3AFE-AF4A-8F8A-E39E80A02CE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19" name="Oval 18">
            <a:extLst>
              <a:ext uri="{FF2B5EF4-FFF2-40B4-BE49-F238E27FC236}">
                <a16:creationId xmlns:a16="http://schemas.microsoft.com/office/drawing/2014/main" id="{412519A9-6014-534A-9127-58B6CEA67C48}"/>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963E9B-1E33-B64E-B3CB-5DD413B529D1}"/>
              </a:ext>
            </a:extLst>
          </p:cNvPr>
          <p:cNvCxnSpPr>
            <a:cxnSpLocks/>
            <a:stCxn id="19" idx="6"/>
            <a:endCxn id="7"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B3AB65-5BF2-184F-A519-F473217CF17A}"/>
              </a:ext>
            </a:extLst>
          </p:cNvPr>
          <p:cNvCxnSpPr>
            <a:cxnSpLocks/>
            <a:stCxn id="19" idx="6"/>
            <a:endCxn id="9"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08AEF45-928B-EE4D-839F-A7EC36FF1DFE}"/>
              </a:ext>
            </a:extLst>
          </p:cNvPr>
          <p:cNvCxnSpPr>
            <a:cxnSpLocks/>
            <a:stCxn id="19" idx="6"/>
            <a:endCxn id="10"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B9D45A43-8C5A-7847-8629-DC4C8422A0B1}"/>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4" name="Rounded Rectangle 23">
            <a:extLst>
              <a:ext uri="{FF2B5EF4-FFF2-40B4-BE49-F238E27FC236}">
                <a16:creationId xmlns:a16="http://schemas.microsoft.com/office/drawing/2014/main" id="{B15B1140-FA5E-1B47-B6B3-D6919470FCB1}"/>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5" name="Rounded Rectangle 24">
            <a:extLst>
              <a:ext uri="{FF2B5EF4-FFF2-40B4-BE49-F238E27FC236}">
                <a16:creationId xmlns:a16="http://schemas.microsoft.com/office/drawing/2014/main" id="{FA169588-AB98-464A-9974-254BAB825ACB}"/>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26" name="Rounded Rectangle 25">
            <a:extLst>
              <a:ext uri="{FF2B5EF4-FFF2-40B4-BE49-F238E27FC236}">
                <a16:creationId xmlns:a16="http://schemas.microsoft.com/office/drawing/2014/main" id="{2B5D1258-BBCB-9D46-BF39-D74014C08D8C}"/>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7" name="Rounded Rectangle 26">
            <a:extLst>
              <a:ext uri="{FF2B5EF4-FFF2-40B4-BE49-F238E27FC236}">
                <a16:creationId xmlns:a16="http://schemas.microsoft.com/office/drawing/2014/main" id="{AA8D4C5D-3A97-6946-9F9E-28E21F37455B}"/>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28" name="Rounded Rectangle 27">
            <a:extLst>
              <a:ext uri="{FF2B5EF4-FFF2-40B4-BE49-F238E27FC236}">
                <a16:creationId xmlns:a16="http://schemas.microsoft.com/office/drawing/2014/main" id="{C4CA0777-D248-3642-B074-D07BD797BDF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9" name="Rounded Rectangle 28">
            <a:extLst>
              <a:ext uri="{FF2B5EF4-FFF2-40B4-BE49-F238E27FC236}">
                <a16:creationId xmlns:a16="http://schemas.microsoft.com/office/drawing/2014/main" id="{B061F35F-8624-1F43-8A31-1FE4E96EEFB0}"/>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6453D100-E1CE-964A-8CF5-0D7F24A3353F}"/>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
        <p:nvSpPr>
          <p:cNvPr id="31" name="TextBox 30">
            <a:extLst>
              <a:ext uri="{FF2B5EF4-FFF2-40B4-BE49-F238E27FC236}">
                <a16:creationId xmlns:a16="http://schemas.microsoft.com/office/drawing/2014/main" id="{C9B7FA6E-6438-DD46-ABD3-A4817BD909C1}"/>
              </a:ext>
            </a:extLst>
          </p:cNvPr>
          <p:cNvSpPr txBox="1"/>
          <p:nvPr/>
        </p:nvSpPr>
        <p:spPr>
          <a:xfrm>
            <a:off x="838200" y="1791568"/>
            <a:ext cx="4362413" cy="523220"/>
          </a:xfrm>
          <a:prstGeom prst="rect">
            <a:avLst/>
          </a:prstGeom>
          <a:noFill/>
        </p:spPr>
        <p:txBody>
          <a:bodyPr wrap="none" rtlCol="0">
            <a:spAutoFit/>
          </a:bodyPr>
          <a:lstStyle/>
          <a:p>
            <a:r>
              <a:rPr lang="en-US" sz="2800" dirty="0">
                <a:solidFill>
                  <a:schemeClr val="accent1"/>
                </a:solidFill>
              </a:rPr>
              <a:t>User representation learning</a:t>
            </a:r>
          </a:p>
        </p:txBody>
      </p:sp>
      <p:pic>
        <p:nvPicPr>
          <p:cNvPr id="32" name="Picture 31">
            <a:extLst>
              <a:ext uri="{FF2B5EF4-FFF2-40B4-BE49-F238E27FC236}">
                <a16:creationId xmlns:a16="http://schemas.microsoft.com/office/drawing/2014/main" id="{D7C27145-F84F-D640-8473-BBEF896E761B}"/>
              </a:ext>
            </a:extLst>
          </p:cNvPr>
          <p:cNvPicPr>
            <a:picLocks noChangeAspect="1"/>
          </p:cNvPicPr>
          <p:nvPr/>
        </p:nvPicPr>
        <p:blipFill>
          <a:blip r:embed="rId2"/>
          <a:stretch>
            <a:fillRect/>
          </a:stretch>
        </p:blipFill>
        <p:spPr>
          <a:xfrm>
            <a:off x="3890247" y="2919130"/>
            <a:ext cx="2259089" cy="679786"/>
          </a:xfrm>
          <a:prstGeom prst="rect">
            <a:avLst/>
          </a:prstGeom>
        </p:spPr>
      </p:pic>
      <p:sp>
        <p:nvSpPr>
          <p:cNvPr id="33" name="TextBox 32">
            <a:extLst>
              <a:ext uri="{FF2B5EF4-FFF2-40B4-BE49-F238E27FC236}">
                <a16:creationId xmlns:a16="http://schemas.microsoft.com/office/drawing/2014/main" id="{B6860BAC-F5CA-B94F-982F-EB080122337A}"/>
              </a:ext>
            </a:extLst>
          </p:cNvPr>
          <p:cNvSpPr txBox="1"/>
          <p:nvPr/>
        </p:nvSpPr>
        <p:spPr>
          <a:xfrm>
            <a:off x="871098" y="2976369"/>
            <a:ext cx="2938753" cy="400110"/>
          </a:xfrm>
          <a:prstGeom prst="rect">
            <a:avLst/>
          </a:prstGeom>
          <a:noFill/>
        </p:spPr>
        <p:txBody>
          <a:bodyPr wrap="none" rtlCol="0">
            <a:spAutoFit/>
          </a:bodyPr>
          <a:lstStyle/>
          <a:p>
            <a:r>
              <a:rPr lang="en-US" sz="2000" dirty="0"/>
              <a:t>Aggregate for each rating: </a:t>
            </a:r>
          </a:p>
        </p:txBody>
      </p:sp>
      <p:pic>
        <p:nvPicPr>
          <p:cNvPr id="34" name="Picture 33">
            <a:extLst>
              <a:ext uri="{FF2B5EF4-FFF2-40B4-BE49-F238E27FC236}">
                <a16:creationId xmlns:a16="http://schemas.microsoft.com/office/drawing/2014/main" id="{233F8236-BAC5-C248-8B49-19E4271A6C73}"/>
              </a:ext>
            </a:extLst>
          </p:cNvPr>
          <p:cNvPicPr>
            <a:picLocks noChangeAspect="1"/>
          </p:cNvPicPr>
          <p:nvPr/>
        </p:nvPicPr>
        <p:blipFill>
          <a:blip r:embed="rId3"/>
          <a:stretch>
            <a:fillRect/>
          </a:stretch>
        </p:blipFill>
        <p:spPr>
          <a:xfrm>
            <a:off x="903385" y="4111941"/>
            <a:ext cx="4812579" cy="349671"/>
          </a:xfrm>
          <a:prstGeom prst="rect">
            <a:avLst/>
          </a:prstGeom>
        </p:spPr>
      </p:pic>
      <p:sp>
        <p:nvSpPr>
          <p:cNvPr id="35" name="TextBox 34">
            <a:extLst>
              <a:ext uri="{FF2B5EF4-FFF2-40B4-BE49-F238E27FC236}">
                <a16:creationId xmlns:a16="http://schemas.microsoft.com/office/drawing/2014/main" id="{D14535AB-518A-E74C-B26C-C0EC578FFCB4}"/>
              </a:ext>
            </a:extLst>
          </p:cNvPr>
          <p:cNvSpPr txBox="1"/>
          <p:nvPr/>
        </p:nvSpPr>
        <p:spPr>
          <a:xfrm>
            <a:off x="903385" y="4956031"/>
            <a:ext cx="6677021" cy="523220"/>
          </a:xfrm>
          <a:prstGeom prst="rect">
            <a:avLst/>
          </a:prstGeom>
          <a:noFill/>
        </p:spPr>
        <p:txBody>
          <a:bodyPr wrap="none" rtlCol="0">
            <a:spAutoFit/>
          </a:bodyPr>
          <a:lstStyle/>
          <a:p>
            <a:r>
              <a:rPr lang="en-US" sz="2800" dirty="0">
                <a:solidFill>
                  <a:schemeClr val="accent1"/>
                </a:solidFill>
              </a:rPr>
              <a:t>Item representation learning in a similar way</a:t>
            </a:r>
          </a:p>
        </p:txBody>
      </p:sp>
    </p:spTree>
    <p:extLst>
      <p:ext uri="{BB962C8B-B14F-4D97-AF65-F5344CB8AC3E}">
        <p14:creationId xmlns:p14="http://schemas.microsoft.com/office/powerpoint/2010/main" val="21450041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0AB9-1447-8C4F-9928-BB63DF8EADBE}"/>
              </a:ext>
            </a:extLst>
          </p:cNvPr>
          <p:cNvSpPr>
            <a:spLocks noGrp="1"/>
          </p:cNvSpPr>
          <p:nvPr>
            <p:ph type="title"/>
          </p:nvPr>
        </p:nvSpPr>
        <p:spPr/>
        <p:txBody>
          <a:bodyPr/>
          <a:lstStyle/>
          <a:p>
            <a:r>
              <a:rPr lang="en-US" dirty="0"/>
              <a:t>GNN </a:t>
            </a:r>
            <a:r>
              <a:rPr lang="en-US" altLang="zh-CN" dirty="0"/>
              <a:t>based</a:t>
            </a:r>
            <a:r>
              <a:rPr lang="en-US" dirty="0"/>
              <a:t> Recommendation</a:t>
            </a:r>
          </a:p>
        </p:txBody>
      </p:sp>
      <p:sp>
        <p:nvSpPr>
          <p:cNvPr id="3" name="Slide Number Placeholder 2">
            <a:extLst>
              <a:ext uri="{FF2B5EF4-FFF2-40B4-BE49-F238E27FC236}">
                <a16:creationId xmlns:a16="http://schemas.microsoft.com/office/drawing/2014/main" id="{84BEDD30-0B86-FC4A-9C10-76648A6A0190}"/>
              </a:ext>
            </a:extLst>
          </p:cNvPr>
          <p:cNvSpPr>
            <a:spLocks noGrp="1"/>
          </p:cNvSpPr>
          <p:nvPr>
            <p:ph type="sldNum" sz="quarter" idx="12"/>
          </p:nvPr>
        </p:nvSpPr>
        <p:spPr/>
        <p:txBody>
          <a:bodyPr/>
          <a:lstStyle/>
          <a:p>
            <a:fld id="{4C15419E-54D6-8648-ABFB-BEF58E3E877E}" type="slidenum">
              <a:rPr lang="en-US" smtClean="0"/>
              <a:t>264</a:t>
            </a:fld>
            <a:endParaRPr lang="en-US" dirty="0"/>
          </a:p>
        </p:txBody>
      </p:sp>
      <p:sp>
        <p:nvSpPr>
          <p:cNvPr id="4" name="TextBox 3">
            <a:extLst>
              <a:ext uri="{FF2B5EF4-FFF2-40B4-BE49-F238E27FC236}">
                <a16:creationId xmlns:a16="http://schemas.microsoft.com/office/drawing/2014/main" id="{ABD78E68-9E1B-5740-BB35-A3B04876F996}"/>
              </a:ext>
            </a:extLst>
          </p:cNvPr>
          <p:cNvSpPr txBox="1"/>
          <p:nvPr/>
        </p:nvSpPr>
        <p:spPr>
          <a:xfrm>
            <a:off x="838200" y="1791568"/>
            <a:ext cx="9933553" cy="3539430"/>
          </a:xfrm>
          <a:prstGeom prst="rect">
            <a:avLst/>
          </a:prstGeom>
          <a:noFill/>
        </p:spPr>
        <p:txBody>
          <a:bodyPr wrap="none" rtlCol="0">
            <a:spAutoFit/>
          </a:bodyPr>
          <a:lstStyle/>
          <a:p>
            <a:pPr marL="514350" indent="-514350">
              <a:buAutoNum type="arabicPeriod"/>
            </a:pPr>
            <a:r>
              <a:rPr lang="en-US" sz="2800" dirty="0">
                <a:solidFill>
                  <a:schemeClr val="accent5">
                    <a:lumMod val="75000"/>
                  </a:schemeClr>
                </a:solidFill>
              </a:rPr>
              <a:t>Without Side information</a:t>
            </a:r>
          </a:p>
          <a:p>
            <a:pPr marL="514350" indent="-514350">
              <a:buAutoNum type="arabicPeriod"/>
            </a:pPr>
            <a:endParaRPr lang="en-US" sz="2800" dirty="0">
              <a:solidFill>
                <a:schemeClr val="accent5">
                  <a:lumMod val="75000"/>
                </a:schemeClr>
              </a:solidFill>
            </a:endParaRPr>
          </a:p>
          <a:p>
            <a:pPr marL="514350" indent="-514350">
              <a:buAutoNum type="arabicPeriod"/>
            </a:pPr>
            <a:r>
              <a:rPr lang="en-US" sz="2800" dirty="0">
                <a:solidFill>
                  <a:schemeClr val="accent5">
                    <a:lumMod val="75000"/>
                  </a:schemeClr>
                </a:solidFill>
              </a:rPr>
              <a:t>With side information about items: Knowledge graph </a:t>
            </a:r>
            <a:r>
              <a:rPr lang="en-US" altLang="zh-CN" sz="2800" dirty="0">
                <a:solidFill>
                  <a:schemeClr val="accent5">
                    <a:lumMod val="75000"/>
                  </a:schemeClr>
                </a:solidFill>
              </a:rPr>
              <a:t>enhanced</a:t>
            </a:r>
          </a:p>
          <a:p>
            <a:pPr marL="514350" indent="-514350">
              <a:buAutoNum type="arabicPeriod"/>
            </a:pPr>
            <a:endParaRPr lang="en-US" sz="2800" dirty="0">
              <a:solidFill>
                <a:schemeClr val="accent5">
                  <a:lumMod val="75000"/>
                </a:schemeClr>
              </a:solidFill>
            </a:endParaRPr>
          </a:p>
          <a:p>
            <a:pPr marL="514350" indent="-514350">
              <a:buAutoNum type="arabicPeriod"/>
            </a:pPr>
            <a:r>
              <a:rPr lang="en-US" sz="2800" dirty="0">
                <a:solidFill>
                  <a:schemeClr val="accent5">
                    <a:lumMod val="75000"/>
                  </a:schemeClr>
                </a:solidFill>
              </a:rPr>
              <a:t>With side information about users: Social networks enhanced</a:t>
            </a:r>
          </a:p>
          <a:p>
            <a:endParaRPr lang="en-US" sz="2800" dirty="0">
              <a:solidFill>
                <a:schemeClr val="accent5">
                  <a:lumMod val="75000"/>
                </a:schemeClr>
              </a:solidFill>
            </a:endParaRPr>
          </a:p>
          <a:p>
            <a:pPr marL="514350" indent="-514350">
              <a:buAutoNum type="arabicPeriod"/>
            </a:pPr>
            <a:endParaRPr lang="en-US" sz="2800" dirty="0">
              <a:solidFill>
                <a:schemeClr val="accent5">
                  <a:lumMod val="75000"/>
                </a:schemeClr>
              </a:solidFill>
            </a:endParaRPr>
          </a:p>
          <a:p>
            <a:pPr marL="514350" indent="-514350">
              <a:buAutoNum type="arabicPeriod"/>
            </a:pPr>
            <a:endParaRPr lang="en-US" sz="2800" dirty="0">
              <a:solidFill>
                <a:schemeClr val="accent1"/>
              </a:solidFill>
            </a:endParaRPr>
          </a:p>
        </p:txBody>
      </p:sp>
    </p:spTree>
    <p:extLst>
      <p:ext uri="{BB962C8B-B14F-4D97-AF65-F5344CB8AC3E}">
        <p14:creationId xmlns:p14="http://schemas.microsoft.com/office/powerpoint/2010/main" val="22165919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0AB9-1447-8C4F-9928-BB63DF8EADBE}"/>
              </a:ext>
            </a:extLst>
          </p:cNvPr>
          <p:cNvSpPr>
            <a:spLocks noGrp="1"/>
          </p:cNvSpPr>
          <p:nvPr>
            <p:ph type="title"/>
          </p:nvPr>
        </p:nvSpPr>
        <p:spPr/>
        <p:txBody>
          <a:bodyPr/>
          <a:lstStyle/>
          <a:p>
            <a:r>
              <a:rPr lang="en-US" dirty="0"/>
              <a:t>General Recommendation</a:t>
            </a:r>
          </a:p>
        </p:txBody>
      </p:sp>
      <p:sp>
        <p:nvSpPr>
          <p:cNvPr id="3" name="Slide Number Placeholder 2">
            <a:extLst>
              <a:ext uri="{FF2B5EF4-FFF2-40B4-BE49-F238E27FC236}">
                <a16:creationId xmlns:a16="http://schemas.microsoft.com/office/drawing/2014/main" id="{84BEDD30-0B86-FC4A-9C10-76648A6A0190}"/>
              </a:ext>
            </a:extLst>
          </p:cNvPr>
          <p:cNvSpPr>
            <a:spLocks noGrp="1"/>
          </p:cNvSpPr>
          <p:nvPr>
            <p:ph type="sldNum" sz="quarter" idx="12"/>
          </p:nvPr>
        </p:nvSpPr>
        <p:spPr/>
        <p:txBody>
          <a:bodyPr/>
          <a:lstStyle/>
          <a:p>
            <a:fld id="{4C15419E-54D6-8648-ABFB-BEF58E3E877E}" type="slidenum">
              <a:rPr lang="en-US" smtClean="0"/>
              <a:t>265</a:t>
            </a:fld>
            <a:endParaRPr lang="en-US" dirty="0"/>
          </a:p>
        </p:txBody>
      </p:sp>
      <p:sp>
        <p:nvSpPr>
          <p:cNvPr id="4" name="TextBox 3">
            <a:extLst>
              <a:ext uri="{FF2B5EF4-FFF2-40B4-BE49-F238E27FC236}">
                <a16:creationId xmlns:a16="http://schemas.microsoft.com/office/drawing/2014/main" id="{ABD78E68-9E1B-5740-BB35-A3B04876F996}"/>
              </a:ext>
            </a:extLst>
          </p:cNvPr>
          <p:cNvSpPr txBox="1"/>
          <p:nvPr/>
        </p:nvSpPr>
        <p:spPr>
          <a:xfrm>
            <a:off x="838200" y="1529958"/>
            <a:ext cx="3866571" cy="523220"/>
          </a:xfrm>
          <a:prstGeom prst="rect">
            <a:avLst/>
          </a:prstGeom>
          <a:noFill/>
        </p:spPr>
        <p:txBody>
          <a:bodyPr wrap="none" rtlCol="0">
            <a:spAutoFit/>
          </a:bodyPr>
          <a:lstStyle/>
          <a:p>
            <a:r>
              <a:rPr lang="en-US" sz="2800" dirty="0">
                <a:solidFill>
                  <a:schemeClr val="accent5">
                    <a:lumMod val="75000"/>
                  </a:schemeClr>
                </a:solidFill>
              </a:rPr>
              <a:t>Without side information</a:t>
            </a:r>
            <a:endParaRPr lang="en-US" sz="2800" dirty="0">
              <a:solidFill>
                <a:schemeClr val="accent1"/>
              </a:solidFill>
            </a:endParaRPr>
          </a:p>
        </p:txBody>
      </p:sp>
      <p:pic>
        <p:nvPicPr>
          <p:cNvPr id="9" name="图片 8">
            <a:extLst>
              <a:ext uri="{FF2B5EF4-FFF2-40B4-BE49-F238E27FC236}">
                <a16:creationId xmlns:a16="http://schemas.microsoft.com/office/drawing/2014/main" id="{4BE2EFBC-991E-428C-8C64-B1FF7CF63E0B}"/>
              </a:ext>
            </a:extLst>
          </p:cNvPr>
          <p:cNvPicPr>
            <a:picLocks noChangeAspect="1"/>
          </p:cNvPicPr>
          <p:nvPr/>
        </p:nvPicPr>
        <p:blipFill>
          <a:blip r:embed="rId2"/>
          <a:stretch>
            <a:fillRect/>
          </a:stretch>
        </p:blipFill>
        <p:spPr>
          <a:xfrm>
            <a:off x="1753299" y="2173269"/>
            <a:ext cx="8422162" cy="3839132"/>
          </a:xfrm>
          <a:prstGeom prst="rect">
            <a:avLst/>
          </a:prstGeom>
        </p:spPr>
      </p:pic>
      <p:sp>
        <p:nvSpPr>
          <p:cNvPr id="10" name="Rectangle 19">
            <a:extLst>
              <a:ext uri="{FF2B5EF4-FFF2-40B4-BE49-F238E27FC236}">
                <a16:creationId xmlns:a16="http://schemas.microsoft.com/office/drawing/2014/main" id="{4F7CCD3E-CD49-4483-B53D-E25ED7851353}"/>
              </a:ext>
            </a:extLst>
          </p:cNvPr>
          <p:cNvSpPr/>
          <p:nvPr/>
        </p:nvSpPr>
        <p:spPr>
          <a:xfrm>
            <a:off x="495691" y="6411954"/>
            <a:ext cx="7075100" cy="253916"/>
          </a:xfrm>
          <a:prstGeom prst="rect">
            <a:avLst/>
          </a:prstGeom>
        </p:spPr>
        <p:txBody>
          <a:bodyPr wrap="square">
            <a:spAutoFit/>
          </a:bodyPr>
          <a:lstStyle/>
          <a:p>
            <a:r>
              <a:rPr lang="en-US" sz="1050" b="1" dirty="0">
                <a:solidFill>
                  <a:srgbClr val="24292E"/>
                </a:solidFill>
                <a:latin typeface="-apple-system"/>
              </a:rPr>
              <a:t>Graph Neural Networks in Recommender Systems: A Survey.</a:t>
            </a:r>
            <a:r>
              <a:rPr lang="en-US" sz="1050" dirty="0">
                <a:solidFill>
                  <a:srgbClr val="24292E"/>
                </a:solidFill>
                <a:latin typeface="-apple-system"/>
              </a:rPr>
              <a:t> </a:t>
            </a:r>
            <a:r>
              <a:rPr lang="en-US" sz="1050" dirty="0" err="1">
                <a:solidFill>
                  <a:srgbClr val="24292E"/>
                </a:solidFill>
                <a:latin typeface="-apple-system"/>
              </a:rPr>
              <a:t>arXiv</a:t>
            </a:r>
            <a:r>
              <a:rPr lang="en-US" sz="1050" dirty="0">
                <a:solidFill>
                  <a:srgbClr val="24292E"/>
                </a:solidFill>
                <a:latin typeface="-apple-system"/>
              </a:rPr>
              <a:t> preprint arXiv:2011.02260, 2020.</a:t>
            </a:r>
            <a:endParaRPr lang="en-US" sz="1050" dirty="0"/>
          </a:p>
        </p:txBody>
      </p:sp>
    </p:spTree>
    <p:extLst>
      <p:ext uri="{BB962C8B-B14F-4D97-AF65-F5344CB8AC3E}">
        <p14:creationId xmlns:p14="http://schemas.microsoft.com/office/powerpoint/2010/main" val="392840784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0" y="-205"/>
            <a:ext cx="10515600" cy="1325563"/>
          </a:xfrm>
        </p:spPr>
        <p:txBody>
          <a:bodyPr/>
          <a:lstStyle/>
          <a:p>
            <a:r>
              <a:rPr lang="en-US" dirty="0"/>
              <a:t>NGCN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266</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587970" y="929301"/>
            <a:ext cx="7170104" cy="523220"/>
          </a:xfrm>
          <a:prstGeom prst="rect">
            <a:avLst/>
          </a:prstGeom>
          <a:noFill/>
        </p:spPr>
        <p:txBody>
          <a:bodyPr wrap="none" rtlCol="0">
            <a:spAutoFit/>
          </a:bodyPr>
          <a:lstStyle/>
          <a:p>
            <a:r>
              <a:rPr lang="en-US" sz="2800" dirty="0">
                <a:solidFill>
                  <a:schemeClr val="accent5">
                    <a:lumMod val="75000"/>
                  </a:schemeClr>
                </a:solidFill>
              </a:rPr>
              <a:t>Refining the user and item embeddings via GNN</a:t>
            </a:r>
            <a:endParaRPr lang="en-US" sz="2800" dirty="0">
              <a:solidFill>
                <a:schemeClr val="accent1"/>
              </a:solidFill>
            </a:endParaRP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a:solidFill>
                  <a:srgbClr val="24292E"/>
                </a:solidFill>
                <a:latin typeface="-apple-system"/>
              </a:rPr>
              <a:t>Neural Graph Collaborative Filtering.</a:t>
            </a:r>
            <a:r>
              <a:rPr lang="en-US" sz="1050" dirty="0">
                <a:solidFill>
                  <a:srgbClr val="24292E"/>
                </a:solidFill>
                <a:latin typeface="-apple-system"/>
              </a:rPr>
              <a:t> SIGIR 2019.</a:t>
            </a:r>
            <a:endParaRPr lang="en-US" sz="1050" dirty="0"/>
          </a:p>
        </p:txBody>
      </p:sp>
      <p:pic>
        <p:nvPicPr>
          <p:cNvPr id="7" name="图片 6">
            <a:extLst>
              <a:ext uri="{FF2B5EF4-FFF2-40B4-BE49-F238E27FC236}">
                <a16:creationId xmlns:a16="http://schemas.microsoft.com/office/drawing/2014/main" id="{7B02F9FF-D2CA-4B61-9F71-996BCFDD54CE}"/>
              </a:ext>
            </a:extLst>
          </p:cNvPr>
          <p:cNvPicPr>
            <a:picLocks noChangeAspect="1"/>
          </p:cNvPicPr>
          <p:nvPr/>
        </p:nvPicPr>
        <p:blipFill>
          <a:blip r:embed="rId2"/>
          <a:stretch>
            <a:fillRect/>
          </a:stretch>
        </p:blipFill>
        <p:spPr>
          <a:xfrm>
            <a:off x="5576877" y="1648051"/>
            <a:ext cx="5467631" cy="4775445"/>
          </a:xfrm>
          <a:prstGeom prst="rect">
            <a:avLst/>
          </a:prstGeom>
        </p:spPr>
      </p:pic>
    </p:spTree>
    <p:extLst>
      <p:ext uri="{BB962C8B-B14F-4D97-AF65-F5344CB8AC3E}">
        <p14:creationId xmlns:p14="http://schemas.microsoft.com/office/powerpoint/2010/main" val="38850965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0" y="-17209"/>
            <a:ext cx="10515600" cy="1325563"/>
          </a:xfrm>
        </p:spPr>
        <p:txBody>
          <a:bodyPr/>
          <a:lstStyle/>
          <a:p>
            <a:r>
              <a:rPr lang="en-US" dirty="0"/>
              <a:t>NGCN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267</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587970" y="929301"/>
            <a:ext cx="7170104" cy="523220"/>
          </a:xfrm>
          <a:prstGeom prst="rect">
            <a:avLst/>
          </a:prstGeom>
          <a:noFill/>
        </p:spPr>
        <p:txBody>
          <a:bodyPr wrap="none" rtlCol="0">
            <a:spAutoFit/>
          </a:bodyPr>
          <a:lstStyle/>
          <a:p>
            <a:r>
              <a:rPr lang="en-US" sz="2800" dirty="0">
                <a:solidFill>
                  <a:schemeClr val="accent5">
                    <a:lumMod val="75000"/>
                  </a:schemeClr>
                </a:solidFill>
              </a:rPr>
              <a:t>Refining the user and item embeddings via GNN</a:t>
            </a:r>
            <a:endParaRPr lang="en-US" sz="2800" dirty="0">
              <a:solidFill>
                <a:schemeClr val="accent1"/>
              </a:solidFill>
            </a:endParaRP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a:solidFill>
                  <a:srgbClr val="24292E"/>
                </a:solidFill>
                <a:latin typeface="-apple-system"/>
              </a:rPr>
              <a:t>Neural Graph Collaborative Filtering.</a:t>
            </a:r>
            <a:r>
              <a:rPr lang="en-US" sz="1050" dirty="0">
                <a:solidFill>
                  <a:srgbClr val="24292E"/>
                </a:solidFill>
                <a:latin typeface="-apple-system"/>
              </a:rPr>
              <a:t> SIGIR 2019.</a:t>
            </a:r>
            <a:endParaRPr lang="en-US" sz="1050" dirty="0"/>
          </a:p>
        </p:txBody>
      </p:sp>
      <p:pic>
        <p:nvPicPr>
          <p:cNvPr id="7" name="图片 6">
            <a:extLst>
              <a:ext uri="{FF2B5EF4-FFF2-40B4-BE49-F238E27FC236}">
                <a16:creationId xmlns:a16="http://schemas.microsoft.com/office/drawing/2014/main" id="{7B02F9FF-D2CA-4B61-9F71-996BCFDD54CE}"/>
              </a:ext>
            </a:extLst>
          </p:cNvPr>
          <p:cNvPicPr>
            <a:picLocks noChangeAspect="1"/>
          </p:cNvPicPr>
          <p:nvPr/>
        </p:nvPicPr>
        <p:blipFill>
          <a:blip r:embed="rId2"/>
          <a:stretch>
            <a:fillRect/>
          </a:stretch>
        </p:blipFill>
        <p:spPr>
          <a:xfrm>
            <a:off x="5549910" y="1553033"/>
            <a:ext cx="5467631" cy="4775445"/>
          </a:xfrm>
          <a:prstGeom prst="rect">
            <a:avLst/>
          </a:prstGeom>
        </p:spPr>
      </p:pic>
      <p:sp>
        <p:nvSpPr>
          <p:cNvPr id="9" name="Rectangle 6">
            <a:extLst>
              <a:ext uri="{FF2B5EF4-FFF2-40B4-BE49-F238E27FC236}">
                <a16:creationId xmlns:a16="http://schemas.microsoft.com/office/drawing/2014/main" id="{D99CC8A2-BBF7-487E-BA46-857AE523CDBE}"/>
              </a:ext>
            </a:extLst>
          </p:cNvPr>
          <p:cNvSpPr/>
          <p:nvPr/>
        </p:nvSpPr>
        <p:spPr>
          <a:xfrm>
            <a:off x="5729681" y="4239418"/>
            <a:ext cx="1661020" cy="135603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7">
            <a:extLst>
              <a:ext uri="{FF2B5EF4-FFF2-40B4-BE49-F238E27FC236}">
                <a16:creationId xmlns:a16="http://schemas.microsoft.com/office/drawing/2014/main" id="{72456C1C-5A12-44AE-9B8A-8B0F1FDF0F5A}"/>
              </a:ext>
            </a:extLst>
          </p:cNvPr>
          <p:cNvCxnSpPr>
            <a:cxnSpLocks/>
          </p:cNvCxnSpPr>
          <p:nvPr/>
        </p:nvCxnSpPr>
        <p:spPr>
          <a:xfrm flipH="1">
            <a:off x="4446165" y="4917437"/>
            <a:ext cx="1283517" cy="174680"/>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id="{2EEC094D-AA8E-48AF-9451-F33A10312623}"/>
              </a:ext>
            </a:extLst>
          </p:cNvPr>
          <p:cNvPicPr>
            <a:picLocks noChangeAspect="1"/>
          </p:cNvPicPr>
          <p:nvPr/>
        </p:nvPicPr>
        <p:blipFill>
          <a:blip r:embed="rId3"/>
          <a:stretch>
            <a:fillRect/>
          </a:stretch>
        </p:blipFill>
        <p:spPr>
          <a:xfrm>
            <a:off x="819325" y="4260892"/>
            <a:ext cx="3391934" cy="665185"/>
          </a:xfrm>
          <a:prstGeom prst="rect">
            <a:avLst/>
          </a:prstGeom>
        </p:spPr>
      </p:pic>
      <p:pic>
        <p:nvPicPr>
          <p:cNvPr id="14" name="图片 13">
            <a:extLst>
              <a:ext uri="{FF2B5EF4-FFF2-40B4-BE49-F238E27FC236}">
                <a16:creationId xmlns:a16="http://schemas.microsoft.com/office/drawing/2014/main" id="{2AD8B23C-E3F4-4B64-AFCF-AD398F335EE5}"/>
              </a:ext>
            </a:extLst>
          </p:cNvPr>
          <p:cNvPicPr>
            <a:picLocks noChangeAspect="1"/>
          </p:cNvPicPr>
          <p:nvPr/>
        </p:nvPicPr>
        <p:blipFill>
          <a:blip r:embed="rId4"/>
          <a:stretch>
            <a:fillRect/>
          </a:stretch>
        </p:blipFill>
        <p:spPr>
          <a:xfrm>
            <a:off x="906011" y="5209805"/>
            <a:ext cx="3112301" cy="523546"/>
          </a:xfrm>
          <a:prstGeom prst="rect">
            <a:avLst/>
          </a:prstGeom>
        </p:spPr>
      </p:pic>
    </p:spTree>
    <p:extLst>
      <p:ext uri="{BB962C8B-B14F-4D97-AF65-F5344CB8AC3E}">
        <p14:creationId xmlns:p14="http://schemas.microsoft.com/office/powerpoint/2010/main" val="25856569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0" y="0"/>
            <a:ext cx="10515600" cy="1325563"/>
          </a:xfrm>
        </p:spPr>
        <p:txBody>
          <a:bodyPr/>
          <a:lstStyle/>
          <a:p>
            <a:r>
              <a:rPr lang="en-US" dirty="0"/>
              <a:t>NGCN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268</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587970" y="929301"/>
            <a:ext cx="7170104" cy="523220"/>
          </a:xfrm>
          <a:prstGeom prst="rect">
            <a:avLst/>
          </a:prstGeom>
          <a:noFill/>
        </p:spPr>
        <p:txBody>
          <a:bodyPr wrap="none" rtlCol="0">
            <a:spAutoFit/>
          </a:bodyPr>
          <a:lstStyle/>
          <a:p>
            <a:r>
              <a:rPr lang="en-US" sz="2800" dirty="0">
                <a:solidFill>
                  <a:schemeClr val="accent5">
                    <a:lumMod val="75000"/>
                  </a:schemeClr>
                </a:solidFill>
              </a:rPr>
              <a:t>Refining the user and item embeddings via GNN</a:t>
            </a:r>
            <a:endParaRPr lang="en-US" sz="2800" dirty="0">
              <a:solidFill>
                <a:schemeClr val="accent1"/>
              </a:solidFill>
            </a:endParaRP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a:solidFill>
                  <a:srgbClr val="24292E"/>
                </a:solidFill>
                <a:latin typeface="-apple-system"/>
              </a:rPr>
              <a:t>Neural Graph Collaborative Filtering.</a:t>
            </a:r>
            <a:r>
              <a:rPr lang="en-US" sz="1050" dirty="0">
                <a:solidFill>
                  <a:srgbClr val="24292E"/>
                </a:solidFill>
                <a:latin typeface="-apple-system"/>
              </a:rPr>
              <a:t> SIGIR 2019.</a:t>
            </a:r>
            <a:endParaRPr lang="en-US" sz="1050" dirty="0"/>
          </a:p>
        </p:txBody>
      </p:sp>
      <p:pic>
        <p:nvPicPr>
          <p:cNvPr id="7" name="图片 6">
            <a:extLst>
              <a:ext uri="{FF2B5EF4-FFF2-40B4-BE49-F238E27FC236}">
                <a16:creationId xmlns:a16="http://schemas.microsoft.com/office/drawing/2014/main" id="{7B02F9FF-D2CA-4B61-9F71-996BCFDD54CE}"/>
              </a:ext>
            </a:extLst>
          </p:cNvPr>
          <p:cNvPicPr>
            <a:picLocks noChangeAspect="1"/>
          </p:cNvPicPr>
          <p:nvPr/>
        </p:nvPicPr>
        <p:blipFill>
          <a:blip r:embed="rId2"/>
          <a:stretch>
            <a:fillRect/>
          </a:stretch>
        </p:blipFill>
        <p:spPr>
          <a:xfrm>
            <a:off x="5549910" y="1553033"/>
            <a:ext cx="5467631" cy="4775445"/>
          </a:xfrm>
          <a:prstGeom prst="rect">
            <a:avLst/>
          </a:prstGeom>
        </p:spPr>
      </p:pic>
      <p:sp>
        <p:nvSpPr>
          <p:cNvPr id="9" name="Rectangle 6">
            <a:extLst>
              <a:ext uri="{FF2B5EF4-FFF2-40B4-BE49-F238E27FC236}">
                <a16:creationId xmlns:a16="http://schemas.microsoft.com/office/drawing/2014/main" id="{D99CC8A2-BBF7-487E-BA46-857AE523CDBE}"/>
              </a:ext>
            </a:extLst>
          </p:cNvPr>
          <p:cNvSpPr/>
          <p:nvPr/>
        </p:nvSpPr>
        <p:spPr>
          <a:xfrm>
            <a:off x="6878972" y="2142665"/>
            <a:ext cx="2382474" cy="23915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7">
            <a:extLst>
              <a:ext uri="{FF2B5EF4-FFF2-40B4-BE49-F238E27FC236}">
                <a16:creationId xmlns:a16="http://schemas.microsoft.com/office/drawing/2014/main" id="{72456C1C-5A12-44AE-9B8A-8B0F1FDF0F5A}"/>
              </a:ext>
            </a:extLst>
          </p:cNvPr>
          <p:cNvCxnSpPr>
            <a:cxnSpLocks/>
          </p:cNvCxnSpPr>
          <p:nvPr/>
        </p:nvCxnSpPr>
        <p:spPr>
          <a:xfrm flipH="1">
            <a:off x="4311941" y="2294482"/>
            <a:ext cx="2567032" cy="88867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id="{2EEC094D-AA8E-48AF-9451-F33A10312623}"/>
              </a:ext>
            </a:extLst>
          </p:cNvPr>
          <p:cNvPicPr>
            <a:picLocks noChangeAspect="1"/>
          </p:cNvPicPr>
          <p:nvPr/>
        </p:nvPicPr>
        <p:blipFill>
          <a:blip r:embed="rId3"/>
          <a:stretch>
            <a:fillRect/>
          </a:stretch>
        </p:blipFill>
        <p:spPr>
          <a:xfrm>
            <a:off x="819325" y="4260892"/>
            <a:ext cx="3391934" cy="665185"/>
          </a:xfrm>
          <a:prstGeom prst="rect">
            <a:avLst/>
          </a:prstGeom>
        </p:spPr>
      </p:pic>
      <p:pic>
        <p:nvPicPr>
          <p:cNvPr id="14" name="图片 13">
            <a:extLst>
              <a:ext uri="{FF2B5EF4-FFF2-40B4-BE49-F238E27FC236}">
                <a16:creationId xmlns:a16="http://schemas.microsoft.com/office/drawing/2014/main" id="{2AD8B23C-E3F4-4B64-AFCF-AD398F335EE5}"/>
              </a:ext>
            </a:extLst>
          </p:cNvPr>
          <p:cNvPicPr>
            <a:picLocks noChangeAspect="1"/>
          </p:cNvPicPr>
          <p:nvPr/>
        </p:nvPicPr>
        <p:blipFill>
          <a:blip r:embed="rId4"/>
          <a:stretch>
            <a:fillRect/>
          </a:stretch>
        </p:blipFill>
        <p:spPr>
          <a:xfrm>
            <a:off x="906011" y="5209805"/>
            <a:ext cx="3112301" cy="523546"/>
          </a:xfrm>
          <a:prstGeom prst="rect">
            <a:avLst/>
          </a:prstGeom>
        </p:spPr>
      </p:pic>
      <p:sp>
        <p:nvSpPr>
          <p:cNvPr id="13" name="Rectangle 6">
            <a:extLst>
              <a:ext uri="{FF2B5EF4-FFF2-40B4-BE49-F238E27FC236}">
                <a16:creationId xmlns:a16="http://schemas.microsoft.com/office/drawing/2014/main" id="{78DA7C6E-8478-4EEF-B294-E9DBF058C02B}"/>
              </a:ext>
            </a:extLst>
          </p:cNvPr>
          <p:cNvSpPr/>
          <p:nvPr/>
        </p:nvSpPr>
        <p:spPr>
          <a:xfrm>
            <a:off x="5729681" y="4239418"/>
            <a:ext cx="1661020" cy="135603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7">
            <a:extLst>
              <a:ext uri="{FF2B5EF4-FFF2-40B4-BE49-F238E27FC236}">
                <a16:creationId xmlns:a16="http://schemas.microsoft.com/office/drawing/2014/main" id="{29E8CF82-2176-403E-88B7-AFA69DF85A90}"/>
              </a:ext>
            </a:extLst>
          </p:cNvPr>
          <p:cNvCxnSpPr>
            <a:cxnSpLocks/>
          </p:cNvCxnSpPr>
          <p:nvPr/>
        </p:nvCxnSpPr>
        <p:spPr>
          <a:xfrm flipH="1">
            <a:off x="4446165" y="4917437"/>
            <a:ext cx="1283517" cy="174680"/>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8" name="图片 7">
            <a:extLst>
              <a:ext uri="{FF2B5EF4-FFF2-40B4-BE49-F238E27FC236}">
                <a16:creationId xmlns:a16="http://schemas.microsoft.com/office/drawing/2014/main" id="{97EF67BD-D408-427D-B5D7-9A0ABD8DABAC}"/>
              </a:ext>
            </a:extLst>
          </p:cNvPr>
          <p:cNvPicPr>
            <a:picLocks noChangeAspect="1"/>
          </p:cNvPicPr>
          <p:nvPr/>
        </p:nvPicPr>
        <p:blipFill>
          <a:blip r:embed="rId5"/>
          <a:stretch>
            <a:fillRect/>
          </a:stretch>
        </p:blipFill>
        <p:spPr>
          <a:xfrm>
            <a:off x="915377" y="3251888"/>
            <a:ext cx="3093568" cy="318859"/>
          </a:xfrm>
          <a:prstGeom prst="rect">
            <a:avLst/>
          </a:prstGeom>
        </p:spPr>
      </p:pic>
    </p:spTree>
    <p:extLst>
      <p:ext uri="{BB962C8B-B14F-4D97-AF65-F5344CB8AC3E}">
        <p14:creationId xmlns:p14="http://schemas.microsoft.com/office/powerpoint/2010/main" val="360145650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0" y="-11687"/>
            <a:ext cx="10515600" cy="1325563"/>
          </a:xfrm>
        </p:spPr>
        <p:txBody>
          <a:bodyPr/>
          <a:lstStyle/>
          <a:p>
            <a:r>
              <a:rPr lang="en-US" dirty="0"/>
              <a:t>NGCN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269</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587970" y="929301"/>
            <a:ext cx="7170104" cy="523220"/>
          </a:xfrm>
          <a:prstGeom prst="rect">
            <a:avLst/>
          </a:prstGeom>
          <a:noFill/>
        </p:spPr>
        <p:txBody>
          <a:bodyPr wrap="none" rtlCol="0">
            <a:spAutoFit/>
          </a:bodyPr>
          <a:lstStyle/>
          <a:p>
            <a:r>
              <a:rPr lang="en-US" sz="2800" dirty="0">
                <a:solidFill>
                  <a:schemeClr val="accent5">
                    <a:lumMod val="75000"/>
                  </a:schemeClr>
                </a:solidFill>
              </a:rPr>
              <a:t>Refining the user and item embeddings via GNN</a:t>
            </a:r>
            <a:endParaRPr lang="en-US" sz="2800" dirty="0">
              <a:solidFill>
                <a:schemeClr val="accent1"/>
              </a:solidFill>
            </a:endParaRP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a:solidFill>
                  <a:srgbClr val="24292E"/>
                </a:solidFill>
                <a:latin typeface="-apple-system"/>
              </a:rPr>
              <a:t>Neural Graph Collaborative Filtering.</a:t>
            </a:r>
            <a:r>
              <a:rPr lang="en-US" sz="1050" dirty="0">
                <a:solidFill>
                  <a:srgbClr val="24292E"/>
                </a:solidFill>
                <a:latin typeface="-apple-system"/>
              </a:rPr>
              <a:t> SIGIR 2019.</a:t>
            </a:r>
            <a:endParaRPr lang="en-US" sz="1050" dirty="0"/>
          </a:p>
        </p:txBody>
      </p:sp>
      <p:pic>
        <p:nvPicPr>
          <p:cNvPr id="7" name="图片 6">
            <a:extLst>
              <a:ext uri="{FF2B5EF4-FFF2-40B4-BE49-F238E27FC236}">
                <a16:creationId xmlns:a16="http://schemas.microsoft.com/office/drawing/2014/main" id="{7B02F9FF-D2CA-4B61-9F71-996BCFDD54CE}"/>
              </a:ext>
            </a:extLst>
          </p:cNvPr>
          <p:cNvPicPr>
            <a:picLocks noChangeAspect="1"/>
          </p:cNvPicPr>
          <p:nvPr/>
        </p:nvPicPr>
        <p:blipFill>
          <a:blip r:embed="rId2"/>
          <a:stretch>
            <a:fillRect/>
          </a:stretch>
        </p:blipFill>
        <p:spPr>
          <a:xfrm>
            <a:off x="5549909" y="1553033"/>
            <a:ext cx="5467631" cy="4775445"/>
          </a:xfrm>
          <a:prstGeom prst="rect">
            <a:avLst/>
          </a:prstGeom>
        </p:spPr>
      </p:pic>
      <p:sp>
        <p:nvSpPr>
          <p:cNvPr id="9" name="Rectangle 6">
            <a:extLst>
              <a:ext uri="{FF2B5EF4-FFF2-40B4-BE49-F238E27FC236}">
                <a16:creationId xmlns:a16="http://schemas.microsoft.com/office/drawing/2014/main" id="{D99CC8A2-BBF7-487E-BA46-857AE523CDBE}"/>
              </a:ext>
            </a:extLst>
          </p:cNvPr>
          <p:cNvSpPr/>
          <p:nvPr/>
        </p:nvSpPr>
        <p:spPr>
          <a:xfrm>
            <a:off x="6878972" y="2142665"/>
            <a:ext cx="2382474" cy="23915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7">
            <a:extLst>
              <a:ext uri="{FF2B5EF4-FFF2-40B4-BE49-F238E27FC236}">
                <a16:creationId xmlns:a16="http://schemas.microsoft.com/office/drawing/2014/main" id="{72456C1C-5A12-44AE-9B8A-8B0F1FDF0F5A}"/>
              </a:ext>
            </a:extLst>
          </p:cNvPr>
          <p:cNvCxnSpPr>
            <a:cxnSpLocks/>
          </p:cNvCxnSpPr>
          <p:nvPr/>
        </p:nvCxnSpPr>
        <p:spPr>
          <a:xfrm flipH="1">
            <a:off x="4311941" y="2294482"/>
            <a:ext cx="2567032" cy="88867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 name="图片 11">
            <a:extLst>
              <a:ext uri="{FF2B5EF4-FFF2-40B4-BE49-F238E27FC236}">
                <a16:creationId xmlns:a16="http://schemas.microsoft.com/office/drawing/2014/main" id="{2EEC094D-AA8E-48AF-9451-F33A10312623}"/>
              </a:ext>
            </a:extLst>
          </p:cNvPr>
          <p:cNvPicPr>
            <a:picLocks noChangeAspect="1"/>
          </p:cNvPicPr>
          <p:nvPr/>
        </p:nvPicPr>
        <p:blipFill>
          <a:blip r:embed="rId3"/>
          <a:stretch>
            <a:fillRect/>
          </a:stretch>
        </p:blipFill>
        <p:spPr>
          <a:xfrm>
            <a:off x="819325" y="4260892"/>
            <a:ext cx="3391934" cy="665185"/>
          </a:xfrm>
          <a:prstGeom prst="rect">
            <a:avLst/>
          </a:prstGeom>
        </p:spPr>
      </p:pic>
      <p:pic>
        <p:nvPicPr>
          <p:cNvPr id="14" name="图片 13">
            <a:extLst>
              <a:ext uri="{FF2B5EF4-FFF2-40B4-BE49-F238E27FC236}">
                <a16:creationId xmlns:a16="http://schemas.microsoft.com/office/drawing/2014/main" id="{2AD8B23C-E3F4-4B64-AFCF-AD398F335EE5}"/>
              </a:ext>
            </a:extLst>
          </p:cNvPr>
          <p:cNvPicPr>
            <a:picLocks noChangeAspect="1"/>
          </p:cNvPicPr>
          <p:nvPr/>
        </p:nvPicPr>
        <p:blipFill>
          <a:blip r:embed="rId4"/>
          <a:stretch>
            <a:fillRect/>
          </a:stretch>
        </p:blipFill>
        <p:spPr>
          <a:xfrm>
            <a:off x="906011" y="5209805"/>
            <a:ext cx="3112301" cy="523546"/>
          </a:xfrm>
          <a:prstGeom prst="rect">
            <a:avLst/>
          </a:prstGeom>
        </p:spPr>
      </p:pic>
      <p:sp>
        <p:nvSpPr>
          <p:cNvPr id="13" name="Rectangle 6">
            <a:extLst>
              <a:ext uri="{FF2B5EF4-FFF2-40B4-BE49-F238E27FC236}">
                <a16:creationId xmlns:a16="http://schemas.microsoft.com/office/drawing/2014/main" id="{78DA7C6E-8478-4EEF-B294-E9DBF058C02B}"/>
              </a:ext>
            </a:extLst>
          </p:cNvPr>
          <p:cNvSpPr/>
          <p:nvPr/>
        </p:nvSpPr>
        <p:spPr>
          <a:xfrm>
            <a:off x="5729681" y="4239418"/>
            <a:ext cx="1661020" cy="135603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7">
            <a:extLst>
              <a:ext uri="{FF2B5EF4-FFF2-40B4-BE49-F238E27FC236}">
                <a16:creationId xmlns:a16="http://schemas.microsoft.com/office/drawing/2014/main" id="{29E8CF82-2176-403E-88B7-AFA69DF85A90}"/>
              </a:ext>
            </a:extLst>
          </p:cNvPr>
          <p:cNvCxnSpPr>
            <a:cxnSpLocks/>
          </p:cNvCxnSpPr>
          <p:nvPr/>
        </p:nvCxnSpPr>
        <p:spPr>
          <a:xfrm flipH="1">
            <a:off x="4446165" y="4917437"/>
            <a:ext cx="1283517" cy="174680"/>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8" name="图片 7">
            <a:extLst>
              <a:ext uri="{FF2B5EF4-FFF2-40B4-BE49-F238E27FC236}">
                <a16:creationId xmlns:a16="http://schemas.microsoft.com/office/drawing/2014/main" id="{97EF67BD-D408-427D-B5D7-9A0ABD8DABAC}"/>
              </a:ext>
            </a:extLst>
          </p:cNvPr>
          <p:cNvPicPr>
            <a:picLocks noChangeAspect="1"/>
          </p:cNvPicPr>
          <p:nvPr/>
        </p:nvPicPr>
        <p:blipFill>
          <a:blip r:embed="rId5"/>
          <a:stretch>
            <a:fillRect/>
          </a:stretch>
        </p:blipFill>
        <p:spPr>
          <a:xfrm>
            <a:off x="915377" y="3251888"/>
            <a:ext cx="3093568" cy="318859"/>
          </a:xfrm>
          <a:prstGeom prst="rect">
            <a:avLst/>
          </a:prstGeom>
        </p:spPr>
      </p:pic>
      <p:sp>
        <p:nvSpPr>
          <p:cNvPr id="16" name="Rectangle 6">
            <a:extLst>
              <a:ext uri="{FF2B5EF4-FFF2-40B4-BE49-F238E27FC236}">
                <a16:creationId xmlns:a16="http://schemas.microsoft.com/office/drawing/2014/main" id="{65D23602-F2AE-4C83-B46F-3ECF1E19D374}"/>
              </a:ext>
            </a:extLst>
          </p:cNvPr>
          <p:cNvSpPr/>
          <p:nvPr/>
        </p:nvSpPr>
        <p:spPr>
          <a:xfrm>
            <a:off x="7092487" y="1558435"/>
            <a:ext cx="2382474" cy="35676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7">
            <a:extLst>
              <a:ext uri="{FF2B5EF4-FFF2-40B4-BE49-F238E27FC236}">
                <a16:creationId xmlns:a16="http://schemas.microsoft.com/office/drawing/2014/main" id="{B2659B96-D7D2-4998-AD33-48F1F03AD674}"/>
              </a:ext>
            </a:extLst>
          </p:cNvPr>
          <p:cNvCxnSpPr>
            <a:cxnSpLocks/>
          </p:cNvCxnSpPr>
          <p:nvPr/>
        </p:nvCxnSpPr>
        <p:spPr>
          <a:xfrm flipH="1">
            <a:off x="3942826" y="1725945"/>
            <a:ext cx="3149661" cy="416720"/>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1" name="图片 10">
            <a:extLst>
              <a:ext uri="{FF2B5EF4-FFF2-40B4-BE49-F238E27FC236}">
                <a16:creationId xmlns:a16="http://schemas.microsoft.com/office/drawing/2014/main" id="{3E6B059D-5B1A-4274-A2E0-8FCC35E96050}"/>
              </a:ext>
            </a:extLst>
          </p:cNvPr>
          <p:cNvPicPr>
            <a:picLocks noChangeAspect="1"/>
          </p:cNvPicPr>
          <p:nvPr/>
        </p:nvPicPr>
        <p:blipFill>
          <a:blip r:embed="rId6"/>
          <a:stretch>
            <a:fillRect/>
          </a:stretch>
        </p:blipFill>
        <p:spPr>
          <a:xfrm>
            <a:off x="1929468" y="2059158"/>
            <a:ext cx="1629681" cy="267233"/>
          </a:xfrm>
          <a:prstGeom prst="rect">
            <a:avLst/>
          </a:prstGeom>
        </p:spPr>
      </p:pic>
    </p:spTree>
    <p:extLst>
      <p:ext uri="{BB962C8B-B14F-4D97-AF65-F5344CB8AC3E}">
        <p14:creationId xmlns:p14="http://schemas.microsoft.com/office/powerpoint/2010/main" val="1490151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06D5-D84D-1A4E-BE6A-307632812BF0}"/>
              </a:ext>
            </a:extLst>
          </p:cNvPr>
          <p:cNvSpPr>
            <a:spLocks noGrp="1"/>
          </p:cNvSpPr>
          <p:nvPr>
            <p:ph type="title"/>
          </p:nvPr>
        </p:nvSpPr>
        <p:spPr/>
        <p:txBody>
          <a:bodyPr/>
          <a:lstStyle/>
          <a:p>
            <a:r>
              <a:rPr lang="en-US" dirty="0"/>
              <a:t>Eigen-decomposition of Laplacian Matrix</a:t>
            </a:r>
          </a:p>
        </p:txBody>
      </p:sp>
      <p:sp>
        <p:nvSpPr>
          <p:cNvPr id="3" name="Slide Number Placeholder 2">
            <a:extLst>
              <a:ext uri="{FF2B5EF4-FFF2-40B4-BE49-F238E27FC236}">
                <a16:creationId xmlns:a16="http://schemas.microsoft.com/office/drawing/2014/main" id="{2A77E134-A851-2C41-9E37-21C17A5CE056}"/>
              </a:ext>
            </a:extLst>
          </p:cNvPr>
          <p:cNvSpPr>
            <a:spLocks noGrp="1"/>
          </p:cNvSpPr>
          <p:nvPr>
            <p:ph type="sldNum" sz="quarter" idx="12"/>
          </p:nvPr>
        </p:nvSpPr>
        <p:spPr/>
        <p:txBody>
          <a:bodyPr/>
          <a:lstStyle/>
          <a:p>
            <a:fld id="{4C15419E-54D6-8648-ABFB-BEF58E3E877E}" type="slidenum">
              <a:rPr lang="en-US" smtClean="0"/>
              <a:t>27</a:t>
            </a:fld>
            <a:endParaRPr lang="en-US" dirty="0"/>
          </a:p>
        </p:txBody>
      </p:sp>
      <p:sp>
        <p:nvSpPr>
          <p:cNvPr id="4" name="TextBox 3">
            <a:extLst>
              <a:ext uri="{FF2B5EF4-FFF2-40B4-BE49-F238E27FC236}">
                <a16:creationId xmlns:a16="http://schemas.microsoft.com/office/drawing/2014/main" id="{5583A4C5-D1D7-9F4B-BAAB-6E4B47CC28B7}"/>
              </a:ext>
            </a:extLst>
          </p:cNvPr>
          <p:cNvSpPr txBox="1"/>
          <p:nvPr/>
        </p:nvSpPr>
        <p:spPr>
          <a:xfrm>
            <a:off x="838200" y="1564167"/>
            <a:ext cx="9966306" cy="523220"/>
          </a:xfrm>
          <a:prstGeom prst="rect">
            <a:avLst/>
          </a:prstGeom>
          <a:noFill/>
        </p:spPr>
        <p:txBody>
          <a:bodyPr wrap="square" rtlCol="0">
            <a:spAutoFit/>
          </a:bodyPr>
          <a:lstStyle/>
          <a:p>
            <a:r>
              <a:rPr lang="en-US" sz="2800" dirty="0">
                <a:solidFill>
                  <a:schemeClr val="accent5">
                    <a:lumMod val="75000"/>
                  </a:schemeClr>
                </a:solidFill>
              </a:rPr>
              <a:t>Laplacian matrix has a complete set of orthonormal eigenvectors: </a:t>
            </a:r>
            <a:endParaRPr lang="en-US" sz="2800" dirty="0">
              <a:solidFill>
                <a:srgbClr val="FF0000"/>
              </a:solidFill>
            </a:endParaRPr>
          </a:p>
        </p:txBody>
      </p:sp>
      <p:pic>
        <p:nvPicPr>
          <p:cNvPr id="5" name="Picture 4">
            <a:extLst>
              <a:ext uri="{FF2B5EF4-FFF2-40B4-BE49-F238E27FC236}">
                <a16:creationId xmlns:a16="http://schemas.microsoft.com/office/drawing/2014/main" id="{A05D4DC4-0253-7E4D-9847-8BCF093DA72C}"/>
              </a:ext>
            </a:extLst>
          </p:cNvPr>
          <p:cNvPicPr>
            <a:picLocks noChangeAspect="1"/>
          </p:cNvPicPr>
          <p:nvPr/>
        </p:nvPicPr>
        <p:blipFill>
          <a:blip r:embed="rId2"/>
          <a:stretch>
            <a:fillRect/>
          </a:stretch>
        </p:blipFill>
        <p:spPr>
          <a:xfrm>
            <a:off x="838200" y="2696845"/>
            <a:ext cx="10624991" cy="1525023"/>
          </a:xfrm>
          <a:prstGeom prst="rect">
            <a:avLst/>
          </a:prstGeom>
        </p:spPr>
      </p:pic>
    </p:spTree>
    <p:extLst>
      <p:ext uri="{BB962C8B-B14F-4D97-AF65-F5344CB8AC3E}">
        <p14:creationId xmlns:p14="http://schemas.microsoft.com/office/powerpoint/2010/main" val="68604955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0" y="11767"/>
            <a:ext cx="10515600" cy="1325563"/>
          </a:xfrm>
        </p:spPr>
        <p:txBody>
          <a:bodyPr/>
          <a:lstStyle/>
          <a:p>
            <a:r>
              <a:rPr lang="en-US" dirty="0" err="1"/>
              <a:t>LightGCN</a:t>
            </a:r>
            <a:endParaRPr lang="en-US" dirty="0"/>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270</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587970" y="1252910"/>
            <a:ext cx="11598368" cy="523220"/>
          </a:xfrm>
          <a:prstGeom prst="rect">
            <a:avLst/>
          </a:prstGeom>
          <a:noFill/>
        </p:spPr>
        <p:txBody>
          <a:bodyPr wrap="none" rtlCol="0">
            <a:spAutoFit/>
          </a:bodyPr>
          <a:lstStyle/>
          <a:p>
            <a:r>
              <a:rPr lang="en-US" sz="2800" dirty="0">
                <a:solidFill>
                  <a:schemeClr val="accent1"/>
                </a:solidFill>
              </a:rPr>
              <a:t>Simplifying GCN to make it more concise and appropriate for recommendation</a:t>
            </a: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err="1">
                <a:solidFill>
                  <a:srgbClr val="24292E"/>
                </a:solidFill>
                <a:latin typeface="-apple-system"/>
              </a:rPr>
              <a:t>LightGCN</a:t>
            </a:r>
            <a:r>
              <a:rPr lang="en-US" sz="1050" b="1" dirty="0">
                <a:solidFill>
                  <a:srgbClr val="24292E"/>
                </a:solidFill>
                <a:latin typeface="-apple-system"/>
              </a:rPr>
              <a:t>: Simplifying and Powering Graph Convolution Network for Recommendation.</a:t>
            </a:r>
            <a:r>
              <a:rPr lang="en-US" sz="1050" dirty="0">
                <a:solidFill>
                  <a:srgbClr val="24292E"/>
                </a:solidFill>
                <a:latin typeface="-apple-system"/>
              </a:rPr>
              <a:t> SIGIR 2020.</a:t>
            </a:r>
            <a:endParaRPr lang="en-US" sz="1050" dirty="0"/>
          </a:p>
        </p:txBody>
      </p:sp>
      <p:pic>
        <p:nvPicPr>
          <p:cNvPr id="7" name="图片 6">
            <a:extLst>
              <a:ext uri="{FF2B5EF4-FFF2-40B4-BE49-F238E27FC236}">
                <a16:creationId xmlns:a16="http://schemas.microsoft.com/office/drawing/2014/main" id="{9D7568D8-0DF4-4C91-A4D0-5E1ED53FFC0C}"/>
              </a:ext>
            </a:extLst>
          </p:cNvPr>
          <p:cNvPicPr>
            <a:picLocks noChangeAspect="1"/>
          </p:cNvPicPr>
          <p:nvPr/>
        </p:nvPicPr>
        <p:blipFill>
          <a:blip r:embed="rId2"/>
          <a:stretch>
            <a:fillRect/>
          </a:stretch>
        </p:blipFill>
        <p:spPr>
          <a:xfrm>
            <a:off x="5000814" y="1810676"/>
            <a:ext cx="5946249" cy="4219251"/>
          </a:xfrm>
          <a:prstGeom prst="rect">
            <a:avLst/>
          </a:prstGeom>
        </p:spPr>
      </p:pic>
      <p:sp>
        <p:nvSpPr>
          <p:cNvPr id="9" name="Rectangle 6">
            <a:extLst>
              <a:ext uri="{FF2B5EF4-FFF2-40B4-BE49-F238E27FC236}">
                <a16:creationId xmlns:a16="http://schemas.microsoft.com/office/drawing/2014/main" id="{8ED10639-1FCA-455D-BBF4-904A6C37B5D8}"/>
              </a:ext>
            </a:extLst>
          </p:cNvPr>
          <p:cNvSpPr/>
          <p:nvPr/>
        </p:nvSpPr>
        <p:spPr>
          <a:xfrm>
            <a:off x="5352176" y="4414097"/>
            <a:ext cx="1661020" cy="129041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7">
            <a:extLst>
              <a:ext uri="{FF2B5EF4-FFF2-40B4-BE49-F238E27FC236}">
                <a16:creationId xmlns:a16="http://schemas.microsoft.com/office/drawing/2014/main" id="{EDB85806-C7D0-44A0-806F-C545E5BEEB14}"/>
              </a:ext>
            </a:extLst>
          </p:cNvPr>
          <p:cNvCxnSpPr>
            <a:cxnSpLocks/>
          </p:cNvCxnSpPr>
          <p:nvPr/>
        </p:nvCxnSpPr>
        <p:spPr>
          <a:xfrm flipH="1">
            <a:off x="4068659" y="5081871"/>
            <a:ext cx="1283517" cy="174680"/>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1" name="图片 10">
            <a:extLst>
              <a:ext uri="{FF2B5EF4-FFF2-40B4-BE49-F238E27FC236}">
                <a16:creationId xmlns:a16="http://schemas.microsoft.com/office/drawing/2014/main" id="{2FCD8F3A-946E-4519-BBD8-F7C81D8B8573}"/>
              </a:ext>
            </a:extLst>
          </p:cNvPr>
          <p:cNvPicPr>
            <a:picLocks noChangeAspect="1"/>
          </p:cNvPicPr>
          <p:nvPr/>
        </p:nvPicPr>
        <p:blipFill>
          <a:blip r:embed="rId3"/>
          <a:stretch>
            <a:fillRect/>
          </a:stretch>
        </p:blipFill>
        <p:spPr>
          <a:xfrm>
            <a:off x="1493240" y="4756873"/>
            <a:ext cx="2208020" cy="1000159"/>
          </a:xfrm>
          <a:prstGeom prst="rect">
            <a:avLst/>
          </a:prstGeom>
        </p:spPr>
      </p:pic>
    </p:spTree>
    <p:extLst>
      <p:ext uri="{BB962C8B-B14F-4D97-AF65-F5344CB8AC3E}">
        <p14:creationId xmlns:p14="http://schemas.microsoft.com/office/powerpoint/2010/main" val="8592765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37750" y="13059"/>
            <a:ext cx="10515600" cy="1325563"/>
          </a:xfrm>
        </p:spPr>
        <p:txBody>
          <a:bodyPr/>
          <a:lstStyle/>
          <a:p>
            <a:r>
              <a:rPr lang="en-US" dirty="0" err="1"/>
              <a:t>LightGCN</a:t>
            </a:r>
            <a:endParaRPr lang="en-US" dirty="0"/>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271</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587970" y="1252910"/>
            <a:ext cx="11598368" cy="523220"/>
          </a:xfrm>
          <a:prstGeom prst="rect">
            <a:avLst/>
          </a:prstGeom>
          <a:noFill/>
        </p:spPr>
        <p:txBody>
          <a:bodyPr wrap="none" rtlCol="0">
            <a:spAutoFit/>
          </a:bodyPr>
          <a:lstStyle/>
          <a:p>
            <a:r>
              <a:rPr lang="en-US" sz="2800" dirty="0">
                <a:solidFill>
                  <a:schemeClr val="accent1"/>
                </a:solidFill>
              </a:rPr>
              <a:t>Simplifying GCN to make it more concise and appropriate for recommendation</a:t>
            </a: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err="1">
                <a:solidFill>
                  <a:srgbClr val="24292E"/>
                </a:solidFill>
                <a:latin typeface="-apple-system"/>
              </a:rPr>
              <a:t>LightGCN</a:t>
            </a:r>
            <a:r>
              <a:rPr lang="en-US" sz="1050" b="1" dirty="0">
                <a:solidFill>
                  <a:srgbClr val="24292E"/>
                </a:solidFill>
                <a:latin typeface="-apple-system"/>
              </a:rPr>
              <a:t>: Simplifying and Powering Graph Convolution Network for Recommendation.</a:t>
            </a:r>
            <a:r>
              <a:rPr lang="en-US" sz="1050" dirty="0">
                <a:solidFill>
                  <a:srgbClr val="24292E"/>
                </a:solidFill>
                <a:latin typeface="-apple-system"/>
              </a:rPr>
              <a:t> SIGIR 2020.</a:t>
            </a:r>
            <a:endParaRPr lang="en-US" sz="1050" dirty="0"/>
          </a:p>
        </p:txBody>
      </p:sp>
      <p:pic>
        <p:nvPicPr>
          <p:cNvPr id="7" name="图片 6">
            <a:extLst>
              <a:ext uri="{FF2B5EF4-FFF2-40B4-BE49-F238E27FC236}">
                <a16:creationId xmlns:a16="http://schemas.microsoft.com/office/drawing/2014/main" id="{9D7568D8-0DF4-4C91-A4D0-5E1ED53FFC0C}"/>
              </a:ext>
            </a:extLst>
          </p:cNvPr>
          <p:cNvPicPr>
            <a:picLocks noChangeAspect="1"/>
          </p:cNvPicPr>
          <p:nvPr/>
        </p:nvPicPr>
        <p:blipFill>
          <a:blip r:embed="rId2"/>
          <a:stretch>
            <a:fillRect/>
          </a:stretch>
        </p:blipFill>
        <p:spPr>
          <a:xfrm>
            <a:off x="5000814" y="1810676"/>
            <a:ext cx="5946249" cy="4219251"/>
          </a:xfrm>
          <a:prstGeom prst="rect">
            <a:avLst/>
          </a:prstGeom>
        </p:spPr>
      </p:pic>
      <p:sp>
        <p:nvSpPr>
          <p:cNvPr id="9" name="Rectangle 6">
            <a:extLst>
              <a:ext uri="{FF2B5EF4-FFF2-40B4-BE49-F238E27FC236}">
                <a16:creationId xmlns:a16="http://schemas.microsoft.com/office/drawing/2014/main" id="{8ED10639-1FCA-455D-BBF4-904A6C37B5D8}"/>
              </a:ext>
            </a:extLst>
          </p:cNvPr>
          <p:cNvSpPr/>
          <p:nvPr/>
        </p:nvSpPr>
        <p:spPr>
          <a:xfrm>
            <a:off x="5352176" y="4414097"/>
            <a:ext cx="1661020" cy="129041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7">
            <a:extLst>
              <a:ext uri="{FF2B5EF4-FFF2-40B4-BE49-F238E27FC236}">
                <a16:creationId xmlns:a16="http://schemas.microsoft.com/office/drawing/2014/main" id="{EDB85806-C7D0-44A0-806F-C545E5BEEB14}"/>
              </a:ext>
            </a:extLst>
          </p:cNvPr>
          <p:cNvCxnSpPr>
            <a:cxnSpLocks/>
          </p:cNvCxnSpPr>
          <p:nvPr/>
        </p:nvCxnSpPr>
        <p:spPr>
          <a:xfrm flipH="1">
            <a:off x="4068659" y="5081871"/>
            <a:ext cx="1283517" cy="174680"/>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1" name="图片 10">
            <a:extLst>
              <a:ext uri="{FF2B5EF4-FFF2-40B4-BE49-F238E27FC236}">
                <a16:creationId xmlns:a16="http://schemas.microsoft.com/office/drawing/2014/main" id="{2FCD8F3A-946E-4519-BBD8-F7C81D8B8573}"/>
              </a:ext>
            </a:extLst>
          </p:cNvPr>
          <p:cNvPicPr>
            <a:picLocks noChangeAspect="1"/>
          </p:cNvPicPr>
          <p:nvPr/>
        </p:nvPicPr>
        <p:blipFill>
          <a:blip r:embed="rId3"/>
          <a:stretch>
            <a:fillRect/>
          </a:stretch>
        </p:blipFill>
        <p:spPr>
          <a:xfrm>
            <a:off x="1493240" y="4756873"/>
            <a:ext cx="2208020" cy="1000159"/>
          </a:xfrm>
          <a:prstGeom prst="rect">
            <a:avLst/>
          </a:prstGeom>
        </p:spPr>
      </p:pic>
      <p:sp>
        <p:nvSpPr>
          <p:cNvPr id="12" name="Rectangle 6">
            <a:extLst>
              <a:ext uri="{FF2B5EF4-FFF2-40B4-BE49-F238E27FC236}">
                <a16:creationId xmlns:a16="http://schemas.microsoft.com/office/drawing/2014/main" id="{AC1B5E3D-B531-4181-87A2-8F6FDEE2E9DC}"/>
              </a:ext>
            </a:extLst>
          </p:cNvPr>
          <p:cNvSpPr/>
          <p:nvPr/>
        </p:nvSpPr>
        <p:spPr>
          <a:xfrm>
            <a:off x="5230262" y="2593017"/>
            <a:ext cx="5323088" cy="117140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7">
            <a:extLst>
              <a:ext uri="{FF2B5EF4-FFF2-40B4-BE49-F238E27FC236}">
                <a16:creationId xmlns:a16="http://schemas.microsoft.com/office/drawing/2014/main" id="{448AA781-BCD2-4FA4-87E1-67CD293750C2}"/>
              </a:ext>
            </a:extLst>
          </p:cNvPr>
          <p:cNvCxnSpPr>
            <a:cxnSpLocks/>
          </p:cNvCxnSpPr>
          <p:nvPr/>
        </p:nvCxnSpPr>
        <p:spPr>
          <a:xfrm flipH="1">
            <a:off x="4223855" y="3151593"/>
            <a:ext cx="1010601" cy="36545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7" name="图片 16">
            <a:extLst>
              <a:ext uri="{FF2B5EF4-FFF2-40B4-BE49-F238E27FC236}">
                <a16:creationId xmlns:a16="http://schemas.microsoft.com/office/drawing/2014/main" id="{3843FA91-3BBC-4761-B43D-5221BDE34C70}"/>
              </a:ext>
            </a:extLst>
          </p:cNvPr>
          <p:cNvPicPr>
            <a:picLocks noChangeAspect="1"/>
          </p:cNvPicPr>
          <p:nvPr/>
        </p:nvPicPr>
        <p:blipFill>
          <a:blip r:embed="rId4"/>
          <a:stretch>
            <a:fillRect/>
          </a:stretch>
        </p:blipFill>
        <p:spPr>
          <a:xfrm>
            <a:off x="1493239" y="3505928"/>
            <a:ext cx="2575419" cy="541847"/>
          </a:xfrm>
          <a:prstGeom prst="rect">
            <a:avLst/>
          </a:prstGeom>
        </p:spPr>
      </p:pic>
    </p:spTree>
    <p:extLst>
      <p:ext uri="{BB962C8B-B14F-4D97-AF65-F5344CB8AC3E}">
        <p14:creationId xmlns:p14="http://schemas.microsoft.com/office/powerpoint/2010/main" val="29787290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48178" y="24724"/>
            <a:ext cx="10515600" cy="1325563"/>
          </a:xfrm>
        </p:spPr>
        <p:txBody>
          <a:bodyPr/>
          <a:lstStyle/>
          <a:p>
            <a:r>
              <a:rPr lang="en-US" dirty="0" err="1"/>
              <a:t>LightGCN</a:t>
            </a:r>
            <a:endParaRPr lang="en-US" dirty="0"/>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272</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587970" y="1252910"/>
            <a:ext cx="11598368" cy="523220"/>
          </a:xfrm>
          <a:prstGeom prst="rect">
            <a:avLst/>
          </a:prstGeom>
          <a:noFill/>
        </p:spPr>
        <p:txBody>
          <a:bodyPr wrap="none" rtlCol="0">
            <a:spAutoFit/>
          </a:bodyPr>
          <a:lstStyle/>
          <a:p>
            <a:r>
              <a:rPr lang="en-US" sz="2800" dirty="0">
                <a:solidFill>
                  <a:schemeClr val="accent1"/>
                </a:solidFill>
              </a:rPr>
              <a:t>Simplifying GCN to make it more concise and appropriate for recommendation</a:t>
            </a: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err="1">
                <a:solidFill>
                  <a:srgbClr val="24292E"/>
                </a:solidFill>
                <a:latin typeface="-apple-system"/>
              </a:rPr>
              <a:t>LightGCN</a:t>
            </a:r>
            <a:r>
              <a:rPr lang="en-US" sz="1050" b="1" dirty="0">
                <a:solidFill>
                  <a:srgbClr val="24292E"/>
                </a:solidFill>
                <a:latin typeface="-apple-system"/>
              </a:rPr>
              <a:t>: Simplifying and Powering Graph Convolution Network for Recommendation.</a:t>
            </a:r>
            <a:r>
              <a:rPr lang="en-US" sz="1050" dirty="0">
                <a:solidFill>
                  <a:srgbClr val="24292E"/>
                </a:solidFill>
                <a:latin typeface="-apple-system"/>
              </a:rPr>
              <a:t> SIGIR 2020.</a:t>
            </a:r>
            <a:endParaRPr lang="en-US" sz="1050" dirty="0"/>
          </a:p>
        </p:txBody>
      </p:sp>
      <p:pic>
        <p:nvPicPr>
          <p:cNvPr id="7" name="图片 6">
            <a:extLst>
              <a:ext uri="{FF2B5EF4-FFF2-40B4-BE49-F238E27FC236}">
                <a16:creationId xmlns:a16="http://schemas.microsoft.com/office/drawing/2014/main" id="{9D7568D8-0DF4-4C91-A4D0-5E1ED53FFC0C}"/>
              </a:ext>
            </a:extLst>
          </p:cNvPr>
          <p:cNvPicPr>
            <a:picLocks noChangeAspect="1"/>
          </p:cNvPicPr>
          <p:nvPr/>
        </p:nvPicPr>
        <p:blipFill>
          <a:blip r:embed="rId2"/>
          <a:stretch>
            <a:fillRect/>
          </a:stretch>
        </p:blipFill>
        <p:spPr>
          <a:xfrm>
            <a:off x="5000814" y="1810676"/>
            <a:ext cx="5946249" cy="4219251"/>
          </a:xfrm>
          <a:prstGeom prst="rect">
            <a:avLst/>
          </a:prstGeom>
        </p:spPr>
      </p:pic>
      <p:sp>
        <p:nvSpPr>
          <p:cNvPr id="9" name="Rectangle 6">
            <a:extLst>
              <a:ext uri="{FF2B5EF4-FFF2-40B4-BE49-F238E27FC236}">
                <a16:creationId xmlns:a16="http://schemas.microsoft.com/office/drawing/2014/main" id="{8ED10639-1FCA-455D-BBF4-904A6C37B5D8}"/>
              </a:ext>
            </a:extLst>
          </p:cNvPr>
          <p:cNvSpPr/>
          <p:nvPr/>
        </p:nvSpPr>
        <p:spPr>
          <a:xfrm>
            <a:off x="5352176" y="4414097"/>
            <a:ext cx="1661020" cy="129041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7">
            <a:extLst>
              <a:ext uri="{FF2B5EF4-FFF2-40B4-BE49-F238E27FC236}">
                <a16:creationId xmlns:a16="http://schemas.microsoft.com/office/drawing/2014/main" id="{EDB85806-C7D0-44A0-806F-C545E5BEEB14}"/>
              </a:ext>
            </a:extLst>
          </p:cNvPr>
          <p:cNvCxnSpPr>
            <a:cxnSpLocks/>
          </p:cNvCxnSpPr>
          <p:nvPr/>
        </p:nvCxnSpPr>
        <p:spPr>
          <a:xfrm flipH="1">
            <a:off x="4068659" y="5081871"/>
            <a:ext cx="1283517" cy="174680"/>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1" name="图片 10">
            <a:extLst>
              <a:ext uri="{FF2B5EF4-FFF2-40B4-BE49-F238E27FC236}">
                <a16:creationId xmlns:a16="http://schemas.microsoft.com/office/drawing/2014/main" id="{2FCD8F3A-946E-4519-BBD8-F7C81D8B8573}"/>
              </a:ext>
            </a:extLst>
          </p:cNvPr>
          <p:cNvPicPr>
            <a:picLocks noChangeAspect="1"/>
          </p:cNvPicPr>
          <p:nvPr/>
        </p:nvPicPr>
        <p:blipFill>
          <a:blip r:embed="rId3"/>
          <a:stretch>
            <a:fillRect/>
          </a:stretch>
        </p:blipFill>
        <p:spPr>
          <a:xfrm>
            <a:off x="1493240" y="4756873"/>
            <a:ext cx="2208020" cy="1000159"/>
          </a:xfrm>
          <a:prstGeom prst="rect">
            <a:avLst/>
          </a:prstGeom>
        </p:spPr>
      </p:pic>
      <p:sp>
        <p:nvSpPr>
          <p:cNvPr id="12" name="Rectangle 6">
            <a:extLst>
              <a:ext uri="{FF2B5EF4-FFF2-40B4-BE49-F238E27FC236}">
                <a16:creationId xmlns:a16="http://schemas.microsoft.com/office/drawing/2014/main" id="{AC1B5E3D-B531-4181-87A2-8F6FDEE2E9DC}"/>
              </a:ext>
            </a:extLst>
          </p:cNvPr>
          <p:cNvSpPr/>
          <p:nvPr/>
        </p:nvSpPr>
        <p:spPr>
          <a:xfrm>
            <a:off x="5230262" y="2593017"/>
            <a:ext cx="5323088" cy="117140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7">
            <a:extLst>
              <a:ext uri="{FF2B5EF4-FFF2-40B4-BE49-F238E27FC236}">
                <a16:creationId xmlns:a16="http://schemas.microsoft.com/office/drawing/2014/main" id="{448AA781-BCD2-4FA4-87E1-67CD293750C2}"/>
              </a:ext>
            </a:extLst>
          </p:cNvPr>
          <p:cNvCxnSpPr>
            <a:cxnSpLocks/>
          </p:cNvCxnSpPr>
          <p:nvPr/>
        </p:nvCxnSpPr>
        <p:spPr>
          <a:xfrm flipH="1">
            <a:off x="4223855" y="3151593"/>
            <a:ext cx="1010601" cy="36545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7" name="图片 16">
            <a:extLst>
              <a:ext uri="{FF2B5EF4-FFF2-40B4-BE49-F238E27FC236}">
                <a16:creationId xmlns:a16="http://schemas.microsoft.com/office/drawing/2014/main" id="{3843FA91-3BBC-4761-B43D-5221BDE34C70}"/>
              </a:ext>
            </a:extLst>
          </p:cNvPr>
          <p:cNvPicPr>
            <a:picLocks noChangeAspect="1"/>
          </p:cNvPicPr>
          <p:nvPr/>
        </p:nvPicPr>
        <p:blipFill>
          <a:blip r:embed="rId4"/>
          <a:stretch>
            <a:fillRect/>
          </a:stretch>
        </p:blipFill>
        <p:spPr>
          <a:xfrm>
            <a:off x="1493239" y="3505928"/>
            <a:ext cx="2575419" cy="541847"/>
          </a:xfrm>
          <a:prstGeom prst="rect">
            <a:avLst/>
          </a:prstGeom>
        </p:spPr>
      </p:pic>
    </p:spTree>
    <p:extLst>
      <p:ext uri="{BB962C8B-B14F-4D97-AF65-F5344CB8AC3E}">
        <p14:creationId xmlns:p14="http://schemas.microsoft.com/office/powerpoint/2010/main" val="37335395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0AB9-1447-8C4F-9928-BB63DF8EADBE}"/>
              </a:ext>
            </a:extLst>
          </p:cNvPr>
          <p:cNvSpPr>
            <a:spLocks noGrp="1"/>
          </p:cNvSpPr>
          <p:nvPr>
            <p:ph type="title"/>
          </p:nvPr>
        </p:nvSpPr>
        <p:spPr/>
        <p:txBody>
          <a:bodyPr/>
          <a:lstStyle/>
          <a:p>
            <a:r>
              <a:rPr lang="en-US" dirty="0"/>
              <a:t>Knowledge-graph-aware Recommendation</a:t>
            </a:r>
          </a:p>
        </p:txBody>
      </p:sp>
      <p:sp>
        <p:nvSpPr>
          <p:cNvPr id="3" name="Slide Number Placeholder 2">
            <a:extLst>
              <a:ext uri="{FF2B5EF4-FFF2-40B4-BE49-F238E27FC236}">
                <a16:creationId xmlns:a16="http://schemas.microsoft.com/office/drawing/2014/main" id="{84BEDD30-0B86-FC4A-9C10-76648A6A0190}"/>
              </a:ext>
            </a:extLst>
          </p:cNvPr>
          <p:cNvSpPr>
            <a:spLocks noGrp="1"/>
          </p:cNvSpPr>
          <p:nvPr>
            <p:ph type="sldNum" sz="quarter" idx="12"/>
          </p:nvPr>
        </p:nvSpPr>
        <p:spPr/>
        <p:txBody>
          <a:bodyPr/>
          <a:lstStyle/>
          <a:p>
            <a:fld id="{4C15419E-54D6-8648-ABFB-BEF58E3E877E}" type="slidenum">
              <a:rPr lang="en-US" smtClean="0"/>
              <a:t>273</a:t>
            </a:fld>
            <a:endParaRPr lang="en-US" dirty="0"/>
          </a:p>
        </p:txBody>
      </p:sp>
      <p:sp>
        <p:nvSpPr>
          <p:cNvPr id="4" name="TextBox 3">
            <a:extLst>
              <a:ext uri="{FF2B5EF4-FFF2-40B4-BE49-F238E27FC236}">
                <a16:creationId xmlns:a16="http://schemas.microsoft.com/office/drawing/2014/main" id="{ABD78E68-9E1B-5740-BB35-A3B04876F996}"/>
              </a:ext>
            </a:extLst>
          </p:cNvPr>
          <p:cNvSpPr txBox="1"/>
          <p:nvPr/>
        </p:nvSpPr>
        <p:spPr>
          <a:xfrm>
            <a:off x="838200" y="1791568"/>
            <a:ext cx="7825989" cy="523220"/>
          </a:xfrm>
          <a:prstGeom prst="rect">
            <a:avLst/>
          </a:prstGeom>
          <a:noFill/>
        </p:spPr>
        <p:txBody>
          <a:bodyPr wrap="none" rtlCol="0">
            <a:spAutoFit/>
          </a:bodyPr>
          <a:lstStyle/>
          <a:p>
            <a:r>
              <a:rPr lang="en-US" sz="2800" dirty="0">
                <a:solidFill>
                  <a:schemeClr val="accent5">
                    <a:lumMod val="75000"/>
                  </a:schemeClr>
                </a:solidFill>
              </a:rPr>
              <a:t>Side information about items: Knowledge graph (KG)</a:t>
            </a:r>
            <a:endParaRPr lang="en-US" sz="2800" dirty="0">
              <a:solidFill>
                <a:schemeClr val="accent1"/>
              </a:solidFill>
            </a:endParaRPr>
          </a:p>
        </p:txBody>
      </p:sp>
      <p:pic>
        <p:nvPicPr>
          <p:cNvPr id="5" name="Picture 1" descr="page10image59393872">
            <a:extLst>
              <a:ext uri="{FF2B5EF4-FFF2-40B4-BE49-F238E27FC236}">
                <a16:creationId xmlns:a16="http://schemas.microsoft.com/office/drawing/2014/main" id="{3D5BAABD-7CFC-CC47-9D5A-25ABB4C3E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069" y="2914272"/>
            <a:ext cx="5259714" cy="28092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132BAB-873F-BB45-8186-91FAAFDCE26B}"/>
              </a:ext>
            </a:extLst>
          </p:cNvPr>
          <p:cNvSpPr/>
          <p:nvPr/>
        </p:nvSpPr>
        <p:spPr>
          <a:xfrm>
            <a:off x="2382224" y="5846362"/>
            <a:ext cx="2971711" cy="369332"/>
          </a:xfrm>
          <a:prstGeom prst="rect">
            <a:avLst/>
          </a:prstGeom>
        </p:spPr>
        <p:txBody>
          <a:bodyPr wrap="none">
            <a:spAutoFit/>
          </a:bodyPr>
          <a:lstStyle/>
          <a:p>
            <a:r>
              <a:rPr lang="en-US" altLang="zh-CN" dirty="0"/>
              <a:t>Triples:(head, relation, tail) </a:t>
            </a:r>
            <a:endParaRPr lang="en-US" dirty="0"/>
          </a:p>
        </p:txBody>
      </p:sp>
      <p:sp>
        <p:nvSpPr>
          <p:cNvPr id="7" name="Right Arrow 6">
            <a:extLst>
              <a:ext uri="{FF2B5EF4-FFF2-40B4-BE49-F238E27FC236}">
                <a16:creationId xmlns:a16="http://schemas.microsoft.com/office/drawing/2014/main" id="{013E9B58-F61C-6C48-B185-C7D08D87C5E5}"/>
              </a:ext>
            </a:extLst>
          </p:cNvPr>
          <p:cNvSpPr/>
          <p:nvPr/>
        </p:nvSpPr>
        <p:spPr>
          <a:xfrm>
            <a:off x="6769745" y="4004604"/>
            <a:ext cx="567626" cy="369331"/>
          </a:xfrm>
          <a:prstGeom prst="rightArrow">
            <a:avLst/>
          </a:prstGeom>
          <a:solidFill>
            <a:schemeClr val="bg1">
              <a:lumMod val="65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CEEB675-E628-C241-B1CB-E38FA391C11F}"/>
              </a:ext>
            </a:extLst>
          </p:cNvPr>
          <p:cNvSpPr/>
          <p:nvPr/>
        </p:nvSpPr>
        <p:spPr>
          <a:xfrm>
            <a:off x="7335519" y="3835327"/>
            <a:ext cx="3010931" cy="707886"/>
          </a:xfrm>
          <a:prstGeom prst="rect">
            <a:avLst/>
          </a:prstGeom>
        </p:spPr>
        <p:txBody>
          <a:bodyPr wrap="square">
            <a:spAutoFit/>
          </a:bodyPr>
          <a:lstStyle/>
          <a:p>
            <a:r>
              <a:rPr lang="en-US" sz="2000" dirty="0"/>
              <a:t>KG can help in learning item representations.</a:t>
            </a:r>
          </a:p>
        </p:txBody>
      </p:sp>
    </p:spTree>
    <p:extLst>
      <p:ext uri="{BB962C8B-B14F-4D97-AF65-F5344CB8AC3E}">
        <p14:creationId xmlns:p14="http://schemas.microsoft.com/office/powerpoint/2010/main" val="23264472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274</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3"/>
          <a:srcRect l="48562" b="11059"/>
          <a:stretch/>
        </p:blipFill>
        <p:spPr>
          <a:xfrm>
            <a:off x="6096000" y="2341547"/>
            <a:ext cx="4667225" cy="4151328"/>
          </a:xfrm>
          <a:prstGeom prst="rect">
            <a:avLst/>
          </a:prstGeom>
          <a:solidFill>
            <a:schemeClr val="bg1"/>
          </a:solidFill>
          <a:ln w="28575">
            <a:noFill/>
          </a:ln>
        </p:spPr>
      </p:pic>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altLang="zh-CN" sz="1050" b="1" dirty="0"/>
              <a:t>Knowledge Graph Convolutional Networks for Recommender Systems</a:t>
            </a:r>
            <a:r>
              <a:rPr lang="en-US" sz="1050" b="1" dirty="0">
                <a:solidFill>
                  <a:srgbClr val="24292E"/>
                </a:solidFill>
                <a:latin typeface="-apple-system"/>
              </a:rPr>
              <a:t>.</a:t>
            </a:r>
            <a:r>
              <a:rPr lang="en-US" sz="1050" dirty="0">
                <a:solidFill>
                  <a:srgbClr val="24292E"/>
                </a:solidFill>
                <a:latin typeface="-apple-system"/>
              </a:rPr>
              <a:t> WWW 2019.</a:t>
            </a:r>
            <a:endParaRPr lang="en-US" sz="1050" dirty="0"/>
          </a:p>
        </p:txBody>
      </p:sp>
    </p:spTree>
    <p:extLst>
      <p:ext uri="{BB962C8B-B14F-4D97-AF65-F5344CB8AC3E}">
        <p14:creationId xmlns:p14="http://schemas.microsoft.com/office/powerpoint/2010/main" val="395423260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275</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3"/>
          <a:srcRect l="48562" b="11059"/>
          <a:stretch/>
        </p:blipFill>
        <p:spPr>
          <a:xfrm>
            <a:off x="6096000" y="2341547"/>
            <a:ext cx="4667225" cy="4151328"/>
          </a:xfrm>
          <a:prstGeom prst="rect">
            <a:avLst/>
          </a:prstGeom>
          <a:solidFill>
            <a:schemeClr val="bg1"/>
          </a:solidFill>
          <a:ln w="28575">
            <a:noFill/>
          </a:ln>
        </p:spPr>
      </p:pic>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4"/>
          <a:stretch>
            <a:fillRect/>
          </a:stretch>
        </p:blipFill>
        <p:spPr>
          <a:xfrm>
            <a:off x="2347712" y="2805475"/>
            <a:ext cx="1426594" cy="282267"/>
          </a:xfrm>
          <a:prstGeom prst="rect">
            <a:avLst/>
          </a:prstGeom>
        </p:spPr>
      </p:pic>
    </p:spTree>
    <p:extLst>
      <p:ext uri="{BB962C8B-B14F-4D97-AF65-F5344CB8AC3E}">
        <p14:creationId xmlns:p14="http://schemas.microsoft.com/office/powerpoint/2010/main" val="24347254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276</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3"/>
          <a:srcRect l="48562" b="11059"/>
          <a:stretch/>
        </p:blipFill>
        <p:spPr>
          <a:xfrm>
            <a:off x="6096000" y="2341547"/>
            <a:ext cx="4667225" cy="4151328"/>
          </a:xfrm>
          <a:prstGeom prst="rect">
            <a:avLst/>
          </a:prstGeom>
          <a:solidFill>
            <a:schemeClr val="bg1"/>
          </a:solidFill>
          <a:ln w="28575">
            <a:noFill/>
          </a:ln>
        </p:spPr>
      </p:pic>
      <p:sp>
        <p:nvSpPr>
          <p:cNvPr id="7" name="Rectangle 6">
            <a:extLst>
              <a:ext uri="{FF2B5EF4-FFF2-40B4-BE49-F238E27FC236}">
                <a16:creationId xmlns:a16="http://schemas.microsoft.com/office/drawing/2014/main" id="{7B03DC1B-BBFE-EF4D-98A6-5B6E55CBFD1F}"/>
              </a:ext>
            </a:extLst>
          </p:cNvPr>
          <p:cNvSpPr/>
          <p:nvPr/>
        </p:nvSpPr>
        <p:spPr>
          <a:xfrm>
            <a:off x="7180093" y="3250406"/>
            <a:ext cx="749648" cy="5472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03D4DD-54D5-6E45-A003-5CC2B4B3D3E1}"/>
              </a:ext>
            </a:extLst>
          </p:cNvPr>
          <p:cNvCxnSpPr>
            <a:cxnSpLocks/>
            <a:stCxn id="7" idx="1"/>
          </p:cNvCxnSpPr>
          <p:nvPr/>
        </p:nvCxnSpPr>
        <p:spPr>
          <a:xfrm flipH="1">
            <a:off x="5275488" y="3524054"/>
            <a:ext cx="1904605" cy="273649"/>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4"/>
          <a:stretch>
            <a:fillRect/>
          </a:stretch>
        </p:blipFill>
        <p:spPr>
          <a:xfrm>
            <a:off x="2347712" y="2805475"/>
            <a:ext cx="1426594" cy="282267"/>
          </a:xfrm>
          <a:prstGeom prst="rect">
            <a:avLst/>
          </a:prstGeom>
        </p:spPr>
      </p:pic>
      <p:pic>
        <p:nvPicPr>
          <p:cNvPr id="17" name="Picture 16">
            <a:extLst>
              <a:ext uri="{FF2B5EF4-FFF2-40B4-BE49-F238E27FC236}">
                <a16:creationId xmlns:a16="http://schemas.microsoft.com/office/drawing/2014/main" id="{483736D6-F34B-A245-95CF-5AB68CA152F9}"/>
              </a:ext>
            </a:extLst>
          </p:cNvPr>
          <p:cNvPicPr>
            <a:picLocks noChangeAspect="1"/>
          </p:cNvPicPr>
          <p:nvPr/>
        </p:nvPicPr>
        <p:blipFill>
          <a:blip r:embed="rId5"/>
          <a:stretch>
            <a:fillRect/>
          </a:stretch>
        </p:blipFill>
        <p:spPr>
          <a:xfrm>
            <a:off x="2295646" y="3419844"/>
            <a:ext cx="3050706" cy="961934"/>
          </a:xfrm>
          <a:prstGeom prst="rect">
            <a:avLst/>
          </a:prstGeom>
        </p:spPr>
      </p:pic>
    </p:spTree>
    <p:extLst>
      <p:ext uri="{BB962C8B-B14F-4D97-AF65-F5344CB8AC3E}">
        <p14:creationId xmlns:p14="http://schemas.microsoft.com/office/powerpoint/2010/main" val="21117013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277</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3"/>
          <a:srcRect l="48562" b="11059"/>
          <a:stretch/>
        </p:blipFill>
        <p:spPr>
          <a:xfrm>
            <a:off x="6096000" y="2341547"/>
            <a:ext cx="4667225" cy="4151328"/>
          </a:xfrm>
          <a:prstGeom prst="rect">
            <a:avLst/>
          </a:prstGeom>
          <a:solidFill>
            <a:schemeClr val="bg1"/>
          </a:solidFill>
          <a:ln w="28575">
            <a:noFill/>
          </a:ln>
        </p:spPr>
      </p:pic>
      <p:sp>
        <p:nvSpPr>
          <p:cNvPr id="7" name="Rectangle 6">
            <a:extLst>
              <a:ext uri="{FF2B5EF4-FFF2-40B4-BE49-F238E27FC236}">
                <a16:creationId xmlns:a16="http://schemas.microsoft.com/office/drawing/2014/main" id="{7B03DC1B-BBFE-EF4D-98A6-5B6E55CBFD1F}"/>
              </a:ext>
            </a:extLst>
          </p:cNvPr>
          <p:cNvSpPr/>
          <p:nvPr/>
        </p:nvSpPr>
        <p:spPr>
          <a:xfrm>
            <a:off x="7180093" y="3250406"/>
            <a:ext cx="749648" cy="5472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03D4DD-54D5-6E45-A003-5CC2B4B3D3E1}"/>
              </a:ext>
            </a:extLst>
          </p:cNvPr>
          <p:cNvCxnSpPr>
            <a:cxnSpLocks/>
            <a:stCxn id="7" idx="1"/>
          </p:cNvCxnSpPr>
          <p:nvPr/>
        </p:nvCxnSpPr>
        <p:spPr>
          <a:xfrm flipH="1">
            <a:off x="5275488" y="3524054"/>
            <a:ext cx="1904605" cy="273649"/>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4559F233-644B-F84E-BED7-3D714CDEAF21}"/>
              </a:ext>
            </a:extLst>
          </p:cNvPr>
          <p:cNvSpPr/>
          <p:nvPr/>
        </p:nvSpPr>
        <p:spPr>
          <a:xfrm>
            <a:off x="7180093" y="5116146"/>
            <a:ext cx="717283" cy="79195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7738F8-AA58-2046-A4E8-D4C94FB3F07A}"/>
              </a:ext>
            </a:extLst>
          </p:cNvPr>
          <p:cNvCxnSpPr>
            <a:cxnSpLocks/>
            <a:stCxn id="9" idx="1"/>
          </p:cNvCxnSpPr>
          <p:nvPr/>
        </p:nvCxnSpPr>
        <p:spPr>
          <a:xfrm flipH="1" flipV="1">
            <a:off x="4767834" y="5158246"/>
            <a:ext cx="2412259" cy="35387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4"/>
          <a:stretch>
            <a:fillRect/>
          </a:stretch>
        </p:blipFill>
        <p:spPr>
          <a:xfrm>
            <a:off x="2347712" y="2805475"/>
            <a:ext cx="1426594" cy="282267"/>
          </a:xfrm>
          <a:prstGeom prst="rect">
            <a:avLst/>
          </a:prstGeom>
        </p:spPr>
      </p:pic>
      <p:pic>
        <p:nvPicPr>
          <p:cNvPr id="17" name="Picture 16">
            <a:extLst>
              <a:ext uri="{FF2B5EF4-FFF2-40B4-BE49-F238E27FC236}">
                <a16:creationId xmlns:a16="http://schemas.microsoft.com/office/drawing/2014/main" id="{483736D6-F34B-A245-95CF-5AB68CA152F9}"/>
              </a:ext>
            </a:extLst>
          </p:cNvPr>
          <p:cNvPicPr>
            <a:picLocks noChangeAspect="1"/>
          </p:cNvPicPr>
          <p:nvPr/>
        </p:nvPicPr>
        <p:blipFill>
          <a:blip r:embed="rId5"/>
          <a:stretch>
            <a:fillRect/>
          </a:stretch>
        </p:blipFill>
        <p:spPr>
          <a:xfrm>
            <a:off x="2295646" y="3419844"/>
            <a:ext cx="3050706" cy="961934"/>
          </a:xfrm>
          <a:prstGeom prst="rect">
            <a:avLst/>
          </a:prstGeom>
        </p:spPr>
      </p:pic>
      <p:pic>
        <p:nvPicPr>
          <p:cNvPr id="18" name="Picture 17">
            <a:extLst>
              <a:ext uri="{FF2B5EF4-FFF2-40B4-BE49-F238E27FC236}">
                <a16:creationId xmlns:a16="http://schemas.microsoft.com/office/drawing/2014/main" id="{F8F6D7A9-5A06-C944-95D0-B7D69DEDFD01}"/>
              </a:ext>
            </a:extLst>
          </p:cNvPr>
          <p:cNvPicPr>
            <a:picLocks noChangeAspect="1"/>
          </p:cNvPicPr>
          <p:nvPr/>
        </p:nvPicPr>
        <p:blipFill>
          <a:blip r:embed="rId6"/>
          <a:stretch>
            <a:fillRect/>
          </a:stretch>
        </p:blipFill>
        <p:spPr>
          <a:xfrm>
            <a:off x="2295900" y="4881563"/>
            <a:ext cx="2412259" cy="630560"/>
          </a:xfrm>
          <a:prstGeom prst="rect">
            <a:avLst/>
          </a:prstGeom>
        </p:spPr>
      </p:pic>
    </p:spTree>
    <p:extLst>
      <p:ext uri="{BB962C8B-B14F-4D97-AF65-F5344CB8AC3E}">
        <p14:creationId xmlns:p14="http://schemas.microsoft.com/office/powerpoint/2010/main" val="7250564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278</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3"/>
          <a:srcRect l="48562" b="11059"/>
          <a:stretch/>
        </p:blipFill>
        <p:spPr>
          <a:xfrm>
            <a:off x="6096000" y="2341547"/>
            <a:ext cx="4667225" cy="4151328"/>
          </a:xfrm>
          <a:prstGeom prst="rect">
            <a:avLst/>
          </a:prstGeom>
          <a:solidFill>
            <a:schemeClr val="bg1"/>
          </a:solidFill>
          <a:ln w="28575">
            <a:noFill/>
          </a:ln>
        </p:spPr>
      </p:pic>
      <p:sp>
        <p:nvSpPr>
          <p:cNvPr id="7" name="Rectangle 6">
            <a:extLst>
              <a:ext uri="{FF2B5EF4-FFF2-40B4-BE49-F238E27FC236}">
                <a16:creationId xmlns:a16="http://schemas.microsoft.com/office/drawing/2014/main" id="{7B03DC1B-BBFE-EF4D-98A6-5B6E55CBFD1F}"/>
              </a:ext>
            </a:extLst>
          </p:cNvPr>
          <p:cNvSpPr/>
          <p:nvPr/>
        </p:nvSpPr>
        <p:spPr>
          <a:xfrm>
            <a:off x="7180093" y="3250406"/>
            <a:ext cx="749648" cy="5472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03D4DD-54D5-6E45-A003-5CC2B4B3D3E1}"/>
              </a:ext>
            </a:extLst>
          </p:cNvPr>
          <p:cNvCxnSpPr>
            <a:cxnSpLocks/>
            <a:stCxn id="7" idx="1"/>
          </p:cNvCxnSpPr>
          <p:nvPr/>
        </p:nvCxnSpPr>
        <p:spPr>
          <a:xfrm flipH="1">
            <a:off x="5275488" y="3524054"/>
            <a:ext cx="1904605" cy="273649"/>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4559F233-644B-F84E-BED7-3D714CDEAF21}"/>
              </a:ext>
            </a:extLst>
          </p:cNvPr>
          <p:cNvSpPr/>
          <p:nvPr/>
        </p:nvSpPr>
        <p:spPr>
          <a:xfrm>
            <a:off x="7180093" y="5116146"/>
            <a:ext cx="717283" cy="79195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7738F8-AA58-2046-A4E8-D4C94FB3F07A}"/>
              </a:ext>
            </a:extLst>
          </p:cNvPr>
          <p:cNvCxnSpPr>
            <a:cxnSpLocks/>
            <a:stCxn id="9" idx="1"/>
          </p:cNvCxnSpPr>
          <p:nvPr/>
        </p:nvCxnSpPr>
        <p:spPr>
          <a:xfrm flipH="1" flipV="1">
            <a:off x="4767834" y="5158246"/>
            <a:ext cx="2412259" cy="35387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4"/>
          <a:stretch>
            <a:fillRect/>
          </a:stretch>
        </p:blipFill>
        <p:spPr>
          <a:xfrm>
            <a:off x="2347712" y="2805475"/>
            <a:ext cx="1426594" cy="282267"/>
          </a:xfrm>
          <a:prstGeom prst="rect">
            <a:avLst/>
          </a:prstGeom>
        </p:spPr>
      </p:pic>
      <p:pic>
        <p:nvPicPr>
          <p:cNvPr id="17" name="Picture 16">
            <a:extLst>
              <a:ext uri="{FF2B5EF4-FFF2-40B4-BE49-F238E27FC236}">
                <a16:creationId xmlns:a16="http://schemas.microsoft.com/office/drawing/2014/main" id="{483736D6-F34B-A245-95CF-5AB68CA152F9}"/>
              </a:ext>
            </a:extLst>
          </p:cNvPr>
          <p:cNvPicPr>
            <a:picLocks noChangeAspect="1"/>
          </p:cNvPicPr>
          <p:nvPr/>
        </p:nvPicPr>
        <p:blipFill>
          <a:blip r:embed="rId5"/>
          <a:stretch>
            <a:fillRect/>
          </a:stretch>
        </p:blipFill>
        <p:spPr>
          <a:xfrm>
            <a:off x="2295646" y="3419844"/>
            <a:ext cx="3050706" cy="961934"/>
          </a:xfrm>
          <a:prstGeom prst="rect">
            <a:avLst/>
          </a:prstGeom>
        </p:spPr>
      </p:pic>
      <p:pic>
        <p:nvPicPr>
          <p:cNvPr id="18" name="Picture 17">
            <a:extLst>
              <a:ext uri="{FF2B5EF4-FFF2-40B4-BE49-F238E27FC236}">
                <a16:creationId xmlns:a16="http://schemas.microsoft.com/office/drawing/2014/main" id="{F8F6D7A9-5A06-C944-95D0-B7D69DEDFD01}"/>
              </a:ext>
            </a:extLst>
          </p:cNvPr>
          <p:cNvPicPr>
            <a:picLocks noChangeAspect="1"/>
          </p:cNvPicPr>
          <p:nvPr/>
        </p:nvPicPr>
        <p:blipFill>
          <a:blip r:embed="rId6"/>
          <a:stretch>
            <a:fillRect/>
          </a:stretch>
        </p:blipFill>
        <p:spPr>
          <a:xfrm>
            <a:off x="2295900" y="4881563"/>
            <a:ext cx="2412259" cy="630560"/>
          </a:xfrm>
          <a:prstGeom prst="rect">
            <a:avLst/>
          </a:prstGeom>
        </p:spPr>
      </p:pic>
      <p:pic>
        <p:nvPicPr>
          <p:cNvPr id="19" name="Picture 18">
            <a:extLst>
              <a:ext uri="{FF2B5EF4-FFF2-40B4-BE49-F238E27FC236}">
                <a16:creationId xmlns:a16="http://schemas.microsoft.com/office/drawing/2014/main" id="{4D7FDC81-B4B0-7E4A-973A-A2044049DBF2}"/>
              </a:ext>
            </a:extLst>
          </p:cNvPr>
          <p:cNvPicPr>
            <a:picLocks noChangeAspect="1"/>
          </p:cNvPicPr>
          <p:nvPr/>
        </p:nvPicPr>
        <p:blipFill>
          <a:blip r:embed="rId7"/>
          <a:stretch>
            <a:fillRect/>
          </a:stretch>
        </p:blipFill>
        <p:spPr>
          <a:xfrm>
            <a:off x="2295646" y="5908100"/>
            <a:ext cx="2030564" cy="341011"/>
          </a:xfrm>
          <a:prstGeom prst="rect">
            <a:avLst/>
          </a:prstGeom>
        </p:spPr>
      </p:pic>
    </p:spTree>
    <p:extLst>
      <p:ext uri="{BB962C8B-B14F-4D97-AF65-F5344CB8AC3E}">
        <p14:creationId xmlns:p14="http://schemas.microsoft.com/office/powerpoint/2010/main" val="37151833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0" y="22224"/>
            <a:ext cx="10515600" cy="1325563"/>
          </a:xfrm>
        </p:spPr>
        <p:txBody>
          <a:bodyPr/>
          <a:lstStyle/>
          <a:p>
            <a:r>
              <a:rPr lang="en-US" dirty="0"/>
              <a:t>KGAT</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279</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607062" y="1248939"/>
            <a:ext cx="7480509" cy="523220"/>
          </a:xfrm>
          <a:prstGeom prst="rect">
            <a:avLst/>
          </a:prstGeom>
          <a:noFill/>
        </p:spPr>
        <p:txBody>
          <a:bodyPr wrap="none" rtlCol="0">
            <a:spAutoFit/>
          </a:bodyPr>
          <a:lstStyle/>
          <a:p>
            <a:r>
              <a:rPr lang="en-US" sz="2800" dirty="0">
                <a:solidFill>
                  <a:schemeClr val="accent5">
                    <a:lumMod val="75000"/>
                  </a:schemeClr>
                </a:solidFill>
              </a:rPr>
              <a:t>Discriminating neighbors via attention mechanism</a:t>
            </a:r>
            <a:endParaRPr lang="en-US" sz="2800" dirty="0">
              <a:solidFill>
                <a:schemeClr val="accent1"/>
              </a:solidFill>
            </a:endParaRP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a:solidFill>
                  <a:srgbClr val="24292E"/>
                </a:solidFill>
                <a:latin typeface="-apple-system"/>
              </a:rPr>
              <a:t>KGAT: Knowledge graph attention network for recommendation.</a:t>
            </a:r>
            <a:r>
              <a:rPr lang="en-US" sz="1050" dirty="0">
                <a:solidFill>
                  <a:srgbClr val="24292E"/>
                </a:solidFill>
                <a:latin typeface="-apple-system"/>
              </a:rPr>
              <a:t> KDD 2019.</a:t>
            </a:r>
            <a:endParaRPr lang="en-US" sz="1050" dirty="0"/>
          </a:p>
        </p:txBody>
      </p:sp>
      <p:pic>
        <p:nvPicPr>
          <p:cNvPr id="7" name="图片 6">
            <a:extLst>
              <a:ext uri="{FF2B5EF4-FFF2-40B4-BE49-F238E27FC236}">
                <a16:creationId xmlns:a16="http://schemas.microsoft.com/office/drawing/2014/main" id="{C1B70A39-BECE-49B3-9FCB-BFE6B197B4ED}"/>
              </a:ext>
            </a:extLst>
          </p:cNvPr>
          <p:cNvPicPr>
            <a:picLocks noChangeAspect="1"/>
          </p:cNvPicPr>
          <p:nvPr/>
        </p:nvPicPr>
        <p:blipFill>
          <a:blip r:embed="rId2"/>
          <a:stretch>
            <a:fillRect/>
          </a:stretch>
        </p:blipFill>
        <p:spPr>
          <a:xfrm>
            <a:off x="486559" y="2121422"/>
            <a:ext cx="10867241" cy="3300034"/>
          </a:xfrm>
          <a:prstGeom prst="rect">
            <a:avLst/>
          </a:prstGeom>
        </p:spPr>
      </p:pic>
      <p:sp>
        <p:nvSpPr>
          <p:cNvPr id="8" name="Rectangle 3">
            <a:extLst>
              <a:ext uri="{FF2B5EF4-FFF2-40B4-BE49-F238E27FC236}">
                <a16:creationId xmlns:a16="http://schemas.microsoft.com/office/drawing/2014/main" id="{939A9C07-1A0F-4096-B699-CAF51D39DC5D}"/>
              </a:ext>
            </a:extLst>
          </p:cNvPr>
          <p:cNvSpPr/>
          <p:nvPr/>
        </p:nvSpPr>
        <p:spPr>
          <a:xfrm>
            <a:off x="607062" y="2940506"/>
            <a:ext cx="2573251" cy="2513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E45973F1-BC65-4E95-9D3F-A578080FB97C}"/>
              </a:ext>
            </a:extLst>
          </p:cNvPr>
          <p:cNvPicPr>
            <a:picLocks noChangeAspect="1"/>
          </p:cNvPicPr>
          <p:nvPr/>
        </p:nvPicPr>
        <p:blipFill>
          <a:blip r:embed="rId3"/>
          <a:stretch>
            <a:fillRect/>
          </a:stretch>
        </p:blipFill>
        <p:spPr>
          <a:xfrm>
            <a:off x="2865681" y="5841081"/>
            <a:ext cx="2804892" cy="276344"/>
          </a:xfrm>
          <a:prstGeom prst="rect">
            <a:avLst/>
          </a:prstGeom>
        </p:spPr>
      </p:pic>
      <p:pic>
        <p:nvPicPr>
          <p:cNvPr id="11" name="Picture 13">
            <a:extLst>
              <a:ext uri="{FF2B5EF4-FFF2-40B4-BE49-F238E27FC236}">
                <a16:creationId xmlns:a16="http://schemas.microsoft.com/office/drawing/2014/main" id="{376F6263-7DDB-4643-9DAE-5F0D2E55A293}"/>
              </a:ext>
            </a:extLst>
          </p:cNvPr>
          <p:cNvPicPr>
            <a:picLocks noChangeAspect="1"/>
          </p:cNvPicPr>
          <p:nvPr/>
        </p:nvPicPr>
        <p:blipFill>
          <a:blip r:embed="rId4"/>
          <a:stretch>
            <a:fillRect/>
          </a:stretch>
        </p:blipFill>
        <p:spPr>
          <a:xfrm>
            <a:off x="6424851" y="5743585"/>
            <a:ext cx="3556632" cy="479022"/>
          </a:xfrm>
          <a:prstGeom prst="rect">
            <a:avLst/>
          </a:prstGeom>
        </p:spPr>
      </p:pic>
      <p:cxnSp>
        <p:nvCxnSpPr>
          <p:cNvPr id="12" name="Straight Arrow Connector 7">
            <a:extLst>
              <a:ext uri="{FF2B5EF4-FFF2-40B4-BE49-F238E27FC236}">
                <a16:creationId xmlns:a16="http://schemas.microsoft.com/office/drawing/2014/main" id="{4C2D2755-14CA-471A-B8B8-F7879C5CA415}"/>
              </a:ext>
            </a:extLst>
          </p:cNvPr>
          <p:cNvCxnSpPr>
            <a:cxnSpLocks/>
          </p:cNvCxnSpPr>
          <p:nvPr/>
        </p:nvCxnSpPr>
        <p:spPr>
          <a:xfrm>
            <a:off x="1800950" y="5468387"/>
            <a:ext cx="687592" cy="49347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709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06D5-D84D-1A4E-BE6A-307632812BF0}"/>
              </a:ext>
            </a:extLst>
          </p:cNvPr>
          <p:cNvSpPr>
            <a:spLocks noGrp="1"/>
          </p:cNvSpPr>
          <p:nvPr>
            <p:ph type="title"/>
          </p:nvPr>
        </p:nvSpPr>
        <p:spPr/>
        <p:txBody>
          <a:bodyPr/>
          <a:lstStyle/>
          <a:p>
            <a:r>
              <a:rPr lang="en-US" dirty="0"/>
              <a:t>Eigen-decomposition of Laplacian Matrix</a:t>
            </a:r>
          </a:p>
        </p:txBody>
      </p:sp>
      <p:sp>
        <p:nvSpPr>
          <p:cNvPr id="3" name="Slide Number Placeholder 2">
            <a:extLst>
              <a:ext uri="{FF2B5EF4-FFF2-40B4-BE49-F238E27FC236}">
                <a16:creationId xmlns:a16="http://schemas.microsoft.com/office/drawing/2014/main" id="{2A77E134-A851-2C41-9E37-21C17A5CE056}"/>
              </a:ext>
            </a:extLst>
          </p:cNvPr>
          <p:cNvSpPr>
            <a:spLocks noGrp="1"/>
          </p:cNvSpPr>
          <p:nvPr>
            <p:ph type="sldNum" sz="quarter" idx="12"/>
          </p:nvPr>
        </p:nvSpPr>
        <p:spPr/>
        <p:txBody>
          <a:bodyPr/>
          <a:lstStyle/>
          <a:p>
            <a:fld id="{4C15419E-54D6-8648-ABFB-BEF58E3E877E}" type="slidenum">
              <a:rPr lang="en-US" smtClean="0"/>
              <a:t>28</a:t>
            </a:fld>
            <a:endParaRPr lang="en-US" dirty="0"/>
          </a:p>
        </p:txBody>
      </p:sp>
      <p:sp>
        <p:nvSpPr>
          <p:cNvPr id="4" name="TextBox 3">
            <a:extLst>
              <a:ext uri="{FF2B5EF4-FFF2-40B4-BE49-F238E27FC236}">
                <a16:creationId xmlns:a16="http://schemas.microsoft.com/office/drawing/2014/main" id="{5583A4C5-D1D7-9F4B-BAAB-6E4B47CC28B7}"/>
              </a:ext>
            </a:extLst>
          </p:cNvPr>
          <p:cNvSpPr txBox="1"/>
          <p:nvPr/>
        </p:nvSpPr>
        <p:spPr>
          <a:xfrm>
            <a:off x="838200" y="1564167"/>
            <a:ext cx="9966306" cy="523220"/>
          </a:xfrm>
          <a:prstGeom prst="rect">
            <a:avLst/>
          </a:prstGeom>
          <a:noFill/>
        </p:spPr>
        <p:txBody>
          <a:bodyPr wrap="square" rtlCol="0">
            <a:spAutoFit/>
          </a:bodyPr>
          <a:lstStyle/>
          <a:p>
            <a:r>
              <a:rPr lang="en-US" sz="2800" dirty="0">
                <a:solidFill>
                  <a:schemeClr val="accent5">
                    <a:lumMod val="75000"/>
                  </a:schemeClr>
                </a:solidFill>
              </a:rPr>
              <a:t>Laplacian matrix has a complete set of orthonormal eigenvectors: </a:t>
            </a:r>
            <a:endParaRPr lang="en-US" sz="2800" dirty="0">
              <a:solidFill>
                <a:srgbClr val="FF0000"/>
              </a:solidFill>
            </a:endParaRPr>
          </a:p>
        </p:txBody>
      </p:sp>
      <p:pic>
        <p:nvPicPr>
          <p:cNvPr id="5" name="Picture 4">
            <a:extLst>
              <a:ext uri="{FF2B5EF4-FFF2-40B4-BE49-F238E27FC236}">
                <a16:creationId xmlns:a16="http://schemas.microsoft.com/office/drawing/2014/main" id="{A05D4DC4-0253-7E4D-9847-8BCF093DA72C}"/>
              </a:ext>
            </a:extLst>
          </p:cNvPr>
          <p:cNvPicPr>
            <a:picLocks noChangeAspect="1"/>
          </p:cNvPicPr>
          <p:nvPr/>
        </p:nvPicPr>
        <p:blipFill>
          <a:blip r:embed="rId2"/>
          <a:stretch>
            <a:fillRect/>
          </a:stretch>
        </p:blipFill>
        <p:spPr>
          <a:xfrm>
            <a:off x="838200" y="2696845"/>
            <a:ext cx="10624991" cy="15250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098F44-5F84-7B4B-B5B9-C1BC79A121DE}"/>
                  </a:ext>
                </a:extLst>
              </p:cNvPr>
              <p:cNvSpPr txBox="1"/>
              <p:nvPr/>
            </p:nvSpPr>
            <p:spPr>
              <a:xfrm>
                <a:off x="2697193" y="4171640"/>
                <a:ext cx="5277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𝑼</m:t>
                      </m:r>
                    </m:oMath>
                  </m:oMathPara>
                </a14:m>
                <a:endParaRPr lang="en-US" sz="2800" b="1" dirty="0"/>
              </a:p>
            </p:txBody>
          </p:sp>
        </mc:Choice>
        <mc:Fallback xmlns="">
          <p:sp>
            <p:nvSpPr>
              <p:cNvPr id="8" name="TextBox 7">
                <a:extLst>
                  <a:ext uri="{FF2B5EF4-FFF2-40B4-BE49-F238E27FC236}">
                    <a16:creationId xmlns:a16="http://schemas.microsoft.com/office/drawing/2014/main" id="{47098F44-5F84-7B4B-B5B9-C1BC79A121DE}"/>
                  </a:ext>
                </a:extLst>
              </p:cNvPr>
              <p:cNvSpPr txBox="1">
                <a:spLocks noRot="1" noChangeAspect="1" noMove="1" noResize="1" noEditPoints="1" noAdjustHandles="1" noChangeArrowheads="1" noChangeShapeType="1" noTextEdit="1"/>
              </p:cNvSpPr>
              <p:nvPr/>
            </p:nvSpPr>
            <p:spPr>
              <a:xfrm>
                <a:off x="2697193" y="4171640"/>
                <a:ext cx="527709"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35106C-9154-6A4D-BE8C-AF68A0C2B562}"/>
                  </a:ext>
                </a:extLst>
              </p:cNvPr>
              <p:cNvSpPr txBox="1"/>
              <p:nvPr/>
            </p:nvSpPr>
            <p:spPr>
              <a:xfrm>
                <a:off x="6096691" y="4171640"/>
                <a:ext cx="5036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𝚲</m:t>
                      </m:r>
                    </m:oMath>
                  </m:oMathPara>
                </a14:m>
                <a:endParaRPr lang="en-US" sz="2800" b="1" dirty="0"/>
              </a:p>
            </p:txBody>
          </p:sp>
        </mc:Choice>
        <mc:Fallback xmlns="">
          <p:sp>
            <p:nvSpPr>
              <p:cNvPr id="9" name="TextBox 8">
                <a:extLst>
                  <a:ext uri="{FF2B5EF4-FFF2-40B4-BE49-F238E27FC236}">
                    <a16:creationId xmlns:a16="http://schemas.microsoft.com/office/drawing/2014/main" id="{4635106C-9154-6A4D-BE8C-AF68A0C2B562}"/>
                  </a:ext>
                </a:extLst>
              </p:cNvPr>
              <p:cNvSpPr txBox="1">
                <a:spLocks noRot="1" noChangeAspect="1" noMove="1" noResize="1" noEditPoints="1" noAdjustHandles="1" noChangeArrowheads="1" noChangeShapeType="1" noTextEdit="1"/>
              </p:cNvSpPr>
              <p:nvPr/>
            </p:nvSpPr>
            <p:spPr>
              <a:xfrm>
                <a:off x="6096691" y="4171640"/>
                <a:ext cx="50366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E402C4-113A-F745-A385-03F46C2DA5BE}"/>
                  </a:ext>
                </a:extLst>
              </p:cNvPr>
              <p:cNvSpPr txBox="1"/>
              <p:nvPr/>
            </p:nvSpPr>
            <p:spPr>
              <a:xfrm>
                <a:off x="9471744" y="4221868"/>
                <a:ext cx="706091"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𝑼</m:t>
                          </m:r>
                        </m:e>
                        <m:sup>
                          <m:r>
                            <a:rPr lang="en-US" sz="2800" b="1" i="1" smtClean="0">
                              <a:latin typeface="Cambria Math" panose="02040503050406030204" pitchFamily="18" charset="0"/>
                            </a:rPr>
                            <m:t>𝑻</m:t>
                          </m:r>
                        </m:sup>
                      </m:sSup>
                    </m:oMath>
                  </m:oMathPara>
                </a14:m>
                <a:endParaRPr lang="en-US" sz="2800" b="1" dirty="0"/>
              </a:p>
            </p:txBody>
          </p:sp>
        </mc:Choice>
        <mc:Fallback xmlns="">
          <p:sp>
            <p:nvSpPr>
              <p:cNvPr id="10" name="TextBox 9">
                <a:extLst>
                  <a:ext uri="{FF2B5EF4-FFF2-40B4-BE49-F238E27FC236}">
                    <a16:creationId xmlns:a16="http://schemas.microsoft.com/office/drawing/2014/main" id="{E5E402C4-113A-F745-A385-03F46C2DA5BE}"/>
                  </a:ext>
                </a:extLst>
              </p:cNvPr>
              <p:cNvSpPr txBox="1">
                <a:spLocks noRot="1" noChangeAspect="1" noMove="1" noResize="1" noEditPoints="1" noAdjustHandles="1" noChangeArrowheads="1" noChangeShapeType="1" noTextEdit="1"/>
              </p:cNvSpPr>
              <p:nvPr/>
            </p:nvSpPr>
            <p:spPr>
              <a:xfrm>
                <a:off x="9471744" y="4221868"/>
                <a:ext cx="706091" cy="53091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39862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0" y="26203"/>
            <a:ext cx="10515600" cy="1325563"/>
          </a:xfrm>
        </p:spPr>
        <p:txBody>
          <a:bodyPr/>
          <a:lstStyle/>
          <a:p>
            <a:r>
              <a:rPr lang="en-US" dirty="0"/>
              <a:t>KGAT</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280</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607062" y="1248939"/>
            <a:ext cx="7480509" cy="523220"/>
          </a:xfrm>
          <a:prstGeom prst="rect">
            <a:avLst/>
          </a:prstGeom>
          <a:noFill/>
        </p:spPr>
        <p:txBody>
          <a:bodyPr wrap="none" rtlCol="0">
            <a:spAutoFit/>
          </a:bodyPr>
          <a:lstStyle/>
          <a:p>
            <a:r>
              <a:rPr lang="en-US" sz="2800" dirty="0">
                <a:solidFill>
                  <a:schemeClr val="accent5">
                    <a:lumMod val="75000"/>
                  </a:schemeClr>
                </a:solidFill>
              </a:rPr>
              <a:t>Discriminating neighbors via attention mechanism</a:t>
            </a:r>
            <a:endParaRPr lang="en-US" sz="2800" dirty="0">
              <a:solidFill>
                <a:schemeClr val="accent1"/>
              </a:solidFill>
            </a:endParaRP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a:solidFill>
                  <a:srgbClr val="24292E"/>
                </a:solidFill>
                <a:latin typeface="-apple-system"/>
              </a:rPr>
              <a:t>KGAT: Knowledge graph attention network for recommendation.</a:t>
            </a:r>
            <a:r>
              <a:rPr lang="en-US" sz="1050" dirty="0">
                <a:solidFill>
                  <a:srgbClr val="24292E"/>
                </a:solidFill>
                <a:latin typeface="-apple-system"/>
              </a:rPr>
              <a:t> KDD 2019.</a:t>
            </a:r>
            <a:endParaRPr lang="en-US" sz="1050" dirty="0"/>
          </a:p>
        </p:txBody>
      </p:sp>
      <p:pic>
        <p:nvPicPr>
          <p:cNvPr id="7" name="图片 6">
            <a:extLst>
              <a:ext uri="{FF2B5EF4-FFF2-40B4-BE49-F238E27FC236}">
                <a16:creationId xmlns:a16="http://schemas.microsoft.com/office/drawing/2014/main" id="{C1B70A39-BECE-49B3-9FCB-BFE6B197B4ED}"/>
              </a:ext>
            </a:extLst>
          </p:cNvPr>
          <p:cNvPicPr>
            <a:picLocks noChangeAspect="1"/>
          </p:cNvPicPr>
          <p:nvPr/>
        </p:nvPicPr>
        <p:blipFill>
          <a:blip r:embed="rId2"/>
          <a:stretch>
            <a:fillRect/>
          </a:stretch>
        </p:blipFill>
        <p:spPr>
          <a:xfrm>
            <a:off x="486559" y="2121422"/>
            <a:ext cx="10867241" cy="3300034"/>
          </a:xfrm>
          <a:prstGeom prst="rect">
            <a:avLst/>
          </a:prstGeom>
        </p:spPr>
      </p:pic>
      <p:sp>
        <p:nvSpPr>
          <p:cNvPr id="13" name="Rectangle 3">
            <a:extLst>
              <a:ext uri="{FF2B5EF4-FFF2-40B4-BE49-F238E27FC236}">
                <a16:creationId xmlns:a16="http://schemas.microsoft.com/office/drawing/2014/main" id="{3565750E-61C2-4FCE-B281-F2A806746496}"/>
              </a:ext>
            </a:extLst>
          </p:cNvPr>
          <p:cNvSpPr/>
          <p:nvPr/>
        </p:nvSpPr>
        <p:spPr>
          <a:xfrm>
            <a:off x="3126475" y="2132452"/>
            <a:ext cx="2373907" cy="34167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a:extLst>
              <a:ext uri="{FF2B5EF4-FFF2-40B4-BE49-F238E27FC236}">
                <a16:creationId xmlns:a16="http://schemas.microsoft.com/office/drawing/2014/main" id="{50F7B2CF-D7E2-4D9A-93E1-A72691FA2432}"/>
              </a:ext>
            </a:extLst>
          </p:cNvPr>
          <p:cNvPicPr>
            <a:picLocks noChangeAspect="1"/>
          </p:cNvPicPr>
          <p:nvPr/>
        </p:nvPicPr>
        <p:blipFill>
          <a:blip r:embed="rId3"/>
          <a:stretch>
            <a:fillRect/>
          </a:stretch>
        </p:blipFill>
        <p:spPr>
          <a:xfrm>
            <a:off x="1311838" y="5914702"/>
            <a:ext cx="2198031" cy="460053"/>
          </a:xfrm>
          <a:prstGeom prst="rect">
            <a:avLst/>
          </a:prstGeom>
        </p:spPr>
      </p:pic>
      <p:pic>
        <p:nvPicPr>
          <p:cNvPr id="15" name="Picture 10">
            <a:extLst>
              <a:ext uri="{FF2B5EF4-FFF2-40B4-BE49-F238E27FC236}">
                <a16:creationId xmlns:a16="http://schemas.microsoft.com/office/drawing/2014/main" id="{62DC9DC1-A311-443A-B3A7-ED98EEAD7B27}"/>
              </a:ext>
            </a:extLst>
          </p:cNvPr>
          <p:cNvPicPr>
            <a:picLocks noChangeAspect="1"/>
          </p:cNvPicPr>
          <p:nvPr/>
        </p:nvPicPr>
        <p:blipFill>
          <a:blip r:embed="rId4"/>
          <a:stretch>
            <a:fillRect/>
          </a:stretch>
        </p:blipFill>
        <p:spPr>
          <a:xfrm>
            <a:off x="3709506" y="5918392"/>
            <a:ext cx="3430749" cy="354905"/>
          </a:xfrm>
          <a:prstGeom prst="rect">
            <a:avLst/>
          </a:prstGeom>
        </p:spPr>
      </p:pic>
      <p:pic>
        <p:nvPicPr>
          <p:cNvPr id="16" name="Picture 13">
            <a:extLst>
              <a:ext uri="{FF2B5EF4-FFF2-40B4-BE49-F238E27FC236}">
                <a16:creationId xmlns:a16="http://schemas.microsoft.com/office/drawing/2014/main" id="{6550EF82-4F35-4354-9840-476EDB07AC32}"/>
              </a:ext>
            </a:extLst>
          </p:cNvPr>
          <p:cNvPicPr>
            <a:picLocks noChangeAspect="1"/>
          </p:cNvPicPr>
          <p:nvPr/>
        </p:nvPicPr>
        <p:blipFill>
          <a:blip r:embed="rId5"/>
          <a:stretch>
            <a:fillRect/>
          </a:stretch>
        </p:blipFill>
        <p:spPr>
          <a:xfrm>
            <a:off x="7140255" y="5913795"/>
            <a:ext cx="2055363" cy="354905"/>
          </a:xfrm>
          <a:prstGeom prst="rect">
            <a:avLst/>
          </a:prstGeom>
        </p:spPr>
      </p:pic>
      <p:cxnSp>
        <p:nvCxnSpPr>
          <p:cNvPr id="17" name="Straight Arrow Connector 7">
            <a:extLst>
              <a:ext uri="{FF2B5EF4-FFF2-40B4-BE49-F238E27FC236}">
                <a16:creationId xmlns:a16="http://schemas.microsoft.com/office/drawing/2014/main" id="{53F17DB6-8D6A-4C25-B0AF-B34428DAC9E6}"/>
              </a:ext>
            </a:extLst>
          </p:cNvPr>
          <p:cNvCxnSpPr>
            <a:cxnSpLocks/>
          </p:cNvCxnSpPr>
          <p:nvPr/>
        </p:nvCxnSpPr>
        <p:spPr>
          <a:xfrm>
            <a:off x="4193754" y="5543955"/>
            <a:ext cx="0" cy="369840"/>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51002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a:xfrm>
            <a:off x="0" y="10305"/>
            <a:ext cx="10515600" cy="1325563"/>
          </a:xfrm>
        </p:spPr>
        <p:txBody>
          <a:bodyPr/>
          <a:lstStyle/>
          <a:p>
            <a:r>
              <a:rPr lang="en-US" dirty="0"/>
              <a:t>KGAT</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281</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607062" y="1248939"/>
            <a:ext cx="7480509" cy="523220"/>
          </a:xfrm>
          <a:prstGeom prst="rect">
            <a:avLst/>
          </a:prstGeom>
          <a:noFill/>
        </p:spPr>
        <p:txBody>
          <a:bodyPr wrap="none" rtlCol="0">
            <a:spAutoFit/>
          </a:bodyPr>
          <a:lstStyle/>
          <a:p>
            <a:r>
              <a:rPr lang="en-US" sz="2800" dirty="0">
                <a:solidFill>
                  <a:schemeClr val="accent5">
                    <a:lumMod val="75000"/>
                  </a:schemeClr>
                </a:solidFill>
              </a:rPr>
              <a:t>Discriminating neighbors via attention mechanism</a:t>
            </a:r>
            <a:endParaRPr lang="en-US" sz="2800" dirty="0">
              <a:solidFill>
                <a:schemeClr val="accent1"/>
              </a:solidFill>
            </a:endParaRPr>
          </a:p>
        </p:txBody>
      </p:sp>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a:solidFill>
                  <a:srgbClr val="24292E"/>
                </a:solidFill>
                <a:latin typeface="-apple-system"/>
              </a:rPr>
              <a:t>KGAT: Knowledge graph attention network for recommendation.</a:t>
            </a:r>
            <a:r>
              <a:rPr lang="en-US" sz="1050" dirty="0">
                <a:solidFill>
                  <a:srgbClr val="24292E"/>
                </a:solidFill>
                <a:latin typeface="-apple-system"/>
              </a:rPr>
              <a:t> KDD 2019.</a:t>
            </a:r>
            <a:endParaRPr lang="en-US" sz="1050" dirty="0"/>
          </a:p>
        </p:txBody>
      </p:sp>
      <p:pic>
        <p:nvPicPr>
          <p:cNvPr id="7" name="图片 6">
            <a:extLst>
              <a:ext uri="{FF2B5EF4-FFF2-40B4-BE49-F238E27FC236}">
                <a16:creationId xmlns:a16="http://schemas.microsoft.com/office/drawing/2014/main" id="{C1B70A39-BECE-49B3-9FCB-BFE6B197B4ED}"/>
              </a:ext>
            </a:extLst>
          </p:cNvPr>
          <p:cNvPicPr>
            <a:picLocks noChangeAspect="1"/>
          </p:cNvPicPr>
          <p:nvPr/>
        </p:nvPicPr>
        <p:blipFill>
          <a:blip r:embed="rId2"/>
          <a:stretch>
            <a:fillRect/>
          </a:stretch>
        </p:blipFill>
        <p:spPr>
          <a:xfrm>
            <a:off x="486559" y="2121422"/>
            <a:ext cx="10867241" cy="3300034"/>
          </a:xfrm>
          <a:prstGeom prst="rect">
            <a:avLst/>
          </a:prstGeom>
        </p:spPr>
      </p:pic>
      <p:pic>
        <p:nvPicPr>
          <p:cNvPr id="8" name="Picture 12">
            <a:extLst>
              <a:ext uri="{FF2B5EF4-FFF2-40B4-BE49-F238E27FC236}">
                <a16:creationId xmlns:a16="http://schemas.microsoft.com/office/drawing/2014/main" id="{2D136C58-6490-4A3F-A90E-5329538A442A}"/>
              </a:ext>
            </a:extLst>
          </p:cNvPr>
          <p:cNvPicPr>
            <a:picLocks noChangeAspect="1"/>
          </p:cNvPicPr>
          <p:nvPr/>
        </p:nvPicPr>
        <p:blipFill>
          <a:blip r:embed="rId3"/>
          <a:stretch>
            <a:fillRect/>
          </a:stretch>
        </p:blipFill>
        <p:spPr>
          <a:xfrm>
            <a:off x="8438535" y="6000121"/>
            <a:ext cx="1543665" cy="337810"/>
          </a:xfrm>
          <a:prstGeom prst="rect">
            <a:avLst/>
          </a:prstGeom>
        </p:spPr>
      </p:pic>
      <p:sp>
        <p:nvSpPr>
          <p:cNvPr id="9" name="Rectangle 3">
            <a:extLst>
              <a:ext uri="{FF2B5EF4-FFF2-40B4-BE49-F238E27FC236}">
                <a16:creationId xmlns:a16="http://schemas.microsoft.com/office/drawing/2014/main" id="{E99770E9-86D5-4ABB-9DDD-7151AF8F37AA}"/>
              </a:ext>
            </a:extLst>
          </p:cNvPr>
          <p:cNvSpPr/>
          <p:nvPr/>
        </p:nvSpPr>
        <p:spPr>
          <a:xfrm>
            <a:off x="6843072" y="2499669"/>
            <a:ext cx="1445343" cy="29217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a:extLst>
              <a:ext uri="{FF2B5EF4-FFF2-40B4-BE49-F238E27FC236}">
                <a16:creationId xmlns:a16="http://schemas.microsoft.com/office/drawing/2014/main" id="{EF620AD9-DB7B-47E3-B256-7ABC98481F72}"/>
              </a:ext>
            </a:extLst>
          </p:cNvPr>
          <p:cNvPicPr>
            <a:picLocks noChangeAspect="1"/>
          </p:cNvPicPr>
          <p:nvPr/>
        </p:nvPicPr>
        <p:blipFill>
          <a:blip r:embed="rId4"/>
          <a:stretch>
            <a:fillRect/>
          </a:stretch>
        </p:blipFill>
        <p:spPr>
          <a:xfrm>
            <a:off x="4492944" y="5960447"/>
            <a:ext cx="3486632" cy="362000"/>
          </a:xfrm>
          <a:prstGeom prst="rect">
            <a:avLst/>
          </a:prstGeom>
        </p:spPr>
      </p:pic>
      <p:cxnSp>
        <p:nvCxnSpPr>
          <p:cNvPr id="11" name="Straight Arrow Connector 7">
            <a:extLst>
              <a:ext uri="{FF2B5EF4-FFF2-40B4-BE49-F238E27FC236}">
                <a16:creationId xmlns:a16="http://schemas.microsoft.com/office/drawing/2014/main" id="{159951FF-E3A6-404C-B704-B9715C6C2F73}"/>
              </a:ext>
            </a:extLst>
          </p:cNvPr>
          <p:cNvCxnSpPr>
            <a:cxnSpLocks/>
          </p:cNvCxnSpPr>
          <p:nvPr/>
        </p:nvCxnSpPr>
        <p:spPr>
          <a:xfrm>
            <a:off x="7519716" y="5438790"/>
            <a:ext cx="0" cy="369840"/>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5437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044F-58ED-F943-A001-F96030FFCCC8}"/>
              </a:ext>
            </a:extLst>
          </p:cNvPr>
          <p:cNvSpPr>
            <a:spLocks noGrp="1"/>
          </p:cNvSpPr>
          <p:nvPr>
            <p:ph type="title"/>
          </p:nvPr>
        </p:nvSpPr>
        <p:spPr/>
        <p:txBody>
          <a:bodyPr/>
          <a:lstStyle/>
          <a:p>
            <a:r>
              <a:rPr lang="en-US" dirty="0"/>
              <a:t>Social Recommendation</a:t>
            </a:r>
          </a:p>
        </p:txBody>
      </p:sp>
      <p:sp>
        <p:nvSpPr>
          <p:cNvPr id="3" name="Slide Number Placeholder 2">
            <a:extLst>
              <a:ext uri="{FF2B5EF4-FFF2-40B4-BE49-F238E27FC236}">
                <a16:creationId xmlns:a16="http://schemas.microsoft.com/office/drawing/2014/main" id="{47AC8107-8F61-E84E-A14F-309AB6C36438}"/>
              </a:ext>
            </a:extLst>
          </p:cNvPr>
          <p:cNvSpPr>
            <a:spLocks noGrp="1"/>
          </p:cNvSpPr>
          <p:nvPr>
            <p:ph type="sldNum" sz="quarter" idx="12"/>
          </p:nvPr>
        </p:nvSpPr>
        <p:spPr/>
        <p:txBody>
          <a:bodyPr/>
          <a:lstStyle/>
          <a:p>
            <a:fld id="{4C15419E-54D6-8648-ABFB-BEF58E3E877E}" type="slidenum">
              <a:rPr lang="en-US" smtClean="0"/>
              <a:t>282</a:t>
            </a:fld>
            <a:endParaRPr lang="en-US" dirty="0"/>
          </a:p>
        </p:txBody>
      </p:sp>
      <p:sp>
        <p:nvSpPr>
          <p:cNvPr id="5" name="TextBox 4">
            <a:extLst>
              <a:ext uri="{FF2B5EF4-FFF2-40B4-BE49-F238E27FC236}">
                <a16:creationId xmlns:a16="http://schemas.microsoft.com/office/drawing/2014/main" id="{71BA720B-771B-9B4E-B59D-D5106181CB38}"/>
              </a:ext>
            </a:extLst>
          </p:cNvPr>
          <p:cNvSpPr txBox="1"/>
          <p:nvPr/>
        </p:nvSpPr>
        <p:spPr>
          <a:xfrm>
            <a:off x="838200" y="1791568"/>
            <a:ext cx="6822189" cy="523220"/>
          </a:xfrm>
          <a:prstGeom prst="rect">
            <a:avLst/>
          </a:prstGeom>
          <a:noFill/>
        </p:spPr>
        <p:txBody>
          <a:bodyPr wrap="none" rtlCol="0">
            <a:spAutoFit/>
          </a:bodyPr>
          <a:lstStyle/>
          <a:p>
            <a:r>
              <a:rPr lang="en-US" sz="2800" dirty="0">
                <a:solidFill>
                  <a:schemeClr val="accent5">
                    <a:lumMod val="75000"/>
                  </a:schemeClr>
                </a:solidFill>
              </a:rPr>
              <a:t>Side information about users: social networks</a:t>
            </a:r>
            <a:endParaRPr lang="en-US" sz="2800" dirty="0">
              <a:solidFill>
                <a:schemeClr val="accent1"/>
              </a:solidFill>
            </a:endParaRPr>
          </a:p>
        </p:txBody>
      </p:sp>
      <p:pic>
        <p:nvPicPr>
          <p:cNvPr id="6" name="图片 8">
            <a:extLst>
              <a:ext uri="{FF2B5EF4-FFF2-40B4-BE49-F238E27FC236}">
                <a16:creationId xmlns:a16="http://schemas.microsoft.com/office/drawing/2014/main" id="{1CD5B9D9-D21E-0E47-AD6E-EA037F0AB23A}"/>
              </a:ext>
            </a:extLst>
          </p:cNvPr>
          <p:cNvPicPr>
            <a:picLocks noChangeAspect="1"/>
          </p:cNvPicPr>
          <p:nvPr/>
        </p:nvPicPr>
        <p:blipFill>
          <a:blip r:embed="rId2"/>
          <a:stretch>
            <a:fillRect/>
          </a:stretch>
        </p:blipFill>
        <p:spPr>
          <a:xfrm>
            <a:off x="2784242" y="2862666"/>
            <a:ext cx="6822190" cy="3024614"/>
          </a:xfrm>
          <a:prstGeom prst="rect">
            <a:avLst/>
          </a:prstGeom>
        </p:spPr>
      </p:pic>
    </p:spTree>
    <p:extLst>
      <p:ext uri="{BB962C8B-B14F-4D97-AF65-F5344CB8AC3E}">
        <p14:creationId xmlns:p14="http://schemas.microsoft.com/office/powerpoint/2010/main" val="38145338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866D-0401-3F4F-B8B9-779AD2350832}"/>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FC6E2261-77B7-1341-9093-C30D4CF02452}"/>
              </a:ext>
            </a:extLst>
          </p:cNvPr>
          <p:cNvSpPr>
            <a:spLocks noGrp="1"/>
          </p:cNvSpPr>
          <p:nvPr>
            <p:ph type="sldNum" sz="quarter" idx="12"/>
          </p:nvPr>
        </p:nvSpPr>
        <p:spPr/>
        <p:txBody>
          <a:bodyPr/>
          <a:lstStyle/>
          <a:p>
            <a:fld id="{4C15419E-54D6-8648-ABFB-BEF58E3E877E}" type="slidenum">
              <a:rPr lang="en-US" smtClean="0"/>
              <a:t>283</a:t>
            </a:fld>
            <a:endParaRPr lang="en-US" dirty="0"/>
          </a:p>
        </p:txBody>
      </p:sp>
      <p:pic>
        <p:nvPicPr>
          <p:cNvPr id="4" name="Picture 3">
            <a:extLst>
              <a:ext uri="{FF2B5EF4-FFF2-40B4-BE49-F238E27FC236}">
                <a16:creationId xmlns:a16="http://schemas.microsoft.com/office/drawing/2014/main" id="{376CF170-1135-4D4D-9C39-65A9E4584C94}"/>
              </a:ext>
            </a:extLst>
          </p:cNvPr>
          <p:cNvPicPr>
            <a:picLocks noChangeAspect="1"/>
          </p:cNvPicPr>
          <p:nvPr/>
        </p:nvPicPr>
        <p:blipFill>
          <a:blip r:embed="rId2"/>
          <a:stretch>
            <a:fillRect/>
          </a:stretch>
        </p:blipFill>
        <p:spPr>
          <a:xfrm>
            <a:off x="3240410" y="2689552"/>
            <a:ext cx="6171255" cy="3593185"/>
          </a:xfrm>
          <a:prstGeom prst="rect">
            <a:avLst/>
          </a:prstGeom>
          <a:solidFill>
            <a:schemeClr val="bg1"/>
          </a:solidFill>
        </p:spPr>
      </p:pic>
      <p:sp>
        <p:nvSpPr>
          <p:cNvPr id="5" name="TextBox 4">
            <a:extLst>
              <a:ext uri="{FF2B5EF4-FFF2-40B4-BE49-F238E27FC236}">
                <a16:creationId xmlns:a16="http://schemas.microsoft.com/office/drawing/2014/main" id="{CFC792D1-6E37-B94E-8BA6-62134BFA42D9}"/>
              </a:ext>
            </a:extLst>
          </p:cNvPr>
          <p:cNvSpPr txBox="1"/>
          <p:nvPr/>
        </p:nvSpPr>
        <p:spPr>
          <a:xfrm>
            <a:off x="838200" y="1791568"/>
            <a:ext cx="9280874" cy="523220"/>
          </a:xfrm>
          <a:prstGeom prst="rect">
            <a:avLst/>
          </a:prstGeom>
          <a:noFill/>
        </p:spPr>
        <p:txBody>
          <a:bodyPr wrap="none" rtlCol="0">
            <a:spAutoFit/>
          </a:bodyPr>
          <a:lstStyle/>
          <a:p>
            <a:r>
              <a:rPr lang="en-US" sz="2800" dirty="0">
                <a:solidFill>
                  <a:schemeClr val="accent5">
                    <a:lumMod val="75000"/>
                  </a:schemeClr>
                </a:solidFill>
              </a:rPr>
              <a:t>Utilizing both graphs for item and user representation learning</a:t>
            </a:r>
            <a:endParaRPr lang="en-US" sz="2800" dirty="0">
              <a:solidFill>
                <a:schemeClr val="accent1"/>
              </a:solidFill>
            </a:endParaRPr>
          </a:p>
        </p:txBody>
      </p:sp>
      <p:sp>
        <p:nvSpPr>
          <p:cNvPr id="6" name="Rectangle 5">
            <a:extLst>
              <a:ext uri="{FF2B5EF4-FFF2-40B4-BE49-F238E27FC236}">
                <a16:creationId xmlns:a16="http://schemas.microsoft.com/office/drawing/2014/main" id="{E04711C0-B13F-7441-806E-E1232817AB73}"/>
              </a:ext>
            </a:extLst>
          </p:cNvPr>
          <p:cNvSpPr/>
          <p:nvPr/>
        </p:nvSpPr>
        <p:spPr>
          <a:xfrm>
            <a:off x="838200" y="6413698"/>
            <a:ext cx="6096000" cy="307777"/>
          </a:xfrm>
          <a:prstGeom prst="rect">
            <a:avLst/>
          </a:prstGeom>
        </p:spPr>
        <p:txBody>
          <a:bodyPr>
            <a:spAutoFit/>
          </a:bodyPr>
          <a:lstStyle/>
          <a:p>
            <a:r>
              <a:rPr lang="en-US" sz="1400" b="1" dirty="0">
                <a:solidFill>
                  <a:srgbClr val="24292E"/>
                </a:solidFill>
                <a:latin typeface="-apple-system"/>
              </a:rPr>
              <a:t>Graph Neural Networks for Social Recommendation.</a:t>
            </a:r>
            <a:r>
              <a:rPr lang="en-US" sz="1400" dirty="0">
                <a:solidFill>
                  <a:srgbClr val="24292E"/>
                </a:solidFill>
                <a:latin typeface="-apple-system"/>
              </a:rPr>
              <a:t> WWW 2019.</a:t>
            </a:r>
            <a:endParaRPr lang="en-US" sz="1400" dirty="0"/>
          </a:p>
        </p:txBody>
      </p:sp>
    </p:spTree>
    <p:extLst>
      <p:ext uri="{BB962C8B-B14F-4D97-AF65-F5344CB8AC3E}">
        <p14:creationId xmlns:p14="http://schemas.microsoft.com/office/powerpoint/2010/main" val="320737827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F450-256D-8C48-A703-5E70DA3F72D4}"/>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5DC2E5A8-788D-B24C-9786-BBE0FC2A3ACC}"/>
              </a:ext>
            </a:extLst>
          </p:cNvPr>
          <p:cNvSpPr>
            <a:spLocks noGrp="1"/>
          </p:cNvSpPr>
          <p:nvPr>
            <p:ph type="sldNum" sz="quarter" idx="12"/>
          </p:nvPr>
        </p:nvSpPr>
        <p:spPr/>
        <p:txBody>
          <a:bodyPr/>
          <a:lstStyle/>
          <a:p>
            <a:fld id="{4C15419E-54D6-8648-ABFB-BEF58E3E877E}" type="slidenum">
              <a:rPr lang="en-US" smtClean="0"/>
              <a:t>284</a:t>
            </a:fld>
            <a:endParaRPr lang="en-US" dirty="0"/>
          </a:p>
        </p:txBody>
      </p:sp>
      <p:pic>
        <p:nvPicPr>
          <p:cNvPr id="4" name="图片 3" descr="GraphRec">
            <a:extLst>
              <a:ext uri="{FF2B5EF4-FFF2-40B4-BE49-F238E27FC236}">
                <a16:creationId xmlns:a16="http://schemas.microsoft.com/office/drawing/2014/main" id="{3265339F-2C8F-6D4A-9854-1543EF07969D}"/>
              </a:ext>
            </a:extLst>
          </p:cNvPr>
          <p:cNvPicPr>
            <a:picLocks noChangeAspect="1"/>
          </p:cNvPicPr>
          <p:nvPr/>
        </p:nvPicPr>
        <p:blipFill>
          <a:blip r:embed="rId2"/>
          <a:srcRect l="3932" t="489" r="5502" b="707"/>
          <a:stretch>
            <a:fillRect/>
          </a:stretch>
        </p:blipFill>
        <p:spPr>
          <a:xfrm>
            <a:off x="2523125" y="1523910"/>
            <a:ext cx="7536815" cy="4612017"/>
          </a:xfrm>
          <a:prstGeom prst="rect">
            <a:avLst/>
          </a:prstGeom>
        </p:spPr>
      </p:pic>
    </p:spTree>
    <p:extLst>
      <p:ext uri="{BB962C8B-B14F-4D97-AF65-F5344CB8AC3E}">
        <p14:creationId xmlns:p14="http://schemas.microsoft.com/office/powerpoint/2010/main" val="12259955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F450-256D-8C48-A703-5E70DA3F72D4}"/>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5DC2E5A8-788D-B24C-9786-BBE0FC2A3ACC}"/>
              </a:ext>
            </a:extLst>
          </p:cNvPr>
          <p:cNvSpPr>
            <a:spLocks noGrp="1"/>
          </p:cNvSpPr>
          <p:nvPr>
            <p:ph type="sldNum" sz="quarter" idx="12"/>
          </p:nvPr>
        </p:nvSpPr>
        <p:spPr/>
        <p:txBody>
          <a:bodyPr/>
          <a:lstStyle/>
          <a:p>
            <a:fld id="{4C15419E-54D6-8648-ABFB-BEF58E3E877E}" type="slidenum">
              <a:rPr lang="en-US" smtClean="0"/>
              <a:t>285</a:t>
            </a:fld>
            <a:endParaRPr lang="en-US" dirty="0"/>
          </a:p>
        </p:txBody>
      </p:sp>
      <p:pic>
        <p:nvPicPr>
          <p:cNvPr id="4" name="图片 3" descr="GraphRec">
            <a:extLst>
              <a:ext uri="{FF2B5EF4-FFF2-40B4-BE49-F238E27FC236}">
                <a16:creationId xmlns:a16="http://schemas.microsoft.com/office/drawing/2014/main" id="{3265339F-2C8F-6D4A-9854-1543EF07969D}"/>
              </a:ext>
            </a:extLst>
          </p:cNvPr>
          <p:cNvPicPr>
            <a:picLocks noChangeAspect="1"/>
          </p:cNvPicPr>
          <p:nvPr/>
        </p:nvPicPr>
        <p:blipFill>
          <a:blip r:embed="rId2"/>
          <a:srcRect l="3932" t="489" r="5502" b="707"/>
          <a:stretch>
            <a:fillRect/>
          </a:stretch>
        </p:blipFill>
        <p:spPr>
          <a:xfrm>
            <a:off x="2523125" y="1523910"/>
            <a:ext cx="7536815" cy="4612017"/>
          </a:xfrm>
          <a:prstGeom prst="rect">
            <a:avLst/>
          </a:prstGeom>
        </p:spPr>
      </p:pic>
      <p:sp>
        <p:nvSpPr>
          <p:cNvPr id="5" name="Rectangle 4">
            <a:extLst>
              <a:ext uri="{FF2B5EF4-FFF2-40B4-BE49-F238E27FC236}">
                <a16:creationId xmlns:a16="http://schemas.microsoft.com/office/drawing/2014/main" id="{22839F76-D72F-384F-A803-367A1B94D877}"/>
              </a:ext>
            </a:extLst>
          </p:cNvPr>
          <p:cNvSpPr/>
          <p:nvPr/>
        </p:nvSpPr>
        <p:spPr>
          <a:xfrm>
            <a:off x="2317629" y="2685691"/>
            <a:ext cx="5250612" cy="346748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9653565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F450-256D-8C48-A703-5E70DA3F72D4}"/>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5DC2E5A8-788D-B24C-9786-BBE0FC2A3ACC}"/>
              </a:ext>
            </a:extLst>
          </p:cNvPr>
          <p:cNvSpPr>
            <a:spLocks noGrp="1"/>
          </p:cNvSpPr>
          <p:nvPr>
            <p:ph type="sldNum" sz="quarter" idx="12"/>
          </p:nvPr>
        </p:nvSpPr>
        <p:spPr/>
        <p:txBody>
          <a:bodyPr/>
          <a:lstStyle/>
          <a:p>
            <a:fld id="{4C15419E-54D6-8648-ABFB-BEF58E3E877E}" type="slidenum">
              <a:rPr lang="en-US" smtClean="0"/>
              <a:t>286</a:t>
            </a:fld>
            <a:endParaRPr lang="en-US" dirty="0"/>
          </a:p>
        </p:txBody>
      </p:sp>
      <p:pic>
        <p:nvPicPr>
          <p:cNvPr id="4" name="图片 3" descr="GraphRec">
            <a:extLst>
              <a:ext uri="{FF2B5EF4-FFF2-40B4-BE49-F238E27FC236}">
                <a16:creationId xmlns:a16="http://schemas.microsoft.com/office/drawing/2014/main" id="{3265339F-2C8F-6D4A-9854-1543EF07969D}"/>
              </a:ext>
            </a:extLst>
          </p:cNvPr>
          <p:cNvPicPr>
            <a:picLocks noChangeAspect="1"/>
          </p:cNvPicPr>
          <p:nvPr/>
        </p:nvPicPr>
        <p:blipFill>
          <a:blip r:embed="rId2"/>
          <a:srcRect l="3932" t="489" r="5502" b="707"/>
          <a:stretch>
            <a:fillRect/>
          </a:stretch>
        </p:blipFill>
        <p:spPr>
          <a:xfrm>
            <a:off x="2523125" y="1523910"/>
            <a:ext cx="7536815" cy="4612017"/>
          </a:xfrm>
          <a:prstGeom prst="rect">
            <a:avLst/>
          </a:prstGeom>
        </p:spPr>
      </p:pic>
      <p:sp>
        <p:nvSpPr>
          <p:cNvPr id="5" name="Rectangle 4">
            <a:extLst>
              <a:ext uri="{FF2B5EF4-FFF2-40B4-BE49-F238E27FC236}">
                <a16:creationId xmlns:a16="http://schemas.microsoft.com/office/drawing/2014/main" id="{22839F76-D72F-384F-A803-367A1B94D877}"/>
              </a:ext>
            </a:extLst>
          </p:cNvPr>
          <p:cNvSpPr/>
          <p:nvPr/>
        </p:nvSpPr>
        <p:spPr>
          <a:xfrm>
            <a:off x="6988833" y="2668438"/>
            <a:ext cx="3288103" cy="346748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1833853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Conclusion</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287</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641927"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5442" y="2046405"/>
            <a:ext cx="3543221" cy="3353499"/>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9488642" y="3016853"/>
            <a:ext cx="2029894" cy="132556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455348"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828917" y="1620836"/>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881869" y="2571370"/>
            <a:ext cx="1334789" cy="369332"/>
          </a:xfrm>
          <a:prstGeom prst="rect">
            <a:avLst/>
          </a:prstGeom>
          <a:noFill/>
        </p:spPr>
        <p:txBody>
          <a:bodyPr wrap="none" rtlCol="0">
            <a:spAutoFit/>
          </a:bodyPr>
          <a:lstStyle/>
          <a:p>
            <a:r>
              <a:rPr lang="en-US" dirty="0"/>
              <a:t>Applications</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579992" y="3538488"/>
            <a:ext cx="1938544" cy="369332"/>
          </a:xfrm>
          <a:prstGeom prst="rect">
            <a:avLst/>
          </a:prstGeom>
          <a:noFill/>
        </p:spPr>
        <p:txBody>
          <a:bodyPr wrap="none" rtlCol="0">
            <a:spAutoFit/>
          </a:bodyPr>
          <a:lstStyle/>
          <a:p>
            <a:r>
              <a:rPr lang="en-US" dirty="0"/>
              <a:t>Recommendations</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324751" y="2266303"/>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324751" y="2670866"/>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289919" y="3096436"/>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284560" y="3575686"/>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5043648" y="4426824"/>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672674"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8325139" y="3488256"/>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109168"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968873"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948553" y="4025420"/>
            <a:ext cx="2293833" cy="369332"/>
          </a:xfrm>
          <a:prstGeom prst="rect">
            <a:avLst/>
          </a:prstGeom>
          <a:noFill/>
        </p:spPr>
        <p:txBody>
          <a:bodyPr wrap="none" rtlCol="0">
            <a:spAutoFit/>
          </a:bodyPr>
          <a:lstStyle/>
          <a:p>
            <a:r>
              <a:rPr lang="en-US" dirty="0"/>
              <a:t>Graph Fourier Analysis</a:t>
            </a:r>
          </a:p>
        </p:txBody>
      </p:sp>
      <p:sp>
        <p:nvSpPr>
          <p:cNvPr id="24" name="TextBox 23">
            <a:extLst>
              <a:ext uri="{FF2B5EF4-FFF2-40B4-BE49-F238E27FC236}">
                <a16:creationId xmlns:a16="http://schemas.microsoft.com/office/drawing/2014/main" id="{0145D860-4FAD-EE45-A9AB-93F262981646}"/>
              </a:ext>
            </a:extLst>
          </p:cNvPr>
          <p:cNvSpPr txBox="1"/>
          <p:nvPr/>
        </p:nvSpPr>
        <p:spPr>
          <a:xfrm>
            <a:off x="5476305" y="4001255"/>
            <a:ext cx="1372492" cy="369332"/>
          </a:xfrm>
          <a:prstGeom prst="rect">
            <a:avLst/>
          </a:prstGeom>
          <a:noFill/>
        </p:spPr>
        <p:txBody>
          <a:bodyPr wrap="none" rtlCol="0">
            <a:spAutoFit/>
          </a:bodyPr>
          <a:lstStyle/>
          <a:p>
            <a:r>
              <a:rPr lang="en-US" dirty="0"/>
              <a:t>Deeper GNN</a:t>
            </a:r>
          </a:p>
        </p:txBody>
      </p:sp>
      <p:sp>
        <p:nvSpPr>
          <p:cNvPr id="5" name="Rectangle 4">
            <a:extLst>
              <a:ext uri="{FF2B5EF4-FFF2-40B4-BE49-F238E27FC236}">
                <a16:creationId xmlns:a16="http://schemas.microsoft.com/office/drawing/2014/main" id="{A8240336-144F-4D48-A970-0933A5CFC988}"/>
              </a:ext>
            </a:extLst>
          </p:cNvPr>
          <p:cNvSpPr/>
          <p:nvPr/>
        </p:nvSpPr>
        <p:spPr>
          <a:xfrm>
            <a:off x="4641333" y="4863522"/>
            <a:ext cx="3304751" cy="369332"/>
          </a:xfrm>
          <a:prstGeom prst="rect">
            <a:avLst/>
          </a:prstGeom>
        </p:spPr>
        <p:txBody>
          <a:bodyPr wrap="none">
            <a:spAutoFit/>
          </a:bodyPr>
          <a:lstStyle/>
          <a:p>
            <a:r>
              <a:rPr lang="en-US" dirty="0"/>
              <a:t>Self-Supervised Learning for GNN</a:t>
            </a:r>
          </a:p>
        </p:txBody>
      </p:sp>
      <p:sp>
        <p:nvSpPr>
          <p:cNvPr id="4" name="TextBox 3">
            <a:extLst>
              <a:ext uri="{FF2B5EF4-FFF2-40B4-BE49-F238E27FC236}">
                <a16:creationId xmlns:a16="http://schemas.microsoft.com/office/drawing/2014/main" id="{E85E758A-B447-F94D-8753-0F3F5AF8FD39}"/>
              </a:ext>
            </a:extLst>
          </p:cNvPr>
          <p:cNvSpPr txBox="1"/>
          <p:nvPr/>
        </p:nvSpPr>
        <p:spPr>
          <a:xfrm>
            <a:off x="4967416" y="2458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698779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D4D4-24F3-AE4B-AD5A-C56843B7E787}"/>
              </a:ext>
            </a:extLst>
          </p:cNvPr>
          <p:cNvSpPr>
            <a:spLocks noGrp="1"/>
          </p:cNvSpPr>
          <p:nvPr>
            <p:ph type="title"/>
          </p:nvPr>
        </p:nvSpPr>
        <p:spPr/>
        <p:txBody>
          <a:bodyPr/>
          <a:lstStyle/>
          <a:p>
            <a:r>
              <a:rPr lang="en-US" dirty="0"/>
              <a:t>Conclusion: Future Directions</a:t>
            </a:r>
          </a:p>
        </p:txBody>
      </p:sp>
      <p:sp>
        <p:nvSpPr>
          <p:cNvPr id="3" name="Slide Number Placeholder 2">
            <a:extLst>
              <a:ext uri="{FF2B5EF4-FFF2-40B4-BE49-F238E27FC236}">
                <a16:creationId xmlns:a16="http://schemas.microsoft.com/office/drawing/2014/main" id="{999BA959-7F08-804F-8B96-0508D7DD1BF3}"/>
              </a:ext>
            </a:extLst>
          </p:cNvPr>
          <p:cNvSpPr>
            <a:spLocks noGrp="1"/>
          </p:cNvSpPr>
          <p:nvPr>
            <p:ph type="sldNum" sz="quarter" idx="12"/>
          </p:nvPr>
        </p:nvSpPr>
        <p:spPr/>
        <p:txBody>
          <a:bodyPr/>
          <a:lstStyle/>
          <a:p>
            <a:fld id="{4C15419E-54D6-8648-ABFB-BEF58E3E877E}" type="slidenum">
              <a:rPr lang="en-US" smtClean="0"/>
              <a:t>288</a:t>
            </a:fld>
            <a:endParaRPr lang="en-US" dirty="0"/>
          </a:p>
        </p:txBody>
      </p:sp>
      <p:sp>
        <p:nvSpPr>
          <p:cNvPr id="4" name="TextBox 3">
            <a:extLst>
              <a:ext uri="{FF2B5EF4-FFF2-40B4-BE49-F238E27FC236}">
                <a16:creationId xmlns:a16="http://schemas.microsoft.com/office/drawing/2014/main" id="{C0F32A40-0A77-9E46-B5A6-4868CE24F374}"/>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Reasoning and analysis of GNNs</a:t>
            </a:r>
            <a:endParaRPr lang="en-US" sz="2800" dirty="0">
              <a:solidFill>
                <a:srgbClr val="FF0000"/>
              </a:solidFill>
            </a:endParaRPr>
          </a:p>
        </p:txBody>
      </p:sp>
      <p:sp>
        <p:nvSpPr>
          <p:cNvPr id="5" name="TextBox 4">
            <a:extLst>
              <a:ext uri="{FF2B5EF4-FFF2-40B4-BE49-F238E27FC236}">
                <a16:creationId xmlns:a16="http://schemas.microsoft.com/office/drawing/2014/main" id="{6C7E3154-228B-BD42-9488-30B50D37C309}"/>
              </a:ext>
            </a:extLst>
          </p:cNvPr>
          <p:cNvSpPr txBox="1"/>
          <p:nvPr/>
        </p:nvSpPr>
        <p:spPr>
          <a:xfrm>
            <a:off x="838200" y="2223912"/>
            <a:ext cx="8971352" cy="461665"/>
          </a:xfrm>
          <a:prstGeom prst="rect">
            <a:avLst/>
          </a:prstGeom>
          <a:noFill/>
        </p:spPr>
        <p:txBody>
          <a:bodyPr wrap="square" rtlCol="0">
            <a:spAutoFit/>
          </a:bodyPr>
          <a:lstStyle/>
          <a:p>
            <a:pPr lvl="1"/>
            <a:r>
              <a:rPr lang="en-US" sz="2400" dirty="0">
                <a:solidFill>
                  <a:schemeClr val="accent6">
                    <a:lumMod val="50000"/>
                  </a:schemeClr>
                </a:solidFill>
              </a:rPr>
              <a:t>Why</a:t>
            </a:r>
            <a:r>
              <a:rPr lang="en-US" sz="2400" dirty="0"/>
              <a:t> and </a:t>
            </a:r>
            <a:r>
              <a:rPr lang="en-US" sz="2400" dirty="0">
                <a:solidFill>
                  <a:schemeClr val="accent6">
                    <a:lumMod val="50000"/>
                  </a:schemeClr>
                </a:solidFill>
              </a:rPr>
              <a:t>how</a:t>
            </a:r>
            <a:r>
              <a:rPr lang="en-US" sz="2400" dirty="0"/>
              <a:t> do GNNs work?</a:t>
            </a:r>
          </a:p>
        </p:txBody>
      </p:sp>
    </p:spTree>
    <p:extLst>
      <p:ext uri="{BB962C8B-B14F-4D97-AF65-F5344CB8AC3E}">
        <p14:creationId xmlns:p14="http://schemas.microsoft.com/office/powerpoint/2010/main" val="28375926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D4D4-24F3-AE4B-AD5A-C56843B7E787}"/>
              </a:ext>
            </a:extLst>
          </p:cNvPr>
          <p:cNvSpPr>
            <a:spLocks noGrp="1"/>
          </p:cNvSpPr>
          <p:nvPr>
            <p:ph type="title"/>
          </p:nvPr>
        </p:nvSpPr>
        <p:spPr/>
        <p:txBody>
          <a:bodyPr/>
          <a:lstStyle/>
          <a:p>
            <a:r>
              <a:rPr lang="en-US" dirty="0"/>
              <a:t>Conclusion: Future Directions</a:t>
            </a:r>
          </a:p>
        </p:txBody>
      </p:sp>
      <p:sp>
        <p:nvSpPr>
          <p:cNvPr id="3" name="Slide Number Placeholder 2">
            <a:extLst>
              <a:ext uri="{FF2B5EF4-FFF2-40B4-BE49-F238E27FC236}">
                <a16:creationId xmlns:a16="http://schemas.microsoft.com/office/drawing/2014/main" id="{999BA959-7F08-804F-8B96-0508D7DD1BF3}"/>
              </a:ext>
            </a:extLst>
          </p:cNvPr>
          <p:cNvSpPr>
            <a:spLocks noGrp="1"/>
          </p:cNvSpPr>
          <p:nvPr>
            <p:ph type="sldNum" sz="quarter" idx="12"/>
          </p:nvPr>
        </p:nvSpPr>
        <p:spPr/>
        <p:txBody>
          <a:bodyPr/>
          <a:lstStyle/>
          <a:p>
            <a:fld id="{4C15419E-54D6-8648-ABFB-BEF58E3E877E}" type="slidenum">
              <a:rPr lang="en-US" smtClean="0"/>
              <a:t>289</a:t>
            </a:fld>
            <a:endParaRPr lang="en-US" dirty="0"/>
          </a:p>
        </p:txBody>
      </p:sp>
      <p:sp>
        <p:nvSpPr>
          <p:cNvPr id="4" name="TextBox 3">
            <a:extLst>
              <a:ext uri="{FF2B5EF4-FFF2-40B4-BE49-F238E27FC236}">
                <a16:creationId xmlns:a16="http://schemas.microsoft.com/office/drawing/2014/main" id="{C0F32A40-0A77-9E46-B5A6-4868CE24F374}"/>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Reasoning and analysis of GNNs</a:t>
            </a:r>
            <a:endParaRPr lang="en-US" sz="2800" dirty="0">
              <a:solidFill>
                <a:srgbClr val="FF0000"/>
              </a:solidFill>
            </a:endParaRPr>
          </a:p>
        </p:txBody>
      </p:sp>
      <p:sp>
        <p:nvSpPr>
          <p:cNvPr id="5" name="TextBox 4">
            <a:extLst>
              <a:ext uri="{FF2B5EF4-FFF2-40B4-BE49-F238E27FC236}">
                <a16:creationId xmlns:a16="http://schemas.microsoft.com/office/drawing/2014/main" id="{6C7E3154-228B-BD42-9488-30B50D37C309}"/>
              </a:ext>
            </a:extLst>
          </p:cNvPr>
          <p:cNvSpPr txBox="1"/>
          <p:nvPr/>
        </p:nvSpPr>
        <p:spPr>
          <a:xfrm>
            <a:off x="838200" y="2223912"/>
            <a:ext cx="8971352" cy="461665"/>
          </a:xfrm>
          <a:prstGeom prst="rect">
            <a:avLst/>
          </a:prstGeom>
          <a:noFill/>
        </p:spPr>
        <p:txBody>
          <a:bodyPr wrap="square" rtlCol="0">
            <a:spAutoFit/>
          </a:bodyPr>
          <a:lstStyle/>
          <a:p>
            <a:pPr lvl="1"/>
            <a:r>
              <a:rPr lang="en-US" sz="2400" dirty="0">
                <a:solidFill>
                  <a:schemeClr val="accent6">
                    <a:lumMod val="50000"/>
                  </a:schemeClr>
                </a:solidFill>
              </a:rPr>
              <a:t>Why</a:t>
            </a:r>
            <a:r>
              <a:rPr lang="en-US" sz="2400" dirty="0"/>
              <a:t> and </a:t>
            </a:r>
            <a:r>
              <a:rPr lang="en-US" sz="2400" dirty="0">
                <a:solidFill>
                  <a:schemeClr val="accent6">
                    <a:lumMod val="50000"/>
                  </a:schemeClr>
                </a:solidFill>
              </a:rPr>
              <a:t>how</a:t>
            </a:r>
            <a:r>
              <a:rPr lang="en-US" sz="2400" dirty="0"/>
              <a:t> do GNNs work?</a:t>
            </a:r>
          </a:p>
        </p:txBody>
      </p:sp>
      <p:sp>
        <p:nvSpPr>
          <p:cNvPr id="8" name="TextBox 7">
            <a:extLst>
              <a:ext uri="{FF2B5EF4-FFF2-40B4-BE49-F238E27FC236}">
                <a16:creationId xmlns:a16="http://schemas.microsoft.com/office/drawing/2014/main" id="{1B74A4AF-774F-BB42-9015-3B93E7118B1B}"/>
              </a:ext>
            </a:extLst>
          </p:cNvPr>
          <p:cNvSpPr txBox="1"/>
          <p:nvPr/>
        </p:nvSpPr>
        <p:spPr>
          <a:xfrm>
            <a:off x="838200" y="3373614"/>
            <a:ext cx="8971352" cy="523220"/>
          </a:xfrm>
          <a:prstGeom prst="rect">
            <a:avLst/>
          </a:prstGeom>
          <a:noFill/>
        </p:spPr>
        <p:txBody>
          <a:bodyPr wrap="square" rtlCol="0">
            <a:spAutoFit/>
          </a:bodyPr>
          <a:lstStyle/>
          <a:p>
            <a:r>
              <a:rPr lang="en-US" sz="2800" dirty="0">
                <a:solidFill>
                  <a:schemeClr val="accent5">
                    <a:lumMod val="75000"/>
                  </a:schemeClr>
                </a:solidFill>
              </a:rPr>
              <a:t>Interpretable GNNs</a:t>
            </a:r>
            <a:endParaRPr lang="en-US" sz="2800" dirty="0">
              <a:solidFill>
                <a:srgbClr val="FF0000"/>
              </a:solidFill>
            </a:endParaRPr>
          </a:p>
        </p:txBody>
      </p:sp>
      <p:sp>
        <p:nvSpPr>
          <p:cNvPr id="9" name="TextBox 8">
            <a:extLst>
              <a:ext uri="{FF2B5EF4-FFF2-40B4-BE49-F238E27FC236}">
                <a16:creationId xmlns:a16="http://schemas.microsoft.com/office/drawing/2014/main" id="{9F1CA625-8B1F-3A40-9970-95E67513A379}"/>
              </a:ext>
            </a:extLst>
          </p:cNvPr>
          <p:cNvSpPr txBox="1"/>
          <p:nvPr/>
        </p:nvSpPr>
        <p:spPr>
          <a:xfrm>
            <a:off x="838200" y="4160208"/>
            <a:ext cx="8971352" cy="461665"/>
          </a:xfrm>
          <a:prstGeom prst="rect">
            <a:avLst/>
          </a:prstGeom>
          <a:noFill/>
        </p:spPr>
        <p:txBody>
          <a:bodyPr wrap="square" rtlCol="0">
            <a:spAutoFit/>
          </a:bodyPr>
          <a:lstStyle/>
          <a:p>
            <a:pPr lvl="1"/>
            <a:r>
              <a:rPr lang="en-US" sz="2400" dirty="0"/>
              <a:t>Can we explain predictions made by GNNS?</a:t>
            </a:r>
          </a:p>
        </p:txBody>
      </p:sp>
    </p:spTree>
    <p:extLst>
      <p:ext uri="{BB962C8B-B14F-4D97-AF65-F5344CB8AC3E}">
        <p14:creationId xmlns:p14="http://schemas.microsoft.com/office/powerpoint/2010/main" val="2493350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06D5-D84D-1A4E-BE6A-307632812BF0}"/>
              </a:ext>
            </a:extLst>
          </p:cNvPr>
          <p:cNvSpPr>
            <a:spLocks noGrp="1"/>
          </p:cNvSpPr>
          <p:nvPr>
            <p:ph type="title"/>
          </p:nvPr>
        </p:nvSpPr>
        <p:spPr/>
        <p:txBody>
          <a:bodyPr/>
          <a:lstStyle/>
          <a:p>
            <a:r>
              <a:rPr lang="en-US" dirty="0"/>
              <a:t>Eigen-decomposition of Laplacian Matrix</a:t>
            </a:r>
          </a:p>
        </p:txBody>
      </p:sp>
      <p:sp>
        <p:nvSpPr>
          <p:cNvPr id="3" name="Slide Number Placeholder 2">
            <a:extLst>
              <a:ext uri="{FF2B5EF4-FFF2-40B4-BE49-F238E27FC236}">
                <a16:creationId xmlns:a16="http://schemas.microsoft.com/office/drawing/2014/main" id="{2A77E134-A851-2C41-9E37-21C17A5CE056}"/>
              </a:ext>
            </a:extLst>
          </p:cNvPr>
          <p:cNvSpPr>
            <a:spLocks noGrp="1"/>
          </p:cNvSpPr>
          <p:nvPr>
            <p:ph type="sldNum" sz="quarter" idx="12"/>
          </p:nvPr>
        </p:nvSpPr>
        <p:spPr/>
        <p:txBody>
          <a:bodyPr/>
          <a:lstStyle/>
          <a:p>
            <a:fld id="{4C15419E-54D6-8648-ABFB-BEF58E3E877E}" type="slidenum">
              <a:rPr lang="en-US" smtClean="0"/>
              <a:t>29</a:t>
            </a:fld>
            <a:endParaRPr lang="en-US" dirty="0"/>
          </a:p>
        </p:txBody>
      </p:sp>
      <p:sp>
        <p:nvSpPr>
          <p:cNvPr id="4" name="TextBox 3">
            <a:extLst>
              <a:ext uri="{FF2B5EF4-FFF2-40B4-BE49-F238E27FC236}">
                <a16:creationId xmlns:a16="http://schemas.microsoft.com/office/drawing/2014/main" id="{5583A4C5-D1D7-9F4B-BAAB-6E4B47CC28B7}"/>
              </a:ext>
            </a:extLst>
          </p:cNvPr>
          <p:cNvSpPr txBox="1"/>
          <p:nvPr/>
        </p:nvSpPr>
        <p:spPr>
          <a:xfrm>
            <a:off x="838200" y="1564167"/>
            <a:ext cx="9966306" cy="523220"/>
          </a:xfrm>
          <a:prstGeom prst="rect">
            <a:avLst/>
          </a:prstGeom>
          <a:noFill/>
        </p:spPr>
        <p:txBody>
          <a:bodyPr wrap="square" rtlCol="0">
            <a:spAutoFit/>
          </a:bodyPr>
          <a:lstStyle/>
          <a:p>
            <a:r>
              <a:rPr lang="en-US" sz="2800" dirty="0">
                <a:solidFill>
                  <a:schemeClr val="accent5">
                    <a:lumMod val="75000"/>
                  </a:schemeClr>
                </a:solidFill>
              </a:rPr>
              <a:t>Laplacian matrix has a complete set of orthonormal eigenvectors: </a:t>
            </a:r>
            <a:endParaRPr lang="en-US" sz="2800" dirty="0">
              <a:solidFill>
                <a:srgbClr val="FF0000"/>
              </a:solidFill>
            </a:endParaRPr>
          </a:p>
        </p:txBody>
      </p:sp>
      <p:pic>
        <p:nvPicPr>
          <p:cNvPr id="5" name="Picture 4">
            <a:extLst>
              <a:ext uri="{FF2B5EF4-FFF2-40B4-BE49-F238E27FC236}">
                <a16:creationId xmlns:a16="http://schemas.microsoft.com/office/drawing/2014/main" id="{A05D4DC4-0253-7E4D-9847-8BCF093DA72C}"/>
              </a:ext>
            </a:extLst>
          </p:cNvPr>
          <p:cNvPicPr>
            <a:picLocks noChangeAspect="1"/>
          </p:cNvPicPr>
          <p:nvPr/>
        </p:nvPicPr>
        <p:blipFill>
          <a:blip r:embed="rId2"/>
          <a:stretch>
            <a:fillRect/>
          </a:stretch>
        </p:blipFill>
        <p:spPr>
          <a:xfrm>
            <a:off x="838200" y="2696845"/>
            <a:ext cx="10624991" cy="1525023"/>
          </a:xfrm>
          <a:prstGeom prst="rect">
            <a:avLst/>
          </a:prstGeom>
        </p:spPr>
      </p:pic>
      <p:sp>
        <p:nvSpPr>
          <p:cNvPr id="6" name="TextBox 5">
            <a:extLst>
              <a:ext uri="{FF2B5EF4-FFF2-40B4-BE49-F238E27FC236}">
                <a16:creationId xmlns:a16="http://schemas.microsoft.com/office/drawing/2014/main" id="{9330F61A-3A09-D34A-A28C-4275FC19D0A7}"/>
              </a:ext>
            </a:extLst>
          </p:cNvPr>
          <p:cNvSpPr txBox="1"/>
          <p:nvPr/>
        </p:nvSpPr>
        <p:spPr>
          <a:xfrm>
            <a:off x="838200" y="4694860"/>
            <a:ext cx="9966306" cy="523220"/>
          </a:xfrm>
          <a:prstGeom prst="rect">
            <a:avLst/>
          </a:prstGeom>
          <a:noFill/>
        </p:spPr>
        <p:txBody>
          <a:bodyPr wrap="square" rtlCol="0">
            <a:spAutoFit/>
          </a:bodyPr>
          <a:lstStyle/>
          <a:p>
            <a:r>
              <a:rPr lang="en-US" sz="2800" dirty="0">
                <a:solidFill>
                  <a:schemeClr val="accent5">
                    <a:lumMod val="75000"/>
                  </a:schemeClr>
                </a:solidFill>
              </a:rPr>
              <a:t>Eigenvalues are sorted non-decreasingly:  </a:t>
            </a:r>
            <a:endParaRPr lang="en-US" sz="2800" dirty="0">
              <a:solidFill>
                <a:srgbClr val="FF0000"/>
              </a:solidFill>
            </a:endParaRPr>
          </a:p>
        </p:txBody>
      </p:sp>
      <p:pic>
        <p:nvPicPr>
          <p:cNvPr id="7" name="Picture 6">
            <a:extLst>
              <a:ext uri="{FF2B5EF4-FFF2-40B4-BE49-F238E27FC236}">
                <a16:creationId xmlns:a16="http://schemas.microsoft.com/office/drawing/2014/main" id="{AF6B0B35-2B73-9A4E-97FF-720AA781A5B1}"/>
              </a:ext>
            </a:extLst>
          </p:cNvPr>
          <p:cNvPicPr>
            <a:picLocks noChangeAspect="1"/>
          </p:cNvPicPr>
          <p:nvPr/>
        </p:nvPicPr>
        <p:blipFill>
          <a:blip r:embed="rId3"/>
          <a:stretch>
            <a:fillRect/>
          </a:stretch>
        </p:blipFill>
        <p:spPr>
          <a:xfrm>
            <a:off x="4060221" y="5565093"/>
            <a:ext cx="4444260" cy="3917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098F44-5F84-7B4B-B5B9-C1BC79A121DE}"/>
                  </a:ext>
                </a:extLst>
              </p:cNvPr>
              <p:cNvSpPr txBox="1"/>
              <p:nvPr/>
            </p:nvSpPr>
            <p:spPr>
              <a:xfrm>
                <a:off x="2697193" y="4171640"/>
                <a:ext cx="5277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𝑼</m:t>
                      </m:r>
                    </m:oMath>
                  </m:oMathPara>
                </a14:m>
                <a:endParaRPr lang="en-US" sz="2800" b="1" dirty="0"/>
              </a:p>
            </p:txBody>
          </p:sp>
        </mc:Choice>
        <mc:Fallback xmlns="">
          <p:sp>
            <p:nvSpPr>
              <p:cNvPr id="8" name="TextBox 7">
                <a:extLst>
                  <a:ext uri="{FF2B5EF4-FFF2-40B4-BE49-F238E27FC236}">
                    <a16:creationId xmlns:a16="http://schemas.microsoft.com/office/drawing/2014/main" id="{47098F44-5F84-7B4B-B5B9-C1BC79A121DE}"/>
                  </a:ext>
                </a:extLst>
              </p:cNvPr>
              <p:cNvSpPr txBox="1">
                <a:spLocks noRot="1" noChangeAspect="1" noMove="1" noResize="1" noEditPoints="1" noAdjustHandles="1" noChangeArrowheads="1" noChangeShapeType="1" noTextEdit="1"/>
              </p:cNvSpPr>
              <p:nvPr/>
            </p:nvSpPr>
            <p:spPr>
              <a:xfrm>
                <a:off x="2697193" y="4171640"/>
                <a:ext cx="527709"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35106C-9154-6A4D-BE8C-AF68A0C2B562}"/>
                  </a:ext>
                </a:extLst>
              </p:cNvPr>
              <p:cNvSpPr txBox="1"/>
              <p:nvPr/>
            </p:nvSpPr>
            <p:spPr>
              <a:xfrm>
                <a:off x="6096691" y="4171640"/>
                <a:ext cx="5036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𝚲</m:t>
                      </m:r>
                    </m:oMath>
                  </m:oMathPara>
                </a14:m>
                <a:endParaRPr lang="en-US" sz="2800" b="1" dirty="0"/>
              </a:p>
            </p:txBody>
          </p:sp>
        </mc:Choice>
        <mc:Fallback xmlns="">
          <p:sp>
            <p:nvSpPr>
              <p:cNvPr id="9" name="TextBox 8">
                <a:extLst>
                  <a:ext uri="{FF2B5EF4-FFF2-40B4-BE49-F238E27FC236}">
                    <a16:creationId xmlns:a16="http://schemas.microsoft.com/office/drawing/2014/main" id="{4635106C-9154-6A4D-BE8C-AF68A0C2B562}"/>
                  </a:ext>
                </a:extLst>
              </p:cNvPr>
              <p:cNvSpPr txBox="1">
                <a:spLocks noRot="1" noChangeAspect="1" noMove="1" noResize="1" noEditPoints="1" noAdjustHandles="1" noChangeArrowheads="1" noChangeShapeType="1" noTextEdit="1"/>
              </p:cNvSpPr>
              <p:nvPr/>
            </p:nvSpPr>
            <p:spPr>
              <a:xfrm>
                <a:off x="6096691" y="4171640"/>
                <a:ext cx="50366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E402C4-113A-F745-A385-03F46C2DA5BE}"/>
                  </a:ext>
                </a:extLst>
              </p:cNvPr>
              <p:cNvSpPr txBox="1"/>
              <p:nvPr/>
            </p:nvSpPr>
            <p:spPr>
              <a:xfrm>
                <a:off x="9471744" y="4221868"/>
                <a:ext cx="706091"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𝑼</m:t>
                          </m:r>
                        </m:e>
                        <m:sup>
                          <m:r>
                            <a:rPr lang="en-US" sz="2800" b="1" i="1" smtClean="0">
                              <a:latin typeface="Cambria Math" panose="02040503050406030204" pitchFamily="18" charset="0"/>
                            </a:rPr>
                            <m:t>𝑻</m:t>
                          </m:r>
                        </m:sup>
                      </m:sSup>
                    </m:oMath>
                  </m:oMathPara>
                </a14:m>
                <a:endParaRPr lang="en-US" sz="2800" b="1" dirty="0"/>
              </a:p>
            </p:txBody>
          </p:sp>
        </mc:Choice>
        <mc:Fallback xmlns="">
          <p:sp>
            <p:nvSpPr>
              <p:cNvPr id="10" name="TextBox 9">
                <a:extLst>
                  <a:ext uri="{FF2B5EF4-FFF2-40B4-BE49-F238E27FC236}">
                    <a16:creationId xmlns:a16="http://schemas.microsoft.com/office/drawing/2014/main" id="{E5E402C4-113A-F745-A385-03F46C2DA5BE}"/>
                  </a:ext>
                </a:extLst>
              </p:cNvPr>
              <p:cNvSpPr txBox="1">
                <a:spLocks noRot="1" noChangeAspect="1" noMove="1" noResize="1" noEditPoints="1" noAdjustHandles="1" noChangeArrowheads="1" noChangeShapeType="1" noTextEdit="1"/>
              </p:cNvSpPr>
              <p:nvPr/>
            </p:nvSpPr>
            <p:spPr>
              <a:xfrm>
                <a:off x="9471744" y="4221868"/>
                <a:ext cx="706091" cy="53091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313881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C129-10EC-B540-A080-774D72A89F5C}"/>
              </a:ext>
            </a:extLst>
          </p:cNvPr>
          <p:cNvSpPr>
            <a:spLocks noGrp="1"/>
          </p:cNvSpPr>
          <p:nvPr>
            <p:ph type="title"/>
          </p:nvPr>
        </p:nvSpPr>
        <p:spPr/>
        <p:txBody>
          <a:bodyPr/>
          <a:lstStyle/>
          <a:p>
            <a:r>
              <a:rPr lang="en-US" dirty="0"/>
              <a:t>Book: Deep Learning on Graphs</a:t>
            </a:r>
          </a:p>
        </p:txBody>
      </p:sp>
      <p:sp>
        <p:nvSpPr>
          <p:cNvPr id="3" name="Slide Number Placeholder 2">
            <a:extLst>
              <a:ext uri="{FF2B5EF4-FFF2-40B4-BE49-F238E27FC236}">
                <a16:creationId xmlns:a16="http://schemas.microsoft.com/office/drawing/2014/main" id="{3C6C585B-5FA7-804C-80D4-6434A1B4EC72}"/>
              </a:ext>
            </a:extLst>
          </p:cNvPr>
          <p:cNvSpPr>
            <a:spLocks noGrp="1"/>
          </p:cNvSpPr>
          <p:nvPr>
            <p:ph type="sldNum" sz="quarter" idx="12"/>
          </p:nvPr>
        </p:nvSpPr>
        <p:spPr/>
        <p:txBody>
          <a:bodyPr/>
          <a:lstStyle/>
          <a:p>
            <a:fld id="{4C15419E-54D6-8648-ABFB-BEF58E3E877E}" type="slidenum">
              <a:rPr lang="en-US" smtClean="0"/>
              <a:t>290</a:t>
            </a:fld>
            <a:endParaRPr lang="en-US" dirty="0"/>
          </a:p>
        </p:txBody>
      </p:sp>
      <p:sp>
        <p:nvSpPr>
          <p:cNvPr id="4" name="Title 1">
            <a:extLst>
              <a:ext uri="{FF2B5EF4-FFF2-40B4-BE49-F238E27FC236}">
                <a16:creationId xmlns:a16="http://schemas.microsoft.com/office/drawing/2014/main" id="{4B4DF1E6-F8BF-A246-B239-B469D0FFB5AC}"/>
              </a:ext>
            </a:extLst>
          </p:cNvPr>
          <p:cNvSpPr txBox="1">
            <a:spLocks/>
          </p:cNvSpPr>
          <p:nvPr/>
        </p:nvSpPr>
        <p:spPr>
          <a:xfrm>
            <a:off x="838200" y="16906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6" name="Picture 5">
            <a:extLst>
              <a:ext uri="{FF2B5EF4-FFF2-40B4-BE49-F238E27FC236}">
                <a16:creationId xmlns:a16="http://schemas.microsoft.com/office/drawing/2014/main" id="{8FCB1B2F-95B8-334A-A325-6FE5987371BB}"/>
              </a:ext>
            </a:extLst>
          </p:cNvPr>
          <p:cNvPicPr>
            <a:picLocks noChangeAspect="1"/>
          </p:cNvPicPr>
          <p:nvPr/>
        </p:nvPicPr>
        <p:blipFill>
          <a:blip r:embed="rId2"/>
          <a:stretch>
            <a:fillRect/>
          </a:stretch>
        </p:blipFill>
        <p:spPr>
          <a:xfrm>
            <a:off x="8085095" y="958850"/>
            <a:ext cx="3759200" cy="5765800"/>
          </a:xfrm>
          <a:prstGeom prst="rect">
            <a:avLst/>
          </a:prstGeom>
        </p:spPr>
      </p:pic>
      <p:sp>
        <p:nvSpPr>
          <p:cNvPr id="7" name="Rectangle 6">
            <a:extLst>
              <a:ext uri="{FF2B5EF4-FFF2-40B4-BE49-F238E27FC236}">
                <a16:creationId xmlns:a16="http://schemas.microsoft.com/office/drawing/2014/main" id="{7525BF32-A611-7C41-8EF9-78ADF50DFC3D}"/>
              </a:ext>
            </a:extLst>
          </p:cNvPr>
          <p:cNvSpPr/>
          <p:nvPr/>
        </p:nvSpPr>
        <p:spPr>
          <a:xfrm>
            <a:off x="46252" y="5385680"/>
            <a:ext cx="8020334" cy="646331"/>
          </a:xfrm>
          <a:prstGeom prst="rect">
            <a:avLst/>
          </a:prstGeom>
        </p:spPr>
        <p:txBody>
          <a:bodyPr wrap="square">
            <a:spAutoFit/>
          </a:bodyPr>
          <a:lstStyle/>
          <a:p>
            <a:r>
              <a:rPr lang="en-US" sz="3600" dirty="0">
                <a:hlinkClick r:id="rId3"/>
              </a:rPr>
              <a:t>https://cse.msu.edu/~mayao4/dlg_book/</a:t>
            </a:r>
            <a:endParaRPr lang="en-US" sz="3600" dirty="0"/>
          </a:p>
        </p:txBody>
      </p:sp>
      <p:pic>
        <p:nvPicPr>
          <p:cNvPr id="9" name="Picture 8">
            <a:extLst>
              <a:ext uri="{FF2B5EF4-FFF2-40B4-BE49-F238E27FC236}">
                <a16:creationId xmlns:a16="http://schemas.microsoft.com/office/drawing/2014/main" id="{A3822E9F-D193-6642-8953-FCDA3BCD6D1D}"/>
              </a:ext>
            </a:extLst>
          </p:cNvPr>
          <p:cNvPicPr>
            <a:picLocks noChangeAspect="1"/>
          </p:cNvPicPr>
          <p:nvPr/>
        </p:nvPicPr>
        <p:blipFill>
          <a:blip r:embed="rId4"/>
          <a:stretch>
            <a:fillRect/>
          </a:stretch>
        </p:blipFill>
        <p:spPr>
          <a:xfrm>
            <a:off x="2101755" y="1901209"/>
            <a:ext cx="3192061" cy="3192061"/>
          </a:xfrm>
          <a:prstGeom prst="rect">
            <a:avLst/>
          </a:prstGeom>
        </p:spPr>
      </p:pic>
    </p:spTree>
    <p:extLst>
      <p:ext uri="{BB962C8B-B14F-4D97-AF65-F5344CB8AC3E}">
        <p14:creationId xmlns:p14="http://schemas.microsoft.com/office/powerpoint/2010/main" val="284418495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Repository</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291</a:t>
            </a:fld>
            <a:endParaRPr lang="en-US" dirty="0"/>
          </a:p>
        </p:txBody>
      </p:sp>
      <p:sp>
        <p:nvSpPr>
          <p:cNvPr id="24" name="Rectangle 23"/>
          <p:cNvSpPr/>
          <p:nvPr/>
        </p:nvSpPr>
        <p:spPr>
          <a:xfrm>
            <a:off x="129252" y="984559"/>
            <a:ext cx="11686230" cy="3231654"/>
          </a:xfrm>
          <a:prstGeom prst="rect">
            <a:avLst/>
          </a:prstGeom>
        </p:spPr>
        <p:txBody>
          <a:bodyPr wrap="square">
            <a:spAutoFit/>
          </a:bodyPr>
          <a:lstStyle/>
          <a:p>
            <a:r>
              <a:rPr lang="en-US" sz="2800" dirty="0" err="1">
                <a:solidFill>
                  <a:srgbClr val="1F497D"/>
                </a:solidFill>
                <a:cs typeface="Times New Roman" panose="02020603050405020304" pitchFamily="18" charset="0"/>
              </a:rPr>
              <a:t>GraphRobust</a:t>
            </a:r>
            <a:r>
              <a:rPr lang="en-US" sz="2800" dirty="0">
                <a:solidFill>
                  <a:srgbClr val="1F497D"/>
                </a:solidFill>
                <a:cs typeface="Times New Roman" panose="02020603050405020304" pitchFamily="18" charset="0"/>
              </a:rPr>
              <a:t>: A repository about adversarial attacks and defenses on graph data   </a:t>
            </a:r>
          </a:p>
          <a:p>
            <a:r>
              <a:rPr lang="en-US" sz="2400" dirty="0">
                <a:solidFill>
                  <a:srgbClr val="1F497D"/>
                </a:solidFill>
                <a:cs typeface="Times New Roman" panose="02020603050405020304" pitchFamily="18" charset="0"/>
              </a:rPr>
              <a:t> </a:t>
            </a:r>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r>
              <a:rPr lang="en-US" sz="2800" dirty="0" err="1">
                <a:solidFill>
                  <a:srgbClr val="1F497D"/>
                </a:solidFill>
                <a:cs typeface="Times New Roman" panose="02020603050405020304" pitchFamily="18" charset="0"/>
              </a:rPr>
              <a:t>DeepRobust</a:t>
            </a:r>
            <a:r>
              <a:rPr lang="en-US" sz="2800" dirty="0">
                <a:solidFill>
                  <a:srgbClr val="1F497D"/>
                </a:solidFill>
                <a:cs typeface="Times New Roman" panose="02020603050405020304" pitchFamily="18" charset="0"/>
              </a:rPr>
              <a:t>: A repository about general adversarial attacks and defenses</a:t>
            </a:r>
          </a:p>
        </p:txBody>
      </p:sp>
      <p:pic>
        <p:nvPicPr>
          <p:cNvPr id="1030" name="Picture 6" descr="mage of H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646" y="4099041"/>
            <a:ext cx="1626738" cy="216898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data:image/png;base64,iVBORw0KGgoAAAANSUhEUgAAAMgAAADICAYAAACtWK6eAAANVklEQVR4Xu2d23bkSgpEx///0Z7V1oy7uqxKsVOBLq59nhEJQQSQabvPx+fn5+d//E8ERGAVgQ8FIjNE4DUCCkR2iMAAAQUiPURAgcgBEZhDwAkyh5tfvQkCCuRNCm2acwgokDnc/OpNEFAgb1Jo05xDQIHM4eZXb4KAAnmTQpvmHAIKZA43v3oTBBTImxTaNOcQmBLIx8fH3GkHf/Xq9zBfxU9/bzOFAz2XwpjK99W5KRxoXtR+BmcF8oAyBTBFDHouJYYCWRCbwVmBKBCqtx/2qUaxO5ANBwrkCSBXrAUQJ4gTZLV3KBAF8kgMJ4gTZLVROEEuMkFmFJrYOykBUjsznVCvcqW4pfKl8afsEzUf+aD4DH3N/MltMoAEWDQeBTLuqCk8qfATXEjfuaKvWHcBRIEokKoYFUgVqRU7unK4Yu0AG3xKJ6Ar1hMCThAnSFVvTpAqUk6Qlz+JTnbsHeX4/jQZzyECOatjp+5EqfjpikULnbI/K04qDrrizvBBgRSqokCOWckKpfjHRIE8IXYEIGtFUiAKBIm3e5R3j3iU7OB3maif7ry665JqUKmGk4rn9FesOwHiBHlNlxQh78QH7yCFMZAqqBNkQSCFZ0qwTpCCCIYgvfgLSvoqQolBCUAFuBOW6WdVigPNi66aCmQnE1KAU2IokHHhKD60oX1NuyN+WZES48yOQe4gFHCKAyUAxW1n33CCvAKQdlRKDFpoGg8lRso/xUGBOEEQVylhaIdPNQTqJ9UQqB8E/sCYNhDaKGheNB7vIDuZkAKcEoM2BEqknbC4YtFOmCooLTQlMCUqJRLFITXpUvWi+Z6F/xE4v+UlXYEsEkgJU4E8tZS7A6JAFEh1SjpBqkgBuyNGPwjntH8Xi+JAchpNQNrAvaQXJyAtUPddKRVPkjBrMVH/qQlOBTizUjpBUix88HNE4UjYlMDE9x9b6l+BUIR32qcKRDsMPffur0xXE/4ReB4yQXbyf/NzSlRq312IVDypOGk81H6zoDsNkvEokMJqlCJet5+Uf0owar+T/5ufJ+NRIArkB+Eowaj9JsN3GiTjUSAKRIEMBKlAFIgCOUogOydj/PPUqwsd2drHSxlxSF8pv56wk38wFcki6ESBLGCeJdhgKSOuFMgTjApEgTxSQoEokNVO6wRZYFEgCkSBDJYxBaJAFMgVBBK5MZ3oJLVy0BRoB6NxvoqH+qH2FIc72U+9Yt0pwbVYKQG6f/s0ReyUH4rP3fkwil+BPKBDX70oMZwgFLHz7RWIAvnBQifIX0gUiAJRIINBpUAUiAJJC+Rql9ZX+d3lTtG9aafuPnePk+LwJ9+pCaJAFqpQwFO4UaIa51y9FAhl2pO9xNsJ4MF40nopkJ31pYA7QcaAd+NJ/SsQBbKKwG8VsgIpjuwUASjgqXOpro3zpneQ1OsTJcCrcymB6bn0B3B3j4fWlwq/G5/TVywKICXY1QCn8XcToDseWt+r1UuBPFXk7oS82kRTIFTyRXv6Az5KDFesBQEnyDYhT/1BIe0wtKDb6f9r4QQZX2YpPrS+V6uXK5Yr1ion6QSnxL7LxJ8WCAWke6U5q7OdNdEowSg+3f5T/KFCpnkpkKdKUQAVyPgukxICXdWSdZm6g6QST3U26ocCTicgFVq3f4oPjZ/6T/HHCVLs8KkCpYhB/SiQOckoEAWCLtFUaN2TdI729a8UiAJRIAO9XFYgdKWhK0fyklXvR/wHZ8T314vIxwcifDfO3fGfNdFoXiP7qUt6d+EokVKAdJ9L/XfjTHGj8SuQIsJOkPFzKF0VUneHYvm+zRRIEbHuzpYqRDGdOAFo51Qg40rRBkvr7opVRKxbmNR/dyMqwhJvIFfLS4EUmUAJXHQ7TbCrESmFz9Xyup1A6IpCiUrtUytQ6u6QIirFOYVD98qUxOeSr1i0cJTw1D5FDAWyIKBAnpiQAoSOZioESuBUPBSfZIdcy5n6pzjQfGkdafyuWBThosApMagA6SRNEY8SjOKQivMIfFyxCuJxxRqvRgrkiURnAULPLXC/ZKJAFEiJKEcZ0RGfGrVnnUvjp3WgKw3FgTYuGk8Kn5lzp1YsWiBqTwtEAaQTgQLbHT/Fszt+BUIrstO+m2AKZFwgir8C2Ul4+jktkBNkjLATZHyHij/zUsJTewWyIEY78yucFYgCWeUGFRq1T00u6oc2HAVyEYGkCEYJQM89y57mRe2vJoTu+Gljofh8TfHPma9eREaJRwFMAULjTNmn8r3LKkXzTVGR1uuwO0gyMAIuPfcse5LTjC0lWAqHmVjXvqHxpxqmAnlCIEUM+lycIpITZIwkra8CUSCtjxgp4TtBUkhehPBOkGxBf41A6AhL2adWi9TuSn9OkRIUJRKNk+JM/dP4szJk3qZesVKEP4swCoSR5P/WV6vXXBbsKwXygFdK+FfrwLTDXy1+RumstQJRIGVGOUGKUKU67dUAT+V1tQ7sBCkSe8XMCeIEKbPnag2tHPgOwymB0PNoB6OvHNR/qsNfLU5aF/pYQf1TfKh/Gv9MPArkAWXaISng3ULuJhj1T/Gh/hVIEbFu4tG7CS1cMc1vs27ideNJ86X2qXr9OdcJ4gT5wT8F8hcSBaJAFMhgRCkQBaJAfrtA6I6auiPQuwBdXVKPBqlz74IbfaUc8edXTBAFsiBABZUi0tUEmMrr11zSFYgCqXCATnwF8oTq1TohnQjUPtVpr4ZbKi8FokBWuUQ7rQKpzK/RS8DHB/JAC4Scnxhnikj0B2Gpc72kF5mWAvxqhS6m/21G40/5p37o6tXdoFL8oYKdyWvqFSuVICVY6lxKsCMKsXYGzZfu3hT/btxo/EfURYHsqHo3wRTI+HVOgRx8iaZaUSAUscWeCp+uRsm6OEHmajwsNC0o7YQ0ZO8gc5PoS8wz/zZvqgNQpafOpQSjBFYgY4S760h5NYp2SiDdBOu+rKXip0JIFi6VA3kcSE2iu+AwPUFSxTmrk6TiVyDjO0VKUKl6zfhxgsyg9r9vFIgC2UGf7U+dIPOXx2105y3oCtRtP5/J/i+dIDswdII4QXbQZ/tTJ4gT5JEltOFsM2y/xdQEocSmYdLLHfVP7bvjof4pkVIrEMUtZd+NzyhOBVKoIi1QweU/JtS/Aplb7Whd/tgrkAJqlMAFlwoEgETxpw3ECQKKsWZKC0SPo/4pAVyxaEX+2jtBCthRAhdcOkEASBR/2kCcIKAYThD+27Y74d38/HYC2czo4gb0FY52JLrSvIKLxvnKz1nxn5VXCv/pS/rF+b8ZHiXeWQSjcSqQ/OvW1B1kk4EXN6DEUyBLQSkOTpCLCyFVIEqM1IinQnaCOEEikqTEUyBOkAjx7uJEgYwrlZqAqQlOJ2My/qk7CCXYWcJJdf5UgVI40LzouZRg3fbd8Y/8K5AHdKjw6fs8LTQVZsp/N+Gpf5pX0r8CUSA/+EcJ1m2vQCgCRXu6ijhB5l6BFMgTISmRinyOmymQOUi7CU/90yyS/l2xXLFcsQYKjAqEdmzaGeizIb1E0/jpJE3FQzskjbP7cYDGT3mS9K9AHtBXIGMqUnxSDU2BUASKd6JUx6aFph2YdryUPYVdgRQRowUqup02o/FQewWyIKBAihRNEax43KYZjYfaKxAFsknCR4MUwdCho5eGF/8PRFesBTQv6fMCP+SS3l2gbsGm/KdwoI2FNgrqv9uernapen01l+T/H6S7ENQ/BZauUtS/ApmTUgpn6keBFOuV6kgKpAj4kxkldqpeCqRYrxTgCqQIuALJApUisCvWXF26v3KCFBH2DlIEqtiBz5poNAsFUkSsWyBnTaJi+ptmKSJtHlQUIJ3IqXOTdfQV66EqSWDXit3dsRXIgnqyjgpEgdDG/cP+asJUIE8lSgGS8tO9WrzyfzWiduPQvXL7zNsktG5iKJAFAQVSvAymOn/KjwIZb22pu5gCaRIILdARhSCX+rvEQxtF94pI/b/tiqVA5u7lqQnb7Se1giqQIk/u0rFTxDur89MOn2p0Ixq85TNvCtirEfJq8ZwlNCfIztcnBVIcnTtxViA7L9G0TKlVR4FQ5Bf71ITq9nO7CTJXjvpXFHBqX49k7nkztXtTP1fr8Elix2p2xF8UpoJNFVSBnCtkyoeU8Om5h71izQRGvqGEp/YkluGLCPzHJVINgcafwoeusk4QWqmiPS0otS+GsWmWOjflp1uACqR4Sd9kzk4DShhqvzO8789T56b8KJDtyh7yc5DtMPZZUMJQ+33R/f06dW7KjwLZrmxUINvHHWtBn4XpDty9QlD/qcvsWQKk+HcLPH5JP5b+26cpkG2M1iwUyMPUTz7zzpWj7ysFMoetAlEgiDkpodEVwhVrQYyujkmBewcpSEWBzBGV3hFoA6H+qdC8gxTEMepgtMNTAlD/MwTwDjImwdQEKfJKMxG4PQIK5PYlNIFOBBRIJ7r6vj0CCuT2JTSBTgQUSCe6+r49Agrk9iU0gU4EFEgnuvq+PQIK5PYlNIFOBBRIJ7r6vj0CCuT2JTSBTgQUSCe6+r49Agrk9iU0gU4EFEgnuvq+PQL/BdIghLcf7bFVAAAAAElFTkSuQmCC"/>
          <p:cNvSpPr>
            <a:spLocks noChangeAspect="1" noChangeArrowheads="1"/>
          </p:cNvSpPr>
          <p:nvPr/>
        </p:nvSpPr>
        <p:spPr bwMode="auto">
          <a:xfrm>
            <a:off x="0" y="0"/>
            <a:ext cx="5861154" cy="5861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erson posing for the camera&#10;&#10;Description automatically generated">
            <a:extLst>
              <a:ext uri="{FF2B5EF4-FFF2-40B4-BE49-F238E27FC236}">
                <a16:creationId xmlns:a16="http://schemas.microsoft.com/office/drawing/2014/main" id="{1E73F97B-474C-2849-B1DA-745542A94DB9}"/>
              </a:ext>
            </a:extLst>
          </p:cNvPr>
          <p:cNvPicPr>
            <a:picLocks noChangeAspect="1"/>
          </p:cNvPicPr>
          <p:nvPr/>
        </p:nvPicPr>
        <p:blipFill>
          <a:blip r:embed="rId4"/>
          <a:stretch>
            <a:fillRect/>
          </a:stretch>
        </p:blipFill>
        <p:spPr>
          <a:xfrm>
            <a:off x="9222773" y="1808896"/>
            <a:ext cx="1633718" cy="1620104"/>
          </a:xfrm>
          <a:prstGeom prst="rect">
            <a:avLst/>
          </a:prstGeom>
        </p:spPr>
      </p:pic>
      <p:pic>
        <p:nvPicPr>
          <p:cNvPr id="9" name="Picture 8" descr="A person sitting on a table&#10;&#10;Description automatically generated">
            <a:extLst>
              <a:ext uri="{FF2B5EF4-FFF2-40B4-BE49-F238E27FC236}">
                <a16:creationId xmlns:a16="http://schemas.microsoft.com/office/drawing/2014/main" id="{F8D41D47-387A-BC4E-BC71-673BDCD8947F}"/>
              </a:ext>
            </a:extLst>
          </p:cNvPr>
          <p:cNvPicPr>
            <a:picLocks noChangeAspect="1"/>
          </p:cNvPicPr>
          <p:nvPr/>
        </p:nvPicPr>
        <p:blipFill>
          <a:blip r:embed="rId5"/>
          <a:stretch>
            <a:fillRect/>
          </a:stretch>
        </p:blipFill>
        <p:spPr>
          <a:xfrm>
            <a:off x="7283019" y="4130368"/>
            <a:ext cx="1605607" cy="2140808"/>
          </a:xfrm>
          <a:prstGeom prst="rect">
            <a:avLst/>
          </a:prstGeom>
        </p:spPr>
      </p:pic>
      <p:pic>
        <p:nvPicPr>
          <p:cNvPr id="4" name="Picture 3">
            <a:extLst>
              <a:ext uri="{FF2B5EF4-FFF2-40B4-BE49-F238E27FC236}">
                <a16:creationId xmlns:a16="http://schemas.microsoft.com/office/drawing/2014/main" id="{B27D84AB-F5F9-9C48-8933-8B794B4D5F7D}"/>
              </a:ext>
            </a:extLst>
          </p:cNvPr>
          <p:cNvPicPr>
            <a:picLocks noChangeAspect="1"/>
          </p:cNvPicPr>
          <p:nvPr/>
        </p:nvPicPr>
        <p:blipFill>
          <a:blip r:embed="rId6"/>
          <a:stretch>
            <a:fillRect/>
          </a:stretch>
        </p:blipFill>
        <p:spPr>
          <a:xfrm>
            <a:off x="2174461" y="4216213"/>
            <a:ext cx="2051813" cy="2051813"/>
          </a:xfrm>
          <a:prstGeom prst="rect">
            <a:avLst/>
          </a:prstGeom>
        </p:spPr>
      </p:pic>
      <p:pic>
        <p:nvPicPr>
          <p:cNvPr id="8" name="Picture 7">
            <a:extLst>
              <a:ext uri="{FF2B5EF4-FFF2-40B4-BE49-F238E27FC236}">
                <a16:creationId xmlns:a16="http://schemas.microsoft.com/office/drawing/2014/main" id="{838DA504-0C2A-E946-97E1-47F466F4B1E2}"/>
              </a:ext>
            </a:extLst>
          </p:cNvPr>
          <p:cNvPicPr>
            <a:picLocks noChangeAspect="1"/>
          </p:cNvPicPr>
          <p:nvPr/>
        </p:nvPicPr>
        <p:blipFill>
          <a:blip r:embed="rId7"/>
          <a:stretch>
            <a:fillRect/>
          </a:stretch>
        </p:blipFill>
        <p:spPr>
          <a:xfrm>
            <a:off x="2174461" y="1544916"/>
            <a:ext cx="1973536" cy="1973536"/>
          </a:xfrm>
          <a:prstGeom prst="rect">
            <a:avLst/>
          </a:prstGeom>
        </p:spPr>
      </p:pic>
    </p:spTree>
    <p:extLst>
      <p:ext uri="{BB962C8B-B14F-4D97-AF65-F5344CB8AC3E}">
        <p14:creationId xmlns:p14="http://schemas.microsoft.com/office/powerpoint/2010/main" val="361647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5FF1-9420-EC45-8DB3-4E51E8E7B1DB}"/>
              </a:ext>
            </a:extLst>
          </p:cNvPr>
          <p:cNvSpPr>
            <a:spLocks noGrp="1"/>
          </p:cNvSpPr>
          <p:nvPr>
            <p:ph type="title"/>
          </p:nvPr>
        </p:nvSpPr>
        <p:spPr>
          <a:xfrm>
            <a:off x="101971" y="47922"/>
            <a:ext cx="10515600" cy="1325563"/>
          </a:xfrm>
        </p:spPr>
        <p:txBody>
          <a:bodyPr/>
          <a:lstStyle/>
          <a:p>
            <a:r>
              <a:rPr lang="en-US" dirty="0"/>
              <a:t>Data as Graphs - Implicit</a:t>
            </a:r>
          </a:p>
        </p:txBody>
      </p:sp>
      <p:sp>
        <p:nvSpPr>
          <p:cNvPr id="3" name="Slide Number Placeholder 2">
            <a:extLst>
              <a:ext uri="{FF2B5EF4-FFF2-40B4-BE49-F238E27FC236}">
                <a16:creationId xmlns:a16="http://schemas.microsoft.com/office/drawing/2014/main" id="{EA2103E3-A55A-AD4C-933C-31ECF9B76713}"/>
              </a:ext>
            </a:extLst>
          </p:cNvPr>
          <p:cNvSpPr>
            <a:spLocks noGrp="1"/>
          </p:cNvSpPr>
          <p:nvPr>
            <p:ph type="sldNum" sz="quarter" idx="12"/>
          </p:nvPr>
        </p:nvSpPr>
        <p:spPr/>
        <p:txBody>
          <a:bodyPr/>
          <a:lstStyle/>
          <a:p>
            <a:fld id="{4C15419E-54D6-8648-ABFB-BEF58E3E877E}" type="slidenum">
              <a:rPr lang="en-US" smtClean="0"/>
              <a:t>3</a:t>
            </a:fld>
            <a:endParaRPr lang="en-US" dirty="0"/>
          </a:p>
        </p:txBody>
      </p:sp>
      <p:pic>
        <p:nvPicPr>
          <p:cNvPr id="4" name="Picture 2" descr="mage result for image to regular grid graph">
            <a:extLst>
              <a:ext uri="{FF2B5EF4-FFF2-40B4-BE49-F238E27FC236}">
                <a16:creationId xmlns:a16="http://schemas.microsoft.com/office/drawing/2014/main" id="{4EDB658C-FC33-1143-B4A6-E21C6B42D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38" y="5079732"/>
            <a:ext cx="24003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C09092-3ACB-5349-81DD-4E85AB008048}"/>
              </a:ext>
            </a:extLst>
          </p:cNvPr>
          <p:cNvPicPr>
            <a:picLocks noChangeAspect="1"/>
          </p:cNvPicPr>
          <p:nvPr/>
        </p:nvPicPr>
        <p:blipFill>
          <a:blip r:embed="rId4"/>
          <a:stretch>
            <a:fillRect/>
          </a:stretch>
        </p:blipFill>
        <p:spPr>
          <a:xfrm>
            <a:off x="2018138" y="1652857"/>
            <a:ext cx="2667000" cy="2654300"/>
          </a:xfrm>
          <a:prstGeom prst="rect">
            <a:avLst/>
          </a:prstGeom>
        </p:spPr>
      </p:pic>
      <p:sp>
        <p:nvSpPr>
          <p:cNvPr id="6" name="Down Arrow 5">
            <a:extLst>
              <a:ext uri="{FF2B5EF4-FFF2-40B4-BE49-F238E27FC236}">
                <a16:creationId xmlns:a16="http://schemas.microsoft.com/office/drawing/2014/main" id="{07AB0B87-4859-884D-922F-759D57081074}"/>
              </a:ext>
            </a:extLst>
          </p:cNvPr>
          <p:cNvSpPr/>
          <p:nvPr/>
        </p:nvSpPr>
        <p:spPr>
          <a:xfrm>
            <a:off x="2933616" y="4586529"/>
            <a:ext cx="569343" cy="3968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DF4A0A-8248-DD4D-822D-2F368C788FC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68875" y="1433471"/>
            <a:ext cx="3013325" cy="4327648"/>
          </a:xfrm>
          <a:prstGeom prst="rect">
            <a:avLst/>
          </a:prstGeom>
        </p:spPr>
      </p:pic>
      <p:sp>
        <p:nvSpPr>
          <p:cNvPr id="8" name="Rectangle 7">
            <a:extLst>
              <a:ext uri="{FF2B5EF4-FFF2-40B4-BE49-F238E27FC236}">
                <a16:creationId xmlns:a16="http://schemas.microsoft.com/office/drawing/2014/main" id="{35750A0A-C5DF-7F44-A1FC-561920DC3B58}"/>
              </a:ext>
            </a:extLst>
          </p:cNvPr>
          <p:cNvSpPr/>
          <p:nvPr/>
        </p:nvSpPr>
        <p:spPr>
          <a:xfrm>
            <a:off x="6812343" y="5940853"/>
            <a:ext cx="3805228" cy="415497"/>
          </a:xfrm>
          <a:prstGeom prst="rect">
            <a:avLst/>
          </a:prstGeom>
        </p:spPr>
        <p:txBody>
          <a:bodyPr wrap="square">
            <a:spAutoFit/>
          </a:bodyPr>
          <a:lstStyle/>
          <a:p>
            <a:r>
              <a:rPr lang="en-US" sz="1050" dirty="0">
                <a:solidFill>
                  <a:srgbClr val="FF0000"/>
                </a:solidFill>
                <a:latin typeface="Abadi MT Condensed Extra Bold" charset="0"/>
                <a:ea typeface="Abadi MT Condensed Extra Bold" charset="0"/>
                <a:cs typeface="Abadi MT Condensed Extra Bold" charset="0"/>
              </a:rPr>
              <a:t>Jian Xu. Representing Big Data as Networks. PhD Dissertation, University of Notre Dame</a:t>
            </a:r>
          </a:p>
        </p:txBody>
      </p:sp>
    </p:spTree>
    <p:extLst>
      <p:ext uri="{BB962C8B-B14F-4D97-AF65-F5344CB8AC3E}">
        <p14:creationId xmlns:p14="http://schemas.microsoft.com/office/powerpoint/2010/main" val="98714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r>
              <a:rPr lang="en-US" dirty="0"/>
              <a:t>Eigenvectors as Graph Signals</a:t>
            </a:r>
          </a:p>
        </p:txBody>
      </p:sp>
      <p:grpSp>
        <p:nvGrpSpPr>
          <p:cNvPr id="36" name="Group 35">
            <a:extLst>
              <a:ext uri="{FF2B5EF4-FFF2-40B4-BE49-F238E27FC236}">
                <a16:creationId xmlns:a16="http://schemas.microsoft.com/office/drawing/2014/main" id="{0E51CCEB-F095-0243-9637-E2C4E1DACC94}"/>
              </a:ext>
            </a:extLst>
          </p:cNvPr>
          <p:cNvGrpSpPr/>
          <p:nvPr/>
        </p:nvGrpSpPr>
        <p:grpSpPr>
          <a:xfrm>
            <a:off x="1431244" y="4073597"/>
            <a:ext cx="2099513" cy="1314677"/>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2260762" y="524124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2260762" y="5241246"/>
                <a:ext cx="293285" cy="369332"/>
              </a:xfrm>
              <a:prstGeom prst="rect">
                <a:avLst/>
              </a:prstGeom>
              <a:blipFill>
                <a:blip r:embed="rId2"/>
                <a:stretch>
                  <a:fillRect l="-25000" r="-33333" b="-13333"/>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0A1DD126-5A40-CF41-8CAC-60FDD2F68C98}"/>
              </a:ext>
            </a:extLst>
          </p:cNvPr>
          <p:cNvGrpSpPr/>
          <p:nvPr/>
        </p:nvGrpSpPr>
        <p:grpSpPr>
          <a:xfrm>
            <a:off x="4191906" y="4009617"/>
            <a:ext cx="2099513" cy="1373055"/>
            <a:chOff x="1138268" y="4136639"/>
            <a:chExt cx="2733675" cy="1787789"/>
          </a:xfrm>
        </p:grpSpPr>
        <p:sp>
          <p:nvSpPr>
            <p:cNvPr id="102" name="Oval 101">
              <a:extLst>
                <a:ext uri="{FF2B5EF4-FFF2-40B4-BE49-F238E27FC236}">
                  <a16:creationId xmlns:a16="http://schemas.microsoft.com/office/drawing/2014/main" id="{7A4C86E0-D880-9E40-BD30-FB77BB498131}"/>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6503671-B98E-B741-9E67-7037CBBD9B16}"/>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61C39D5-E644-6442-AD28-053288BA630F}"/>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E30F5FD-E615-D54E-A294-0AD0DAADBEB6}"/>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6111B07-94B5-A040-AA49-A0E8DD3ACA7F}"/>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6D49F57-54BE-614B-BD1E-ADA1AB490300}"/>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500CD88-60D6-0F43-92E2-434E01CCAC4C}"/>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67C97DF-0F56-6C4B-875B-D5FDEDDF29A1}"/>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93DAEBE8-3454-C345-AFD9-DD3B10448D4C}"/>
                </a:ext>
              </a:extLst>
            </p:cNvPr>
            <p:cNvCxnSpPr>
              <a:stCxn id="102" idx="4"/>
              <a:endCxn id="103"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3C6016E6-3EA9-7E42-BA72-F58101D8F303}"/>
                </a:ext>
              </a:extLst>
            </p:cNvPr>
            <p:cNvCxnSpPr>
              <a:cxnSpLocks/>
              <a:stCxn id="103" idx="7"/>
              <a:endCxn id="104"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545859C3-BA73-AB4F-A433-23D790CA6E46}"/>
                </a:ext>
              </a:extLst>
            </p:cNvPr>
            <p:cNvCxnSpPr>
              <a:cxnSpLocks/>
              <a:stCxn id="104" idx="6"/>
              <a:endCxn id="106"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6A9F8E2-1FE5-634F-A428-5CFA2CD73888}"/>
                </a:ext>
              </a:extLst>
            </p:cNvPr>
            <p:cNvCxnSpPr>
              <a:cxnSpLocks/>
              <a:stCxn id="104" idx="6"/>
              <a:endCxn id="105"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D1AEA5B5-A313-D345-9E20-780621961C15}"/>
                </a:ext>
              </a:extLst>
            </p:cNvPr>
            <p:cNvCxnSpPr>
              <a:cxnSpLocks/>
              <a:stCxn id="105" idx="6"/>
              <a:endCxn id="109"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73277907-7834-8347-8B61-2F7BBCC4DF13}"/>
                </a:ext>
              </a:extLst>
            </p:cNvPr>
            <p:cNvCxnSpPr>
              <a:cxnSpLocks/>
              <a:stCxn id="106" idx="0"/>
              <a:endCxn id="105"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4B9112B7-EE8B-F34E-97D8-6FF16718A197}"/>
                </a:ext>
              </a:extLst>
            </p:cNvPr>
            <p:cNvCxnSpPr>
              <a:cxnSpLocks/>
              <a:stCxn id="103" idx="6"/>
              <a:endCxn id="106"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16B72BB1-05D3-2949-9192-F33211BBFCC2}"/>
                </a:ext>
              </a:extLst>
            </p:cNvPr>
            <p:cNvCxnSpPr>
              <a:cxnSpLocks/>
              <a:stCxn id="107" idx="1"/>
              <a:endCxn id="104"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E27E1C20-FF75-6E41-8C2F-3B59E3804D68}"/>
                </a:ext>
              </a:extLst>
            </p:cNvPr>
            <p:cNvCxnSpPr>
              <a:cxnSpLocks/>
              <a:stCxn id="107" idx="7"/>
              <a:endCxn id="108"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6EE1365-0788-284A-958E-12373ED15120}"/>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D8C61D3-1633-7E4C-8438-123000C03D64}"/>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545FF5E-45B9-D948-A469-365F46807B6B}"/>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44F0AC3-44F8-E846-B575-E182800DE512}"/>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32E6A61-B7BF-7A43-BF50-7DF87401AE26}"/>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6C70F19-DC95-9A49-A48C-04CB8F32E9F6}"/>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A8A1182-BB0B-0D47-97D6-FE93B398E9D5}"/>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FE3C2A-6035-F247-B36A-80E4836AB043}"/>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44E2EFC0-FB15-3442-961F-353084E746CC}"/>
                  </a:ext>
                </a:extLst>
              </p:cNvPr>
              <p:cNvSpPr txBox="1"/>
              <p:nvPr/>
            </p:nvSpPr>
            <p:spPr>
              <a:xfrm>
                <a:off x="4974836" y="523903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Sub>
                    </m:oMath>
                  </m:oMathPara>
                </a14:m>
                <a:endParaRPr lang="en-US" dirty="0"/>
              </a:p>
            </p:txBody>
          </p:sp>
        </mc:Choice>
        <mc:Fallback xmlns="">
          <p:sp>
            <p:nvSpPr>
              <p:cNvPr id="127" name="TextBox 126">
                <a:extLst>
                  <a:ext uri="{FF2B5EF4-FFF2-40B4-BE49-F238E27FC236}">
                    <a16:creationId xmlns:a16="http://schemas.microsoft.com/office/drawing/2014/main" id="{44E2EFC0-FB15-3442-961F-353084E746CC}"/>
                  </a:ext>
                </a:extLst>
              </p:cNvPr>
              <p:cNvSpPr txBox="1">
                <a:spLocks noRot="1" noChangeAspect="1" noMove="1" noResize="1" noEditPoints="1" noAdjustHandles="1" noChangeArrowheads="1" noChangeShapeType="1" noTextEdit="1"/>
              </p:cNvSpPr>
              <p:nvPr/>
            </p:nvSpPr>
            <p:spPr>
              <a:xfrm>
                <a:off x="4974836" y="5239036"/>
                <a:ext cx="293285" cy="369332"/>
              </a:xfrm>
              <a:prstGeom prst="rect">
                <a:avLst/>
              </a:prstGeom>
              <a:blipFill>
                <a:blip r:embed="rId3"/>
                <a:stretch>
                  <a:fillRect l="-25000" r="-29167" b="-13333"/>
                </a:stretch>
              </a:blipFill>
            </p:spPr>
            <p:txBody>
              <a:bodyPr/>
              <a:lstStyle/>
              <a:p>
                <a:r>
                  <a:rPr lang="en-US">
                    <a:noFill/>
                  </a:rPr>
                  <a:t> </a:t>
                </a:r>
              </a:p>
            </p:txBody>
          </p:sp>
        </mc:Fallback>
      </mc:AlternateContent>
      <p:grpSp>
        <p:nvGrpSpPr>
          <p:cNvPr id="128" name="Group 127">
            <a:extLst>
              <a:ext uri="{FF2B5EF4-FFF2-40B4-BE49-F238E27FC236}">
                <a16:creationId xmlns:a16="http://schemas.microsoft.com/office/drawing/2014/main" id="{F7DDA3FB-A90F-664C-B783-0960DD6A26A4}"/>
              </a:ext>
            </a:extLst>
          </p:cNvPr>
          <p:cNvGrpSpPr/>
          <p:nvPr/>
        </p:nvGrpSpPr>
        <p:grpSpPr>
          <a:xfrm>
            <a:off x="7242060" y="4247555"/>
            <a:ext cx="2099513" cy="1016095"/>
            <a:chOff x="1138268" y="4525408"/>
            <a:chExt cx="2733675" cy="1323009"/>
          </a:xfrm>
        </p:grpSpPr>
        <p:sp>
          <p:nvSpPr>
            <p:cNvPr id="129" name="Oval 128">
              <a:extLst>
                <a:ext uri="{FF2B5EF4-FFF2-40B4-BE49-F238E27FC236}">
                  <a16:creationId xmlns:a16="http://schemas.microsoft.com/office/drawing/2014/main" id="{14B6D4CD-8A7D-C24E-BA67-447DD468723B}"/>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1B1AF97-FD1D-6549-A8FD-FC04D06E920D}"/>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0DE1BE7-950B-8843-8602-782DA0AB1316}"/>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6FB144B-1FBB-F548-9A6F-AA3A4A3A7F1B}"/>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5B7B051-91C8-1940-98BB-B2D6E8ACC956}"/>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3D3178A-C062-E348-B219-792CF620DB4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B59AC36-C499-D842-88F3-A3F39FB750A5}"/>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81D9DBE-E597-2941-87EE-7960A0643F40}"/>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1D1B1AAD-7B4E-E945-8A6E-B3FD8565BE93}"/>
                </a:ext>
              </a:extLst>
            </p:cNvPr>
            <p:cNvCxnSpPr>
              <a:stCxn id="129" idx="4"/>
              <a:endCxn id="130"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369ED20-D61A-1A43-97BE-4CD120AD83E3}"/>
                </a:ext>
              </a:extLst>
            </p:cNvPr>
            <p:cNvCxnSpPr>
              <a:cxnSpLocks/>
              <a:stCxn id="130" idx="7"/>
              <a:endCxn id="131"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2D1F5D6C-1051-1B41-998D-430817EB33E7}"/>
                </a:ext>
              </a:extLst>
            </p:cNvPr>
            <p:cNvCxnSpPr>
              <a:cxnSpLocks/>
              <a:stCxn id="131" idx="6"/>
              <a:endCxn id="133"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E746251-9713-CE4B-876B-5B14613B3E0E}"/>
                </a:ext>
              </a:extLst>
            </p:cNvPr>
            <p:cNvCxnSpPr>
              <a:cxnSpLocks/>
              <a:stCxn id="131" idx="6"/>
              <a:endCxn id="132"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BE384A11-D50D-4B47-82F3-C08FF54DD5CD}"/>
                </a:ext>
              </a:extLst>
            </p:cNvPr>
            <p:cNvCxnSpPr>
              <a:cxnSpLocks/>
              <a:stCxn id="132" idx="6"/>
              <a:endCxn id="136"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DEA1510E-4CF2-2445-AC59-1FFF945E8A66}"/>
                </a:ext>
              </a:extLst>
            </p:cNvPr>
            <p:cNvCxnSpPr>
              <a:cxnSpLocks/>
              <a:stCxn id="133" idx="0"/>
              <a:endCxn id="132"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45BFCFD8-6168-BC40-94C1-6E2C9618995E}"/>
                </a:ext>
              </a:extLst>
            </p:cNvPr>
            <p:cNvCxnSpPr>
              <a:cxnSpLocks/>
              <a:stCxn id="130" idx="6"/>
              <a:endCxn id="133"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E2DC7CE3-5C03-044A-B22F-F63D7A392423}"/>
                </a:ext>
              </a:extLst>
            </p:cNvPr>
            <p:cNvCxnSpPr>
              <a:cxnSpLocks/>
              <a:stCxn id="134" idx="1"/>
              <a:endCxn id="131"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B1D71C5-1D5C-4448-8B52-A84ECE1F091E}"/>
                </a:ext>
              </a:extLst>
            </p:cNvPr>
            <p:cNvCxnSpPr>
              <a:cxnSpLocks/>
              <a:stCxn id="134" idx="7"/>
              <a:endCxn id="135"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AD1CBD5F-B455-674D-B165-4864368694B7}"/>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8C6DE0E-CCC0-5E4A-A4A5-3A0255853314}"/>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816C561-7424-2C4A-A8B9-9673CD821D55}"/>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B8D2BCA8-1189-6F40-BA58-7DB73207E20C}"/>
                  </a:ext>
                </a:extLst>
              </p:cNvPr>
              <p:cNvSpPr txBox="1"/>
              <p:nvPr/>
            </p:nvSpPr>
            <p:spPr>
              <a:xfrm>
                <a:off x="7994989" y="5287642"/>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7</m:t>
                          </m:r>
                        </m:sub>
                      </m:sSub>
                    </m:oMath>
                  </m:oMathPara>
                </a14:m>
                <a:endParaRPr lang="en-US" dirty="0"/>
              </a:p>
            </p:txBody>
          </p:sp>
        </mc:Choice>
        <mc:Fallback>
          <p:sp>
            <p:nvSpPr>
              <p:cNvPr id="149" name="TextBox 148">
                <a:extLst>
                  <a:ext uri="{FF2B5EF4-FFF2-40B4-BE49-F238E27FC236}">
                    <a16:creationId xmlns:a16="http://schemas.microsoft.com/office/drawing/2014/main" id="{B8D2BCA8-1189-6F40-BA58-7DB73207E20C}"/>
                  </a:ext>
                </a:extLst>
              </p:cNvPr>
              <p:cNvSpPr txBox="1">
                <a:spLocks noRot="1" noChangeAspect="1" noMove="1" noResize="1" noEditPoints="1" noAdjustHandles="1" noChangeArrowheads="1" noChangeShapeType="1" noTextEdit="1"/>
              </p:cNvSpPr>
              <p:nvPr/>
            </p:nvSpPr>
            <p:spPr>
              <a:xfrm>
                <a:off x="7994989" y="5287642"/>
                <a:ext cx="293285" cy="369332"/>
              </a:xfrm>
              <a:prstGeom prst="rect">
                <a:avLst/>
              </a:prstGeom>
              <a:blipFill>
                <a:blip r:embed="rId4"/>
                <a:stretch>
                  <a:fillRect l="-25000" r="-29167" b="-13333"/>
                </a:stretch>
              </a:blipFill>
            </p:spPr>
            <p:txBody>
              <a:bodyPr/>
              <a:lstStyle/>
              <a:p>
                <a:r>
                  <a:rPr lang="en-US">
                    <a:noFill/>
                  </a:rPr>
                  <a:t> </a:t>
                </a:r>
              </a:p>
            </p:txBody>
          </p:sp>
        </mc:Fallback>
      </mc:AlternateContent>
      <p:cxnSp>
        <p:nvCxnSpPr>
          <p:cNvPr id="150" name="Straight Connector 149">
            <a:extLst>
              <a:ext uri="{FF2B5EF4-FFF2-40B4-BE49-F238E27FC236}">
                <a16:creationId xmlns:a16="http://schemas.microsoft.com/office/drawing/2014/main" id="{F3D4173B-C27C-3B41-ADC7-F0480DF272BE}"/>
              </a:ext>
            </a:extLst>
          </p:cNvPr>
          <p:cNvCxnSpPr>
            <a:cxnSpLocks/>
          </p:cNvCxnSpPr>
          <p:nvPr/>
        </p:nvCxnSpPr>
        <p:spPr>
          <a:xfrm flipH="1">
            <a:off x="9190541" y="4861637"/>
            <a:ext cx="3305" cy="16090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1" name="Slide Number Placeholder 2">
            <a:extLst>
              <a:ext uri="{FF2B5EF4-FFF2-40B4-BE49-F238E27FC236}">
                <a16:creationId xmlns:a16="http://schemas.microsoft.com/office/drawing/2014/main" id="{EA0A9C4A-CC74-0341-99C3-408CD18AA9E7}"/>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30</a:t>
            </a:fld>
            <a:endParaRPr lang="en-US" dirty="0"/>
          </a:p>
        </p:txBody>
      </p:sp>
    </p:spTree>
    <p:extLst>
      <p:ext uri="{BB962C8B-B14F-4D97-AF65-F5344CB8AC3E}">
        <p14:creationId xmlns:p14="http://schemas.microsoft.com/office/powerpoint/2010/main" val="4281897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r>
              <a:rPr lang="en-US" dirty="0"/>
              <a:t>Eigenvectors as Graph Signals</a:t>
            </a:r>
          </a:p>
        </p:txBody>
      </p:sp>
      <p:sp>
        <p:nvSpPr>
          <p:cNvPr id="4" name="TextBox 3">
            <a:extLst>
              <a:ext uri="{FF2B5EF4-FFF2-40B4-BE49-F238E27FC236}">
                <a16:creationId xmlns:a16="http://schemas.microsoft.com/office/drawing/2014/main" id="{E9CEDADF-A9F4-A141-B01E-2338CA2A06DF}"/>
              </a:ext>
            </a:extLst>
          </p:cNvPr>
          <p:cNvSpPr txBox="1"/>
          <p:nvPr/>
        </p:nvSpPr>
        <p:spPr>
          <a:xfrm>
            <a:off x="838200" y="1564167"/>
            <a:ext cx="8971352" cy="954107"/>
          </a:xfrm>
          <a:prstGeom prst="rect">
            <a:avLst/>
          </a:prstGeom>
          <a:noFill/>
        </p:spPr>
        <p:txBody>
          <a:bodyPr wrap="square" rtlCol="0">
            <a:spAutoFit/>
          </a:bodyPr>
          <a:lstStyle/>
          <a:p>
            <a:r>
              <a:rPr lang="en-US" sz="2800" dirty="0">
                <a:solidFill>
                  <a:schemeClr val="accent5">
                    <a:lumMod val="75000"/>
                  </a:schemeClr>
                </a:solidFill>
              </a:rPr>
              <a:t>The frequency of an eigenvector of Laplacian matrix is its corresponding eigenvalue:</a:t>
            </a:r>
            <a:endParaRPr lang="en-US" sz="2800" dirty="0">
              <a:solidFill>
                <a:srgbClr val="FF0000"/>
              </a:solidFill>
            </a:endParaRPr>
          </a:p>
        </p:txBody>
      </p:sp>
      <p:pic>
        <p:nvPicPr>
          <p:cNvPr id="5" name="Picture 4">
            <a:extLst>
              <a:ext uri="{FF2B5EF4-FFF2-40B4-BE49-F238E27FC236}">
                <a16:creationId xmlns:a16="http://schemas.microsoft.com/office/drawing/2014/main" id="{5D195B21-5622-0240-81D8-0A953CD2D84D}"/>
              </a:ext>
            </a:extLst>
          </p:cNvPr>
          <p:cNvPicPr>
            <a:picLocks noChangeAspect="1"/>
          </p:cNvPicPr>
          <p:nvPr/>
        </p:nvPicPr>
        <p:blipFill>
          <a:blip r:embed="rId2"/>
          <a:stretch>
            <a:fillRect/>
          </a:stretch>
        </p:blipFill>
        <p:spPr>
          <a:xfrm>
            <a:off x="3871943" y="2609034"/>
            <a:ext cx="4356100" cy="520700"/>
          </a:xfrm>
          <a:prstGeom prst="rect">
            <a:avLst/>
          </a:prstGeom>
        </p:spPr>
      </p:pic>
      <p:cxnSp>
        <p:nvCxnSpPr>
          <p:cNvPr id="6" name="Straight Connector 5">
            <a:extLst>
              <a:ext uri="{FF2B5EF4-FFF2-40B4-BE49-F238E27FC236}">
                <a16:creationId xmlns:a16="http://schemas.microsoft.com/office/drawing/2014/main" id="{C41D7F18-0552-E04E-956F-4403EEE69EB0}"/>
              </a:ext>
            </a:extLst>
          </p:cNvPr>
          <p:cNvCxnSpPr>
            <a:cxnSpLocks/>
          </p:cNvCxnSpPr>
          <p:nvPr/>
        </p:nvCxnSpPr>
        <p:spPr>
          <a:xfrm>
            <a:off x="3798376" y="3238907"/>
            <a:ext cx="146373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B596F7-D4AB-654B-8190-8A6B91420033}"/>
                  </a:ext>
                </a:extLst>
              </p:cNvPr>
              <p:cNvSpPr txBox="1"/>
              <p:nvPr/>
            </p:nvSpPr>
            <p:spPr>
              <a:xfrm>
                <a:off x="3167274" y="3288983"/>
                <a:ext cx="2725939" cy="369332"/>
              </a:xfrm>
              <a:prstGeom prst="rect">
                <a:avLst/>
              </a:prstGeom>
              <a:noFill/>
            </p:spPr>
            <p:txBody>
              <a:bodyPr wrap="none" rtlCol="0">
                <a:spAutoFit/>
              </a:bodyPr>
              <a:lstStyle/>
              <a:p>
                <a:r>
                  <a:rPr lang="en-US" dirty="0"/>
                  <a:t>Frequency of the signal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𝒖</m:t>
                        </m:r>
                      </m:e>
                      <m:sub>
                        <m:r>
                          <a:rPr lang="en-US" b="0" i="1" smtClean="0">
                            <a:latin typeface="Cambria Math" panose="02040503050406030204" pitchFamily="18" charset="0"/>
                          </a:rPr>
                          <m:t>𝑖</m:t>
                        </m:r>
                      </m:sub>
                    </m:sSub>
                  </m:oMath>
                </a14:m>
                <a:endParaRPr lang="en-US" dirty="0"/>
              </a:p>
            </p:txBody>
          </p:sp>
        </mc:Choice>
        <mc:Fallback xmlns="">
          <p:sp>
            <p:nvSpPr>
              <p:cNvPr id="9" name="TextBox 8">
                <a:extLst>
                  <a:ext uri="{FF2B5EF4-FFF2-40B4-BE49-F238E27FC236}">
                    <a16:creationId xmlns:a16="http://schemas.microsoft.com/office/drawing/2014/main" id="{44B596F7-D4AB-654B-8190-8A6B91420033}"/>
                  </a:ext>
                </a:extLst>
              </p:cNvPr>
              <p:cNvSpPr txBox="1">
                <a:spLocks noRot="1" noChangeAspect="1" noMove="1" noResize="1" noEditPoints="1" noAdjustHandles="1" noChangeArrowheads="1" noChangeShapeType="1" noTextEdit="1"/>
              </p:cNvSpPr>
              <p:nvPr/>
            </p:nvSpPr>
            <p:spPr>
              <a:xfrm>
                <a:off x="3167274" y="3288983"/>
                <a:ext cx="2725939" cy="369332"/>
              </a:xfrm>
              <a:prstGeom prst="rect">
                <a:avLst/>
              </a:prstGeom>
              <a:blipFill>
                <a:blip r:embed="rId3"/>
                <a:stretch>
                  <a:fillRect l="-1389" t="-6667" b="-23333"/>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0E51CCEB-F095-0243-9637-E2C4E1DACC94}"/>
              </a:ext>
            </a:extLst>
          </p:cNvPr>
          <p:cNvGrpSpPr/>
          <p:nvPr/>
        </p:nvGrpSpPr>
        <p:grpSpPr>
          <a:xfrm>
            <a:off x="1431244" y="4073597"/>
            <a:ext cx="2099513" cy="1314677"/>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2260762" y="524124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2260762" y="5241246"/>
                <a:ext cx="293285" cy="369332"/>
              </a:xfrm>
              <a:prstGeom prst="rect">
                <a:avLst/>
              </a:prstGeom>
              <a:blipFill>
                <a:blip r:embed="rId4"/>
                <a:stretch>
                  <a:fillRect l="-25000" r="-3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6D45738-277E-8949-885D-143C09956780}"/>
                  </a:ext>
                </a:extLst>
              </p:cNvPr>
              <p:cNvSpPr txBox="1"/>
              <p:nvPr/>
            </p:nvSpPr>
            <p:spPr>
              <a:xfrm>
                <a:off x="1105453" y="6199281"/>
                <a:ext cx="2425304" cy="3842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dirty="0"/>
              </a:p>
            </p:txBody>
          </p:sp>
        </mc:Choice>
        <mc:Fallback xmlns="">
          <p:sp>
            <p:nvSpPr>
              <p:cNvPr id="34" name="TextBox 33">
                <a:extLst>
                  <a:ext uri="{FF2B5EF4-FFF2-40B4-BE49-F238E27FC236}">
                    <a16:creationId xmlns:a16="http://schemas.microsoft.com/office/drawing/2014/main" id="{16D45738-277E-8949-885D-143C09956780}"/>
                  </a:ext>
                </a:extLst>
              </p:cNvPr>
              <p:cNvSpPr txBox="1">
                <a:spLocks noRot="1" noChangeAspect="1" noMove="1" noResize="1" noEditPoints="1" noAdjustHandles="1" noChangeArrowheads="1" noChangeShapeType="1" noTextEdit="1"/>
              </p:cNvSpPr>
              <p:nvPr/>
            </p:nvSpPr>
            <p:spPr>
              <a:xfrm>
                <a:off x="1105453" y="6199281"/>
                <a:ext cx="2425304" cy="384272"/>
              </a:xfrm>
              <a:prstGeom prst="rect">
                <a:avLst/>
              </a:prstGeom>
              <a:blipFill>
                <a:blip r:embed="rId5"/>
                <a:stretch>
                  <a:fillRect b="-16129"/>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91123CF-BC49-784D-85A9-09C6C220CC22}"/>
              </a:ext>
            </a:extLst>
          </p:cNvPr>
          <p:cNvGrpSpPr/>
          <p:nvPr/>
        </p:nvGrpSpPr>
        <p:grpSpPr>
          <a:xfrm>
            <a:off x="4191906" y="4009617"/>
            <a:ext cx="2099513" cy="1373055"/>
            <a:chOff x="1138268" y="4136639"/>
            <a:chExt cx="2733675" cy="1787789"/>
          </a:xfrm>
        </p:grpSpPr>
        <p:sp>
          <p:nvSpPr>
            <p:cNvPr id="62" name="Oval 61">
              <a:extLst>
                <a:ext uri="{FF2B5EF4-FFF2-40B4-BE49-F238E27FC236}">
                  <a16:creationId xmlns:a16="http://schemas.microsoft.com/office/drawing/2014/main" id="{5D0CB28E-586B-2545-925A-8DEC3D81D583}"/>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F507214-45B6-B945-9061-58E478979FF1}"/>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C638856-863B-1B46-BFB8-477EC983F4B8}"/>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13E282E-2A3E-3A45-B84F-0C502DD084D6}"/>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AA05757-00E3-7847-B8A5-DA2CE413D0F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D720444-2186-B441-99EC-3F2B0E76C873}"/>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CBFACF4-7423-744C-BA42-ABED9C5C207C}"/>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2D025FD-AEF7-5046-BE12-496185BF3EC5}"/>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49D42745-07C4-9446-9F12-8E865CCF9EE1}"/>
                </a:ext>
              </a:extLst>
            </p:cNvPr>
            <p:cNvCxnSpPr>
              <a:stCxn id="62" idx="4"/>
              <a:endCxn id="63"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E07F55E-AFD5-F74B-8A3E-8C6728BCE60A}"/>
                </a:ext>
              </a:extLst>
            </p:cNvPr>
            <p:cNvCxnSpPr>
              <a:cxnSpLocks/>
              <a:stCxn id="63" idx="7"/>
              <a:endCxn id="65"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BD1A51A-07B2-C448-8702-76C2F80F44A4}"/>
                </a:ext>
              </a:extLst>
            </p:cNvPr>
            <p:cNvCxnSpPr>
              <a:cxnSpLocks/>
              <a:stCxn id="65" idx="6"/>
              <a:endCxn id="67"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7CC525E-2018-3D47-991D-0870145BDB52}"/>
                </a:ext>
              </a:extLst>
            </p:cNvPr>
            <p:cNvCxnSpPr>
              <a:cxnSpLocks/>
              <a:stCxn id="65" idx="6"/>
              <a:endCxn id="66"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3B6786F-F18A-D446-A758-B252B9543AB2}"/>
                </a:ext>
              </a:extLst>
            </p:cNvPr>
            <p:cNvCxnSpPr>
              <a:cxnSpLocks/>
              <a:stCxn id="66" idx="6"/>
              <a:endCxn id="70"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B56B6A67-B20E-A24B-BACF-6990CD71143F}"/>
                </a:ext>
              </a:extLst>
            </p:cNvPr>
            <p:cNvCxnSpPr>
              <a:cxnSpLocks/>
              <a:stCxn id="67" idx="0"/>
              <a:endCxn id="66"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B55B8324-D0C8-A444-8161-D61F4F60B5EB}"/>
                </a:ext>
              </a:extLst>
            </p:cNvPr>
            <p:cNvCxnSpPr>
              <a:cxnSpLocks/>
              <a:stCxn id="63" idx="6"/>
              <a:endCxn id="67"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8342FD3-61C3-BD42-9C3C-DCC2A112AB15}"/>
                </a:ext>
              </a:extLst>
            </p:cNvPr>
            <p:cNvCxnSpPr>
              <a:cxnSpLocks/>
              <a:stCxn id="68" idx="1"/>
              <a:endCxn id="65"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05A414E4-8D83-FF49-857E-8CBC9CBF1BDC}"/>
                </a:ext>
              </a:extLst>
            </p:cNvPr>
            <p:cNvCxnSpPr>
              <a:cxnSpLocks/>
              <a:stCxn id="68" idx="7"/>
              <a:endCxn id="69"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4BC97E3E-20C0-9342-B02A-37BFF2CAE2A5}"/>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D26649-8DF3-D840-87C2-DFC751D74148}"/>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AAB3002-1AB6-714E-9C97-5F358570D8BB}"/>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B6BC3C-6F39-9240-B572-B68F5B31E06F}"/>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F96C495-E022-0C4D-9AFE-6B1685628641}"/>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86BE6C-525F-C445-ADC9-5C6B8DAF1DE6}"/>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3DD97C8-8328-CE44-9883-F0E0A7414E3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352D8D5-FC3A-AB48-BEA9-A7ABFFF6B6AA}"/>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741F11A-A111-D040-B7D9-A43BB569218D}"/>
                  </a:ext>
                </a:extLst>
              </p:cNvPr>
              <p:cNvSpPr txBox="1"/>
              <p:nvPr/>
            </p:nvSpPr>
            <p:spPr>
              <a:xfrm>
                <a:off x="4974836" y="523903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Sub>
                    </m:oMath>
                  </m:oMathPara>
                </a14:m>
                <a:endParaRPr lang="en-US" dirty="0"/>
              </a:p>
            </p:txBody>
          </p:sp>
        </mc:Choice>
        <mc:Fallback xmlns="">
          <p:sp>
            <p:nvSpPr>
              <p:cNvPr id="88" name="TextBox 87">
                <a:extLst>
                  <a:ext uri="{FF2B5EF4-FFF2-40B4-BE49-F238E27FC236}">
                    <a16:creationId xmlns:a16="http://schemas.microsoft.com/office/drawing/2014/main" id="{2741F11A-A111-D040-B7D9-A43BB569218D}"/>
                  </a:ext>
                </a:extLst>
              </p:cNvPr>
              <p:cNvSpPr txBox="1">
                <a:spLocks noRot="1" noChangeAspect="1" noMove="1" noResize="1" noEditPoints="1" noAdjustHandles="1" noChangeArrowheads="1" noChangeShapeType="1" noTextEdit="1"/>
              </p:cNvSpPr>
              <p:nvPr/>
            </p:nvSpPr>
            <p:spPr>
              <a:xfrm>
                <a:off x="4974836" y="5239036"/>
                <a:ext cx="293285" cy="369332"/>
              </a:xfrm>
              <a:prstGeom prst="rect">
                <a:avLst/>
              </a:prstGeom>
              <a:blipFill>
                <a:blip r:embed="rId6"/>
                <a:stretch>
                  <a:fillRect l="-25000" r="-29167" b="-13333"/>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8B3B3BE2-9302-2540-B7D3-9513BE50111F}"/>
              </a:ext>
            </a:extLst>
          </p:cNvPr>
          <p:cNvGrpSpPr/>
          <p:nvPr/>
        </p:nvGrpSpPr>
        <p:grpSpPr>
          <a:xfrm>
            <a:off x="7242060" y="4247555"/>
            <a:ext cx="2099513" cy="1016095"/>
            <a:chOff x="1138268" y="4525408"/>
            <a:chExt cx="2733675" cy="1323009"/>
          </a:xfrm>
        </p:grpSpPr>
        <p:sp>
          <p:nvSpPr>
            <p:cNvPr id="90" name="Oval 89">
              <a:extLst>
                <a:ext uri="{FF2B5EF4-FFF2-40B4-BE49-F238E27FC236}">
                  <a16:creationId xmlns:a16="http://schemas.microsoft.com/office/drawing/2014/main" id="{655DAFD9-2BC9-444A-9023-D7428DCE0538}"/>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A9882B-5B02-544F-8D8A-B51DB80C244C}"/>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8D929F8-286D-8048-80C6-21F23FFA178B}"/>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821CFA-9A5D-0B4E-BA5D-84348B953477}"/>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D80DBE5-C1B2-454A-A335-B8BB125DCA4A}"/>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BCCC79E-5947-944B-B414-7C65025C0731}"/>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E953DE0-ABAB-4A4C-A536-C133455EECC4}"/>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7CE6725-0799-4347-BB20-A5B21ADEDF45}"/>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5312D187-C870-4B40-99C8-65F3790AC9D5}"/>
                </a:ext>
              </a:extLst>
            </p:cNvPr>
            <p:cNvCxnSpPr>
              <a:stCxn id="90" idx="4"/>
              <a:endCxn id="91"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0826706D-C5A3-114D-BB64-40155589F65A}"/>
                </a:ext>
              </a:extLst>
            </p:cNvPr>
            <p:cNvCxnSpPr>
              <a:cxnSpLocks/>
              <a:stCxn id="91" idx="7"/>
              <a:endCxn id="92"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B09784B9-29A6-2C4C-9D30-C8FC9C1B9569}"/>
                </a:ext>
              </a:extLst>
            </p:cNvPr>
            <p:cNvCxnSpPr>
              <a:cxnSpLocks/>
              <a:stCxn id="92" idx="6"/>
              <a:endCxn id="94"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CAACDF44-0331-664D-9BC3-77639C3DA817}"/>
                </a:ext>
              </a:extLst>
            </p:cNvPr>
            <p:cNvCxnSpPr>
              <a:cxnSpLocks/>
              <a:stCxn id="92" idx="6"/>
              <a:endCxn id="93"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020AA45C-341E-F24E-A2A3-00A8D9B153FB}"/>
                </a:ext>
              </a:extLst>
            </p:cNvPr>
            <p:cNvCxnSpPr>
              <a:cxnSpLocks/>
              <a:stCxn id="93" idx="6"/>
              <a:endCxn id="97"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84335E0-B39E-F642-8335-BC4336141784}"/>
                </a:ext>
              </a:extLst>
            </p:cNvPr>
            <p:cNvCxnSpPr>
              <a:cxnSpLocks/>
              <a:stCxn id="94" idx="0"/>
              <a:endCxn id="93"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96C2801-FFAE-C24A-A135-BE068A42BC03}"/>
                </a:ext>
              </a:extLst>
            </p:cNvPr>
            <p:cNvCxnSpPr>
              <a:cxnSpLocks/>
              <a:stCxn id="91" idx="6"/>
              <a:endCxn id="94"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E9488A9-7EA6-C340-B10D-1378FA3B3794}"/>
                </a:ext>
              </a:extLst>
            </p:cNvPr>
            <p:cNvCxnSpPr>
              <a:cxnSpLocks/>
              <a:stCxn id="95" idx="1"/>
              <a:endCxn id="92"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5915C545-EAEB-E545-955C-33EA39AAAD94}"/>
                </a:ext>
              </a:extLst>
            </p:cNvPr>
            <p:cNvCxnSpPr>
              <a:cxnSpLocks/>
              <a:stCxn id="95" idx="7"/>
              <a:endCxn id="96"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48F7F06E-3712-0947-BAAE-B449E32DEAA0}"/>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2EC7E50-B15A-9648-8F1D-862F731DE3AF}"/>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EF5C4AA-733F-324B-B5D6-E96BDDCD0125}"/>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CC279E2F-5C29-BC47-8040-BD6B1EC8135A}"/>
                  </a:ext>
                </a:extLst>
              </p:cNvPr>
              <p:cNvSpPr txBox="1"/>
              <p:nvPr/>
            </p:nvSpPr>
            <p:spPr>
              <a:xfrm>
                <a:off x="7994989" y="5287642"/>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7</m:t>
                          </m:r>
                        </m:sub>
                      </m:sSub>
                    </m:oMath>
                  </m:oMathPara>
                </a14:m>
                <a:endParaRPr lang="en-US" dirty="0"/>
              </a:p>
            </p:txBody>
          </p:sp>
        </mc:Choice>
        <mc:Fallback>
          <p:sp>
            <p:nvSpPr>
              <p:cNvPr id="110" name="TextBox 109">
                <a:extLst>
                  <a:ext uri="{FF2B5EF4-FFF2-40B4-BE49-F238E27FC236}">
                    <a16:creationId xmlns:a16="http://schemas.microsoft.com/office/drawing/2014/main" id="{CC279E2F-5C29-BC47-8040-BD6B1EC8135A}"/>
                  </a:ext>
                </a:extLst>
              </p:cNvPr>
              <p:cNvSpPr txBox="1">
                <a:spLocks noRot="1" noChangeAspect="1" noMove="1" noResize="1" noEditPoints="1" noAdjustHandles="1" noChangeArrowheads="1" noChangeShapeType="1" noTextEdit="1"/>
              </p:cNvSpPr>
              <p:nvPr/>
            </p:nvSpPr>
            <p:spPr>
              <a:xfrm>
                <a:off x="7994989" y="5287642"/>
                <a:ext cx="293285" cy="369332"/>
              </a:xfrm>
              <a:prstGeom prst="rect">
                <a:avLst/>
              </a:prstGeom>
              <a:blipFill>
                <a:blip r:embed="rId7"/>
                <a:stretch>
                  <a:fillRect l="-25000" r="-29167" b="-13333"/>
                </a:stretch>
              </a:blipFill>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22A8EA5-BD2F-A243-83B1-CCABF546D244}"/>
              </a:ext>
            </a:extLst>
          </p:cNvPr>
          <p:cNvCxnSpPr>
            <a:cxnSpLocks/>
          </p:cNvCxnSpPr>
          <p:nvPr/>
        </p:nvCxnSpPr>
        <p:spPr>
          <a:xfrm flipH="1">
            <a:off x="9190541" y="4861637"/>
            <a:ext cx="3305" cy="16090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3C825892-468B-C846-912B-B5A81F8C2126}"/>
                  </a:ext>
                </a:extLst>
              </p:cNvPr>
              <p:cNvSpPr txBox="1"/>
              <p:nvPr/>
            </p:nvSpPr>
            <p:spPr>
              <a:xfrm>
                <a:off x="4304034" y="6221607"/>
                <a:ext cx="1678311" cy="3812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𝟏</m:t>
                          </m:r>
                        </m:sub>
                      </m:sSub>
                    </m:oMath>
                  </m:oMathPara>
                </a14:m>
                <a:endParaRPr lang="en-US" dirty="0"/>
              </a:p>
            </p:txBody>
          </p:sp>
        </mc:Choice>
        <mc:Fallback xmlns="">
          <p:sp>
            <p:nvSpPr>
              <p:cNvPr id="112" name="TextBox 111">
                <a:extLst>
                  <a:ext uri="{FF2B5EF4-FFF2-40B4-BE49-F238E27FC236}">
                    <a16:creationId xmlns:a16="http://schemas.microsoft.com/office/drawing/2014/main" id="{3C825892-468B-C846-912B-B5A81F8C2126}"/>
                  </a:ext>
                </a:extLst>
              </p:cNvPr>
              <p:cNvSpPr txBox="1">
                <a:spLocks noRot="1" noChangeAspect="1" noMove="1" noResize="1" noEditPoints="1" noAdjustHandles="1" noChangeArrowheads="1" noChangeShapeType="1" noTextEdit="1"/>
              </p:cNvSpPr>
              <p:nvPr/>
            </p:nvSpPr>
            <p:spPr>
              <a:xfrm>
                <a:off x="4304034" y="6221607"/>
                <a:ext cx="1678311" cy="381258"/>
              </a:xfrm>
              <a:prstGeom prst="rect">
                <a:avLst/>
              </a:prstGeom>
              <a:blipFill>
                <a:blip r:embed="rId8"/>
                <a:stretch>
                  <a:fillRect l="-1504" r="-752" b="-161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TextBox 112">
                <a:extLst>
                  <a:ext uri="{FF2B5EF4-FFF2-40B4-BE49-F238E27FC236}">
                    <a16:creationId xmlns:a16="http://schemas.microsoft.com/office/drawing/2014/main" id="{43C79E62-C50B-3543-B175-AC038729280A}"/>
                  </a:ext>
                </a:extLst>
              </p:cNvPr>
              <p:cNvSpPr txBox="1"/>
              <p:nvPr/>
            </p:nvSpPr>
            <p:spPr>
              <a:xfrm>
                <a:off x="7242060" y="6201072"/>
                <a:ext cx="1892210" cy="3806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7</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𝟕</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𝟕</m:t>
                          </m:r>
                        </m:sub>
                      </m:sSub>
                    </m:oMath>
                  </m:oMathPara>
                </a14:m>
                <a:endParaRPr lang="en-US" dirty="0"/>
              </a:p>
            </p:txBody>
          </p:sp>
        </mc:Choice>
        <mc:Fallback>
          <p:sp>
            <p:nvSpPr>
              <p:cNvPr id="113" name="TextBox 112">
                <a:extLst>
                  <a:ext uri="{FF2B5EF4-FFF2-40B4-BE49-F238E27FC236}">
                    <a16:creationId xmlns:a16="http://schemas.microsoft.com/office/drawing/2014/main" id="{43C79E62-C50B-3543-B175-AC038729280A}"/>
                  </a:ext>
                </a:extLst>
              </p:cNvPr>
              <p:cNvSpPr txBox="1">
                <a:spLocks noRot="1" noChangeAspect="1" noMove="1" noResize="1" noEditPoints="1" noAdjustHandles="1" noChangeArrowheads="1" noChangeShapeType="1" noTextEdit="1"/>
              </p:cNvSpPr>
              <p:nvPr/>
            </p:nvSpPr>
            <p:spPr>
              <a:xfrm>
                <a:off x="7242060" y="6201072"/>
                <a:ext cx="1892210" cy="380617"/>
              </a:xfrm>
              <a:prstGeom prst="rect">
                <a:avLst/>
              </a:prstGeom>
              <a:blipFill>
                <a:blip r:embed="rId9"/>
                <a:stretch>
                  <a:fillRect b="-16129"/>
                </a:stretch>
              </a:blipFill>
            </p:spPr>
            <p:txBody>
              <a:bodyPr/>
              <a:lstStyle/>
              <a:p>
                <a:r>
                  <a:rPr lang="en-US">
                    <a:noFill/>
                  </a:rPr>
                  <a:t> </a:t>
                </a:r>
              </a:p>
            </p:txBody>
          </p:sp>
        </mc:Fallback>
      </mc:AlternateContent>
      <p:sp>
        <p:nvSpPr>
          <p:cNvPr id="114" name="Slide Number Placeholder 2">
            <a:extLst>
              <a:ext uri="{FF2B5EF4-FFF2-40B4-BE49-F238E27FC236}">
                <a16:creationId xmlns:a16="http://schemas.microsoft.com/office/drawing/2014/main" id="{0FA586B7-B71D-0F49-A5A7-72D986D661A4}"/>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31</a:t>
            </a:fld>
            <a:endParaRPr lang="en-US" dirty="0"/>
          </a:p>
        </p:txBody>
      </p:sp>
    </p:spTree>
    <p:extLst>
      <p:ext uri="{BB962C8B-B14F-4D97-AF65-F5344CB8AC3E}">
        <p14:creationId xmlns:p14="http://schemas.microsoft.com/office/powerpoint/2010/main" val="2583082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r>
              <a:rPr lang="en-US" dirty="0"/>
              <a:t>Eigenvectors as Graph Signals</a:t>
            </a:r>
          </a:p>
        </p:txBody>
      </p:sp>
      <p:sp>
        <p:nvSpPr>
          <p:cNvPr id="3" name="Slide Number Placeholder 2">
            <a:extLst>
              <a:ext uri="{FF2B5EF4-FFF2-40B4-BE49-F238E27FC236}">
                <a16:creationId xmlns:a16="http://schemas.microsoft.com/office/drawing/2014/main" id="{4EFD45AA-3C65-EB45-9F6B-5EA6740FA8F6}"/>
              </a:ext>
            </a:extLst>
          </p:cNvPr>
          <p:cNvSpPr>
            <a:spLocks noGrp="1"/>
          </p:cNvSpPr>
          <p:nvPr>
            <p:ph type="sldNum" sz="quarter" idx="12"/>
          </p:nvPr>
        </p:nvSpPr>
        <p:spPr/>
        <p:txBody>
          <a:bodyPr/>
          <a:lstStyle/>
          <a:p>
            <a:fld id="{4C15419E-54D6-8648-ABFB-BEF58E3E877E}" type="slidenum">
              <a:rPr lang="en-US" smtClean="0"/>
              <a:t>32</a:t>
            </a:fld>
            <a:endParaRPr lang="en-US" dirty="0"/>
          </a:p>
        </p:txBody>
      </p:sp>
      <p:sp>
        <p:nvSpPr>
          <p:cNvPr id="4" name="TextBox 3">
            <a:extLst>
              <a:ext uri="{FF2B5EF4-FFF2-40B4-BE49-F238E27FC236}">
                <a16:creationId xmlns:a16="http://schemas.microsoft.com/office/drawing/2014/main" id="{E9CEDADF-A9F4-A141-B01E-2338CA2A06DF}"/>
              </a:ext>
            </a:extLst>
          </p:cNvPr>
          <p:cNvSpPr txBox="1"/>
          <p:nvPr/>
        </p:nvSpPr>
        <p:spPr>
          <a:xfrm>
            <a:off x="838200" y="1564167"/>
            <a:ext cx="8971352" cy="954107"/>
          </a:xfrm>
          <a:prstGeom prst="rect">
            <a:avLst/>
          </a:prstGeom>
          <a:noFill/>
        </p:spPr>
        <p:txBody>
          <a:bodyPr wrap="square" rtlCol="0">
            <a:spAutoFit/>
          </a:bodyPr>
          <a:lstStyle/>
          <a:p>
            <a:r>
              <a:rPr lang="en-US" sz="2800" dirty="0">
                <a:solidFill>
                  <a:schemeClr val="accent5">
                    <a:lumMod val="75000"/>
                  </a:schemeClr>
                </a:solidFill>
              </a:rPr>
              <a:t>The frequency of an eigenvector of Laplacian matrix is its corresponding eigenvalue:</a:t>
            </a:r>
            <a:endParaRPr lang="en-US" sz="2800" dirty="0">
              <a:solidFill>
                <a:srgbClr val="FF0000"/>
              </a:solidFill>
            </a:endParaRPr>
          </a:p>
        </p:txBody>
      </p:sp>
      <p:pic>
        <p:nvPicPr>
          <p:cNvPr id="5" name="Picture 4">
            <a:extLst>
              <a:ext uri="{FF2B5EF4-FFF2-40B4-BE49-F238E27FC236}">
                <a16:creationId xmlns:a16="http://schemas.microsoft.com/office/drawing/2014/main" id="{5D195B21-5622-0240-81D8-0A953CD2D84D}"/>
              </a:ext>
            </a:extLst>
          </p:cNvPr>
          <p:cNvPicPr>
            <a:picLocks noChangeAspect="1"/>
          </p:cNvPicPr>
          <p:nvPr/>
        </p:nvPicPr>
        <p:blipFill>
          <a:blip r:embed="rId2"/>
          <a:stretch>
            <a:fillRect/>
          </a:stretch>
        </p:blipFill>
        <p:spPr>
          <a:xfrm>
            <a:off x="3871943" y="2609034"/>
            <a:ext cx="4356100" cy="520700"/>
          </a:xfrm>
          <a:prstGeom prst="rect">
            <a:avLst/>
          </a:prstGeom>
        </p:spPr>
      </p:pic>
      <p:cxnSp>
        <p:nvCxnSpPr>
          <p:cNvPr id="6" name="Straight Connector 5">
            <a:extLst>
              <a:ext uri="{FF2B5EF4-FFF2-40B4-BE49-F238E27FC236}">
                <a16:creationId xmlns:a16="http://schemas.microsoft.com/office/drawing/2014/main" id="{C41D7F18-0552-E04E-956F-4403EEE69EB0}"/>
              </a:ext>
            </a:extLst>
          </p:cNvPr>
          <p:cNvCxnSpPr>
            <a:cxnSpLocks/>
          </p:cNvCxnSpPr>
          <p:nvPr/>
        </p:nvCxnSpPr>
        <p:spPr>
          <a:xfrm>
            <a:off x="3798376" y="3238907"/>
            <a:ext cx="146373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B596F7-D4AB-654B-8190-8A6B91420033}"/>
                  </a:ext>
                </a:extLst>
              </p:cNvPr>
              <p:cNvSpPr txBox="1"/>
              <p:nvPr/>
            </p:nvSpPr>
            <p:spPr>
              <a:xfrm>
                <a:off x="3167274" y="3288983"/>
                <a:ext cx="2725939" cy="369332"/>
              </a:xfrm>
              <a:prstGeom prst="rect">
                <a:avLst/>
              </a:prstGeom>
              <a:noFill/>
            </p:spPr>
            <p:txBody>
              <a:bodyPr wrap="none" rtlCol="0">
                <a:spAutoFit/>
              </a:bodyPr>
              <a:lstStyle/>
              <a:p>
                <a:r>
                  <a:rPr lang="en-US" dirty="0"/>
                  <a:t>Frequency of the signal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𝒖</m:t>
                        </m:r>
                      </m:e>
                      <m:sub>
                        <m:r>
                          <a:rPr lang="en-US" b="0" i="1" smtClean="0">
                            <a:latin typeface="Cambria Math" panose="02040503050406030204" pitchFamily="18" charset="0"/>
                          </a:rPr>
                          <m:t>𝑖</m:t>
                        </m:r>
                      </m:sub>
                    </m:sSub>
                  </m:oMath>
                </a14:m>
                <a:endParaRPr lang="en-US" dirty="0"/>
              </a:p>
            </p:txBody>
          </p:sp>
        </mc:Choice>
        <mc:Fallback xmlns="">
          <p:sp>
            <p:nvSpPr>
              <p:cNvPr id="9" name="TextBox 8">
                <a:extLst>
                  <a:ext uri="{FF2B5EF4-FFF2-40B4-BE49-F238E27FC236}">
                    <a16:creationId xmlns:a16="http://schemas.microsoft.com/office/drawing/2014/main" id="{44B596F7-D4AB-654B-8190-8A6B91420033}"/>
                  </a:ext>
                </a:extLst>
              </p:cNvPr>
              <p:cNvSpPr txBox="1">
                <a:spLocks noRot="1" noChangeAspect="1" noMove="1" noResize="1" noEditPoints="1" noAdjustHandles="1" noChangeArrowheads="1" noChangeShapeType="1" noTextEdit="1"/>
              </p:cNvSpPr>
              <p:nvPr/>
            </p:nvSpPr>
            <p:spPr>
              <a:xfrm>
                <a:off x="3167274" y="3288983"/>
                <a:ext cx="2725939" cy="369332"/>
              </a:xfrm>
              <a:prstGeom prst="rect">
                <a:avLst/>
              </a:prstGeom>
              <a:blipFill>
                <a:blip r:embed="rId3"/>
                <a:stretch>
                  <a:fillRect l="-1389" t="-6667" b="-23333"/>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8AE35627-27C3-E045-B175-F5E5772CB522}"/>
              </a:ext>
            </a:extLst>
          </p:cNvPr>
          <p:cNvGrpSpPr/>
          <p:nvPr/>
        </p:nvGrpSpPr>
        <p:grpSpPr>
          <a:xfrm>
            <a:off x="4191906" y="4009617"/>
            <a:ext cx="2099513" cy="1373055"/>
            <a:chOff x="1138268" y="4136639"/>
            <a:chExt cx="2733675" cy="1787789"/>
          </a:xfrm>
        </p:grpSpPr>
        <p:sp>
          <p:nvSpPr>
            <p:cNvPr id="10" name="Oval 9">
              <a:extLst>
                <a:ext uri="{FF2B5EF4-FFF2-40B4-BE49-F238E27FC236}">
                  <a16:creationId xmlns:a16="http://schemas.microsoft.com/office/drawing/2014/main" id="{49F853D6-E6CB-8E40-A83A-F376A28A89B9}"/>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4AE7C4D-7F2F-A344-9802-DCDB91EFCFC8}"/>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B74EB4-94BF-2647-9E05-D3600CAAA07E}"/>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583410A-D207-4D41-9557-599461656E1C}"/>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A33AD4-F769-AD40-858D-1F5BF4DCE4AB}"/>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F6FC08-DFE4-7547-973F-F7378B504492}"/>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B68C7-2B2C-AC4D-95D3-3B98165EE8AE}"/>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1E9422A-064C-364E-96C4-371D911E0051}"/>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689E86F-EB6B-8242-A8D9-CC04A92AD25E}"/>
                </a:ext>
              </a:extLst>
            </p:cNvPr>
            <p:cNvCxnSpPr>
              <a:stCxn id="10" idx="4"/>
              <a:endCxn id="11"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62FDA0B-44CD-CE4D-A87B-FC9F20947B73}"/>
                </a:ext>
              </a:extLst>
            </p:cNvPr>
            <p:cNvCxnSpPr>
              <a:cxnSpLocks/>
              <a:stCxn id="11" idx="7"/>
              <a:endCxn id="12"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B323169-67AB-0F41-A8CE-A72C29A16EC7}"/>
                </a:ext>
              </a:extLst>
            </p:cNvPr>
            <p:cNvCxnSpPr>
              <a:cxnSpLocks/>
              <a:stCxn id="12" idx="6"/>
              <a:endCxn id="14"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5D53DF6-0C1F-4F47-A45E-E3EB635ED0C9}"/>
                </a:ext>
              </a:extLst>
            </p:cNvPr>
            <p:cNvCxnSpPr>
              <a:cxnSpLocks/>
              <a:stCxn id="12" idx="6"/>
              <a:endCxn id="13"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7411257-B17D-A041-A110-864A1F1C506A}"/>
                </a:ext>
              </a:extLst>
            </p:cNvPr>
            <p:cNvCxnSpPr>
              <a:cxnSpLocks/>
              <a:stCxn id="13" idx="6"/>
              <a:endCxn id="17"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8E6A4A5-9B14-5F43-A8DD-26A00EA9638A}"/>
                </a:ext>
              </a:extLst>
            </p:cNvPr>
            <p:cNvCxnSpPr>
              <a:cxnSpLocks/>
              <a:stCxn id="14" idx="0"/>
              <a:endCxn id="13"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C281BA7-01BE-D940-AA44-3A569A520240}"/>
                </a:ext>
              </a:extLst>
            </p:cNvPr>
            <p:cNvCxnSpPr>
              <a:cxnSpLocks/>
              <a:stCxn id="11" idx="6"/>
              <a:endCxn id="14"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A233EB7-14AD-2E46-8DCD-8BAF462BCA48}"/>
                </a:ext>
              </a:extLst>
            </p:cNvPr>
            <p:cNvCxnSpPr>
              <a:cxnSpLocks/>
              <a:stCxn id="15" idx="1"/>
              <a:endCxn id="12"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5782EC-1A60-3C4B-8FEB-08A2CB1CD779}"/>
                </a:ext>
              </a:extLst>
            </p:cNvPr>
            <p:cNvCxnSpPr>
              <a:cxnSpLocks/>
              <a:stCxn id="15" idx="7"/>
              <a:endCxn id="16"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38BE008-A576-F04C-A45E-E1CAC39A221E}"/>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0E5CF1-C23E-1541-AA87-D1ADDDFA783A}"/>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FC0E0C-C87D-7A4E-AB5F-B26B4E71623C}"/>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A4D750-4421-C642-9FFE-1770D522AA90}"/>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940D6D-B7B4-7A41-85FF-AE9E2EF23055}"/>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F68E1-D0B0-624E-A42F-2CBE90333871}"/>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D8C80C-435C-DF41-8357-8BC7EE5B92B2}"/>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DAF4E9-1956-0347-820A-8EC5132991C4}"/>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E51CCEB-F095-0243-9637-E2C4E1DACC94}"/>
              </a:ext>
            </a:extLst>
          </p:cNvPr>
          <p:cNvGrpSpPr/>
          <p:nvPr/>
        </p:nvGrpSpPr>
        <p:grpSpPr>
          <a:xfrm>
            <a:off x="1431244" y="4073597"/>
            <a:ext cx="2099513" cy="1314677"/>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0460680A-5331-E84E-A04C-18E406AD0A2D}"/>
              </a:ext>
            </a:extLst>
          </p:cNvPr>
          <p:cNvCxnSpPr>
            <a:cxnSpLocks/>
          </p:cNvCxnSpPr>
          <p:nvPr/>
        </p:nvCxnSpPr>
        <p:spPr>
          <a:xfrm>
            <a:off x="1017917" y="6124755"/>
            <a:ext cx="96788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2260762" y="524124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2260762" y="5241246"/>
                <a:ext cx="293285" cy="369332"/>
              </a:xfrm>
              <a:prstGeom prst="rect">
                <a:avLst/>
              </a:prstGeom>
              <a:blipFill>
                <a:blip r:embed="rId4"/>
                <a:stretch>
                  <a:fillRect l="-25000" r="-3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5975F14-B696-E542-A9BD-863760954262}"/>
                  </a:ext>
                </a:extLst>
              </p:cNvPr>
              <p:cNvSpPr txBox="1"/>
              <p:nvPr/>
            </p:nvSpPr>
            <p:spPr>
              <a:xfrm>
                <a:off x="4974836" y="523903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Sub>
                    </m:oMath>
                  </m:oMathPara>
                </a14:m>
                <a:endParaRPr lang="en-US" dirty="0"/>
              </a:p>
            </p:txBody>
          </p:sp>
        </mc:Choice>
        <mc:Fallback xmlns="">
          <p:sp>
            <p:nvSpPr>
              <p:cNvPr id="65" name="TextBox 64">
                <a:extLst>
                  <a:ext uri="{FF2B5EF4-FFF2-40B4-BE49-F238E27FC236}">
                    <a16:creationId xmlns:a16="http://schemas.microsoft.com/office/drawing/2014/main" id="{A5975F14-B696-E542-A9BD-863760954262}"/>
                  </a:ext>
                </a:extLst>
              </p:cNvPr>
              <p:cNvSpPr txBox="1">
                <a:spLocks noRot="1" noChangeAspect="1" noMove="1" noResize="1" noEditPoints="1" noAdjustHandles="1" noChangeArrowheads="1" noChangeShapeType="1" noTextEdit="1"/>
              </p:cNvSpPr>
              <p:nvPr/>
            </p:nvSpPr>
            <p:spPr>
              <a:xfrm>
                <a:off x="4974836" y="5239036"/>
                <a:ext cx="293285" cy="369332"/>
              </a:xfrm>
              <a:prstGeom prst="rect">
                <a:avLst/>
              </a:prstGeom>
              <a:blipFill>
                <a:blip r:embed="rId5"/>
                <a:stretch>
                  <a:fillRect l="-25000" r="-29167" b="-13333"/>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8B7B8B81-B09A-9749-A09C-B7B241D42706}"/>
              </a:ext>
            </a:extLst>
          </p:cNvPr>
          <p:cNvGrpSpPr/>
          <p:nvPr/>
        </p:nvGrpSpPr>
        <p:grpSpPr>
          <a:xfrm>
            <a:off x="7242060" y="4247555"/>
            <a:ext cx="2099513" cy="1016095"/>
            <a:chOff x="1138268" y="4525408"/>
            <a:chExt cx="2733675" cy="1323009"/>
          </a:xfrm>
        </p:grpSpPr>
        <p:sp>
          <p:nvSpPr>
            <p:cNvPr id="67" name="Oval 66">
              <a:extLst>
                <a:ext uri="{FF2B5EF4-FFF2-40B4-BE49-F238E27FC236}">
                  <a16:creationId xmlns:a16="http://schemas.microsoft.com/office/drawing/2014/main" id="{6D3CB5B3-ACCC-0A44-8284-5AD996DC62C5}"/>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707395B-82DA-B64A-85CA-60A1ACB890B8}"/>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BAA9732-4E3B-DF43-A222-4D3272A5E636}"/>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4D866BA-3B39-394D-B3E2-5A02CD7867A7}"/>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277BB0F-D53E-4E4C-9E4B-A978EDBB785B}"/>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278DE87-84EF-C349-B0C3-09ED9EC60E07}"/>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0282345-1B43-DE4F-BC2F-39C7D08F1CE3}"/>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E62B710-A93B-F64F-A2A8-E7EC78B4A588}"/>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650D47A-F957-C34E-B8B6-B7D4EAB51088}"/>
                </a:ext>
              </a:extLst>
            </p:cNvPr>
            <p:cNvCxnSpPr>
              <a:stCxn id="67" idx="4"/>
              <a:endCxn id="6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2E1B4D47-E7B7-1D41-B53E-78616F1B6FB3}"/>
                </a:ext>
              </a:extLst>
            </p:cNvPr>
            <p:cNvCxnSpPr>
              <a:cxnSpLocks/>
              <a:stCxn id="68" idx="7"/>
              <a:endCxn id="6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0C1EB1E-40A8-884F-9B4B-166C11ED509E}"/>
                </a:ext>
              </a:extLst>
            </p:cNvPr>
            <p:cNvCxnSpPr>
              <a:cxnSpLocks/>
              <a:stCxn id="69" idx="6"/>
              <a:endCxn id="7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27E612A-69F7-3649-899C-B006D2981E10}"/>
                </a:ext>
              </a:extLst>
            </p:cNvPr>
            <p:cNvCxnSpPr>
              <a:cxnSpLocks/>
              <a:stCxn id="69" idx="6"/>
              <a:endCxn id="7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EE309FE-0DDD-1444-919B-32B314E78382}"/>
                </a:ext>
              </a:extLst>
            </p:cNvPr>
            <p:cNvCxnSpPr>
              <a:cxnSpLocks/>
              <a:stCxn id="70" idx="6"/>
              <a:endCxn id="7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6BB7588-DBE9-5D47-A5C8-8D03271B52E8}"/>
                </a:ext>
              </a:extLst>
            </p:cNvPr>
            <p:cNvCxnSpPr>
              <a:cxnSpLocks/>
              <a:stCxn id="71" idx="0"/>
              <a:endCxn id="7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8539394E-7E3A-0A46-A54C-7F214E77B06E}"/>
                </a:ext>
              </a:extLst>
            </p:cNvPr>
            <p:cNvCxnSpPr>
              <a:cxnSpLocks/>
              <a:stCxn id="68" idx="6"/>
              <a:endCxn id="7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EDE9DD2-E235-F041-B3A5-B9F26C948976}"/>
                </a:ext>
              </a:extLst>
            </p:cNvPr>
            <p:cNvCxnSpPr>
              <a:cxnSpLocks/>
              <a:stCxn id="72" idx="1"/>
              <a:endCxn id="6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A41983B-A1CD-2147-8326-26F19A2CF065}"/>
                </a:ext>
              </a:extLst>
            </p:cNvPr>
            <p:cNvCxnSpPr>
              <a:cxnSpLocks/>
              <a:stCxn id="72" idx="7"/>
              <a:endCxn id="7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0FFB44D9-BB1E-EF47-95CE-B5C410985654}"/>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C03B3BB-020E-1048-9F0A-26EDA5A17189}"/>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FF93B5-0B16-CC4E-8633-8D18222F81B1}"/>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CB1CC16E-9E51-5147-A4A6-875381D42E80}"/>
                  </a:ext>
                </a:extLst>
              </p:cNvPr>
              <p:cNvSpPr txBox="1"/>
              <p:nvPr/>
            </p:nvSpPr>
            <p:spPr>
              <a:xfrm>
                <a:off x="7994989" y="5287642"/>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7</m:t>
                          </m:r>
                        </m:sub>
                      </m:sSub>
                    </m:oMath>
                  </m:oMathPara>
                </a14:m>
                <a:endParaRPr lang="en-US" dirty="0"/>
              </a:p>
            </p:txBody>
          </p:sp>
        </mc:Choice>
        <mc:Fallback>
          <p:sp>
            <p:nvSpPr>
              <p:cNvPr id="92" name="TextBox 91">
                <a:extLst>
                  <a:ext uri="{FF2B5EF4-FFF2-40B4-BE49-F238E27FC236}">
                    <a16:creationId xmlns:a16="http://schemas.microsoft.com/office/drawing/2014/main" id="{CB1CC16E-9E51-5147-A4A6-875381D42E80}"/>
                  </a:ext>
                </a:extLst>
              </p:cNvPr>
              <p:cNvSpPr txBox="1">
                <a:spLocks noRot="1" noChangeAspect="1" noMove="1" noResize="1" noEditPoints="1" noAdjustHandles="1" noChangeArrowheads="1" noChangeShapeType="1" noTextEdit="1"/>
              </p:cNvSpPr>
              <p:nvPr/>
            </p:nvSpPr>
            <p:spPr>
              <a:xfrm>
                <a:off x="7994989" y="5287642"/>
                <a:ext cx="293285" cy="369332"/>
              </a:xfrm>
              <a:prstGeom prst="rect">
                <a:avLst/>
              </a:prstGeom>
              <a:blipFill>
                <a:blip r:embed="rId6"/>
                <a:stretch>
                  <a:fillRect l="-25000" r="-29167" b="-13333"/>
                </a:stretch>
              </a:blipFill>
            </p:spPr>
            <p:txBody>
              <a:bodyPr/>
              <a:lstStyle/>
              <a:p>
                <a:r>
                  <a:rPr lang="en-US">
                    <a:noFill/>
                  </a:rPr>
                  <a:t> </a:t>
                </a:r>
              </a:p>
            </p:txBody>
          </p:sp>
        </mc:Fallback>
      </mc:AlternateContent>
      <p:sp>
        <p:nvSpPr>
          <p:cNvPr id="93" name="Rectangle 92">
            <a:extLst>
              <a:ext uri="{FF2B5EF4-FFF2-40B4-BE49-F238E27FC236}">
                <a16:creationId xmlns:a16="http://schemas.microsoft.com/office/drawing/2014/main" id="{79759735-7107-1E4B-8392-2B4E64A88F3C}"/>
              </a:ext>
            </a:extLst>
          </p:cNvPr>
          <p:cNvSpPr/>
          <p:nvPr/>
        </p:nvSpPr>
        <p:spPr>
          <a:xfrm>
            <a:off x="1017917" y="5708495"/>
            <a:ext cx="1567352" cy="369332"/>
          </a:xfrm>
          <a:prstGeom prst="rect">
            <a:avLst/>
          </a:prstGeom>
        </p:spPr>
        <p:txBody>
          <a:bodyPr wrap="none">
            <a:spAutoFit/>
          </a:bodyPr>
          <a:lstStyle/>
          <a:p>
            <a:r>
              <a:rPr lang="en-US" dirty="0"/>
              <a:t>Low frequency</a:t>
            </a:r>
          </a:p>
        </p:txBody>
      </p:sp>
      <p:sp>
        <p:nvSpPr>
          <p:cNvPr id="94" name="Rectangle 93">
            <a:extLst>
              <a:ext uri="{FF2B5EF4-FFF2-40B4-BE49-F238E27FC236}">
                <a16:creationId xmlns:a16="http://schemas.microsoft.com/office/drawing/2014/main" id="{9C5DBC91-7EC2-AC45-9EA0-84370A4A8AAC}"/>
              </a:ext>
            </a:extLst>
          </p:cNvPr>
          <p:cNvSpPr/>
          <p:nvPr/>
        </p:nvSpPr>
        <p:spPr>
          <a:xfrm>
            <a:off x="8827844" y="5706199"/>
            <a:ext cx="1611531" cy="369332"/>
          </a:xfrm>
          <a:prstGeom prst="rect">
            <a:avLst/>
          </a:prstGeom>
        </p:spPr>
        <p:txBody>
          <a:bodyPr wrap="none">
            <a:spAutoFit/>
          </a:bodyPr>
          <a:lstStyle/>
          <a:p>
            <a:r>
              <a:rPr lang="en-US" dirty="0"/>
              <a:t>High frequency</a:t>
            </a: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4E502A5-0CB7-334D-8918-27302207051F}"/>
                  </a:ext>
                </a:extLst>
              </p:cNvPr>
              <p:cNvSpPr txBox="1"/>
              <p:nvPr/>
            </p:nvSpPr>
            <p:spPr>
              <a:xfrm>
                <a:off x="1105453" y="6199281"/>
                <a:ext cx="2425304" cy="3842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dirty="0"/>
              </a:p>
            </p:txBody>
          </p:sp>
        </mc:Choice>
        <mc:Fallback xmlns="">
          <p:sp>
            <p:nvSpPr>
              <p:cNvPr id="95" name="TextBox 94">
                <a:extLst>
                  <a:ext uri="{FF2B5EF4-FFF2-40B4-BE49-F238E27FC236}">
                    <a16:creationId xmlns:a16="http://schemas.microsoft.com/office/drawing/2014/main" id="{B4E502A5-0CB7-334D-8918-27302207051F}"/>
                  </a:ext>
                </a:extLst>
              </p:cNvPr>
              <p:cNvSpPr txBox="1">
                <a:spLocks noRot="1" noChangeAspect="1" noMove="1" noResize="1" noEditPoints="1" noAdjustHandles="1" noChangeArrowheads="1" noChangeShapeType="1" noTextEdit="1"/>
              </p:cNvSpPr>
              <p:nvPr/>
            </p:nvSpPr>
            <p:spPr>
              <a:xfrm>
                <a:off x="1105453" y="6199281"/>
                <a:ext cx="2425304" cy="384272"/>
              </a:xfrm>
              <a:prstGeom prst="rect">
                <a:avLst/>
              </a:prstGeom>
              <a:blipFill>
                <a:blip r:embed="rId7"/>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1AC1D48-ECBA-A241-8189-6DBBD734916B}"/>
                  </a:ext>
                </a:extLst>
              </p:cNvPr>
              <p:cNvSpPr txBox="1"/>
              <p:nvPr/>
            </p:nvSpPr>
            <p:spPr>
              <a:xfrm>
                <a:off x="4304034" y="6221607"/>
                <a:ext cx="1678311" cy="3812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𝟏</m:t>
                          </m:r>
                        </m:sub>
                      </m:sSub>
                    </m:oMath>
                  </m:oMathPara>
                </a14:m>
                <a:endParaRPr lang="en-US" dirty="0"/>
              </a:p>
            </p:txBody>
          </p:sp>
        </mc:Choice>
        <mc:Fallback xmlns="">
          <p:sp>
            <p:nvSpPr>
              <p:cNvPr id="96" name="TextBox 95">
                <a:extLst>
                  <a:ext uri="{FF2B5EF4-FFF2-40B4-BE49-F238E27FC236}">
                    <a16:creationId xmlns:a16="http://schemas.microsoft.com/office/drawing/2014/main" id="{C1AC1D48-ECBA-A241-8189-6DBBD734916B}"/>
                  </a:ext>
                </a:extLst>
              </p:cNvPr>
              <p:cNvSpPr txBox="1">
                <a:spLocks noRot="1" noChangeAspect="1" noMove="1" noResize="1" noEditPoints="1" noAdjustHandles="1" noChangeArrowheads="1" noChangeShapeType="1" noTextEdit="1"/>
              </p:cNvSpPr>
              <p:nvPr/>
            </p:nvSpPr>
            <p:spPr>
              <a:xfrm>
                <a:off x="4304034" y="6221607"/>
                <a:ext cx="1678311" cy="381258"/>
              </a:xfrm>
              <a:prstGeom prst="rect">
                <a:avLst/>
              </a:prstGeom>
              <a:blipFill>
                <a:blip r:embed="rId8"/>
                <a:stretch>
                  <a:fillRect l="-1504" r="-752" b="-161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A62D7568-3089-9C4F-8F78-4BDA9E61A0CD}"/>
                  </a:ext>
                </a:extLst>
              </p:cNvPr>
              <p:cNvSpPr txBox="1"/>
              <p:nvPr/>
            </p:nvSpPr>
            <p:spPr>
              <a:xfrm>
                <a:off x="7242060" y="6201072"/>
                <a:ext cx="1892210" cy="3806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7</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𝟕</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𝟕</m:t>
                          </m:r>
                        </m:sub>
                      </m:sSub>
                    </m:oMath>
                  </m:oMathPara>
                </a14:m>
                <a:endParaRPr lang="en-US" dirty="0"/>
              </a:p>
            </p:txBody>
          </p:sp>
        </mc:Choice>
        <mc:Fallback>
          <p:sp>
            <p:nvSpPr>
              <p:cNvPr id="97" name="TextBox 96">
                <a:extLst>
                  <a:ext uri="{FF2B5EF4-FFF2-40B4-BE49-F238E27FC236}">
                    <a16:creationId xmlns:a16="http://schemas.microsoft.com/office/drawing/2014/main" id="{A62D7568-3089-9C4F-8F78-4BDA9E61A0CD}"/>
                  </a:ext>
                </a:extLst>
              </p:cNvPr>
              <p:cNvSpPr txBox="1">
                <a:spLocks noRot="1" noChangeAspect="1" noMove="1" noResize="1" noEditPoints="1" noAdjustHandles="1" noChangeArrowheads="1" noChangeShapeType="1" noTextEdit="1"/>
              </p:cNvSpPr>
              <p:nvPr/>
            </p:nvSpPr>
            <p:spPr>
              <a:xfrm>
                <a:off x="7242060" y="6201072"/>
                <a:ext cx="1892210" cy="380617"/>
              </a:xfrm>
              <a:prstGeom prst="rect">
                <a:avLst/>
              </a:prstGeom>
              <a:blipFill>
                <a:blip r:embed="rId9"/>
                <a:stretch>
                  <a:fillRect b="-16129"/>
                </a:stretch>
              </a:blipFill>
            </p:spPr>
            <p:txBody>
              <a:bodyPr/>
              <a:lstStyle/>
              <a:p>
                <a:r>
                  <a:rPr lang="en-US">
                    <a:noFill/>
                  </a:rPr>
                  <a:t> </a:t>
                </a:r>
              </a:p>
            </p:txBody>
          </p:sp>
        </mc:Fallback>
      </mc:AlternateContent>
      <p:cxnSp>
        <p:nvCxnSpPr>
          <p:cNvPr id="100" name="Straight Connector 99">
            <a:extLst>
              <a:ext uri="{FF2B5EF4-FFF2-40B4-BE49-F238E27FC236}">
                <a16:creationId xmlns:a16="http://schemas.microsoft.com/office/drawing/2014/main" id="{78C04A79-B739-524F-B13B-329666615435}"/>
              </a:ext>
            </a:extLst>
          </p:cNvPr>
          <p:cNvCxnSpPr>
            <a:cxnSpLocks/>
          </p:cNvCxnSpPr>
          <p:nvPr/>
        </p:nvCxnSpPr>
        <p:spPr>
          <a:xfrm flipH="1">
            <a:off x="9190541" y="4861637"/>
            <a:ext cx="3305" cy="16090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223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Graph Fourier Transform</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33</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4"/>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5"/>
                <a:stretch>
                  <a:fillRect l="-1034" t="-9524"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E8324B6-A0FF-3644-B8E8-AF68A3AE601C}"/>
              </a:ext>
            </a:extLst>
          </p:cNvPr>
          <p:cNvPicPr>
            <a:picLocks noChangeAspect="1"/>
          </p:cNvPicPr>
          <p:nvPr/>
        </p:nvPicPr>
        <p:blipFill>
          <a:blip r:embed="rId6"/>
          <a:stretch>
            <a:fillRect/>
          </a:stretch>
        </p:blipFill>
        <p:spPr>
          <a:xfrm>
            <a:off x="4601609" y="2198959"/>
            <a:ext cx="1854428" cy="8810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2208-0176-9F41-BEFA-C00AA028AC9E}"/>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10" name="TextBox 9">
                <a:extLst>
                  <a:ext uri="{FF2B5EF4-FFF2-40B4-BE49-F238E27FC236}">
                    <a16:creationId xmlns:a16="http://schemas.microsoft.com/office/drawing/2014/main" id="{AC122208-0176-9F41-BEFA-C00AA028AC9E}"/>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spTree>
    <p:extLst>
      <p:ext uri="{BB962C8B-B14F-4D97-AF65-F5344CB8AC3E}">
        <p14:creationId xmlns:p14="http://schemas.microsoft.com/office/powerpoint/2010/main" val="10851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Graph Fourier Transform</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34</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4"/>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5"/>
                <a:stretch>
                  <a:fillRect l="-1034" t="-9524"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E8324B6-A0FF-3644-B8E8-AF68A3AE601C}"/>
              </a:ext>
            </a:extLst>
          </p:cNvPr>
          <p:cNvPicPr>
            <a:picLocks noChangeAspect="1"/>
          </p:cNvPicPr>
          <p:nvPr/>
        </p:nvPicPr>
        <p:blipFill>
          <a:blip r:embed="rId6"/>
          <a:stretch>
            <a:fillRect/>
          </a:stretch>
        </p:blipFill>
        <p:spPr>
          <a:xfrm>
            <a:off x="4601609" y="2198959"/>
            <a:ext cx="1854428" cy="8810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2208-0176-9F41-BEFA-C00AA028AC9E}"/>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10" name="TextBox 9">
                <a:extLst>
                  <a:ext uri="{FF2B5EF4-FFF2-40B4-BE49-F238E27FC236}">
                    <a16:creationId xmlns:a16="http://schemas.microsoft.com/office/drawing/2014/main" id="{AC122208-0176-9F41-BEFA-C00AA028AC9E}"/>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075D87DF-5961-6448-858F-DD7EBEAECE68}"/>
              </a:ext>
            </a:extLst>
          </p:cNvPr>
          <p:cNvCxnSpPr>
            <a:cxnSpLocks/>
          </p:cNvCxnSpPr>
          <p:nvPr/>
        </p:nvCxnSpPr>
        <p:spPr>
          <a:xfrm>
            <a:off x="5722144" y="2836234"/>
            <a:ext cx="41790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A744D5C-21CF-774A-A3BB-C35E4EB4CEB3}"/>
              </a:ext>
            </a:extLst>
          </p:cNvPr>
          <p:cNvPicPr>
            <a:picLocks noChangeAspect="1"/>
          </p:cNvPicPr>
          <p:nvPr/>
        </p:nvPicPr>
        <p:blipFill>
          <a:blip r:embed="rId8"/>
          <a:stretch>
            <a:fillRect/>
          </a:stretch>
        </p:blipFill>
        <p:spPr>
          <a:xfrm>
            <a:off x="5722144" y="2986066"/>
            <a:ext cx="548161" cy="300363"/>
          </a:xfrm>
          <a:prstGeom prst="rect">
            <a:avLst/>
          </a:prstGeom>
        </p:spPr>
      </p:pic>
    </p:spTree>
    <p:extLst>
      <p:ext uri="{BB962C8B-B14F-4D97-AF65-F5344CB8AC3E}">
        <p14:creationId xmlns:p14="http://schemas.microsoft.com/office/powerpoint/2010/main" val="2871001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Graph Fourier Transform (GFT)</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35</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5"/>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6"/>
                <a:stretch>
                  <a:fillRect l="-1034"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6A64C1-5658-D949-8B12-481C050291DB}"/>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516A64C1-5658-D949-8B12-481C050291DB}"/>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28A802B-9C62-5543-8401-580E43ED46C0}"/>
              </a:ext>
            </a:extLst>
          </p:cNvPr>
          <p:cNvPicPr>
            <a:picLocks noChangeAspect="1"/>
          </p:cNvPicPr>
          <p:nvPr/>
        </p:nvPicPr>
        <p:blipFill>
          <a:blip r:embed="rId8"/>
          <a:stretch>
            <a:fillRect/>
          </a:stretch>
        </p:blipFill>
        <p:spPr>
          <a:xfrm>
            <a:off x="1442049" y="4495779"/>
            <a:ext cx="1710393" cy="137593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B9CE63-D095-6C4D-A269-C47FDEA44F11}"/>
                  </a:ext>
                </a:extLst>
              </p:cNvPr>
              <p:cNvSpPr txBox="1"/>
              <p:nvPr/>
            </p:nvSpPr>
            <p:spPr>
              <a:xfrm>
                <a:off x="1313849" y="6007330"/>
                <a:ext cx="2412762" cy="369332"/>
              </a:xfrm>
              <a:prstGeom prst="rect">
                <a:avLst/>
              </a:prstGeom>
              <a:noFill/>
            </p:spPr>
            <p:txBody>
              <a:bodyPr wrap="square" rtlCol="0">
                <a:spAutoFit/>
              </a:bodyPr>
              <a:lstStyle/>
              <a:p>
                <a:r>
                  <a:rPr lang="en-US" dirty="0"/>
                  <a:t>Spatial domain: </a:t>
                </a:r>
                <a14:m>
                  <m:oMath xmlns:m="http://schemas.openxmlformats.org/officeDocument/2006/math">
                    <m:r>
                      <a:rPr lang="en-US" b="1" i="1" smtClean="0">
                        <a:latin typeface="Cambria Math" panose="02040503050406030204" pitchFamily="18" charset="0"/>
                      </a:rPr>
                      <m:t>𝒇</m:t>
                    </m:r>
                  </m:oMath>
                </a14:m>
                <a:endParaRPr lang="en-US" b="1" dirty="0"/>
              </a:p>
            </p:txBody>
          </p:sp>
        </mc:Choice>
        <mc:Fallback xmlns="">
          <p:sp>
            <p:nvSpPr>
              <p:cNvPr id="22" name="TextBox 21">
                <a:extLst>
                  <a:ext uri="{FF2B5EF4-FFF2-40B4-BE49-F238E27FC236}">
                    <a16:creationId xmlns:a16="http://schemas.microsoft.com/office/drawing/2014/main" id="{41B9CE63-D095-6C4D-A269-C47FDEA44F11}"/>
                  </a:ext>
                </a:extLst>
              </p:cNvPr>
              <p:cNvSpPr txBox="1">
                <a:spLocks noRot="1" noChangeAspect="1" noMove="1" noResize="1" noEditPoints="1" noAdjustHandles="1" noChangeArrowheads="1" noChangeShapeType="1" noTextEdit="1"/>
              </p:cNvSpPr>
              <p:nvPr/>
            </p:nvSpPr>
            <p:spPr>
              <a:xfrm>
                <a:off x="1313849" y="6007330"/>
                <a:ext cx="2412762" cy="369332"/>
              </a:xfrm>
              <a:prstGeom prst="rect">
                <a:avLst/>
              </a:prstGeom>
              <a:blipFill>
                <a:blip r:embed="rId9"/>
                <a:stretch>
                  <a:fillRect l="-1571" t="-6667" b="-23333"/>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1B7417AE-B05B-2A49-BA5A-6559E396CE13}"/>
              </a:ext>
            </a:extLst>
          </p:cNvPr>
          <p:cNvSpPr/>
          <p:nvPr/>
        </p:nvSpPr>
        <p:spPr>
          <a:xfrm>
            <a:off x="4167052" y="5020663"/>
            <a:ext cx="2998623" cy="5463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36CFFA-D75F-2E41-8F1F-3BC9D4F5D732}"/>
                  </a:ext>
                </a:extLst>
              </p:cNvPr>
              <p:cNvSpPr txBox="1"/>
              <p:nvPr/>
            </p:nvSpPr>
            <p:spPr>
              <a:xfrm>
                <a:off x="5213784" y="4728082"/>
                <a:ext cx="90698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𝒇</m:t>
                          </m:r>
                        </m:e>
                      </m:ac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𝑼</m:t>
                          </m:r>
                        </m:e>
                        <m:sup>
                          <m:r>
                            <a:rPr lang="en-US" b="0" i="1" smtClean="0">
                              <a:latin typeface="Cambria Math" panose="02040503050406030204" pitchFamily="18" charset="0"/>
                            </a:rPr>
                            <m:t>𝑇</m:t>
                          </m:r>
                        </m:sup>
                      </m:sSup>
                      <m:r>
                        <a:rPr lang="en-US" b="1" i="1" smtClean="0">
                          <a:latin typeface="Cambria Math" panose="02040503050406030204" pitchFamily="18" charset="0"/>
                        </a:rPr>
                        <m:t>𝒇</m:t>
                      </m:r>
                    </m:oMath>
                  </m:oMathPara>
                </a14:m>
                <a:endParaRPr lang="en-US" b="1" dirty="0"/>
              </a:p>
            </p:txBody>
          </p:sp>
        </mc:Choice>
        <mc:Fallback xmlns="">
          <p:sp>
            <p:nvSpPr>
              <p:cNvPr id="24" name="TextBox 23">
                <a:extLst>
                  <a:ext uri="{FF2B5EF4-FFF2-40B4-BE49-F238E27FC236}">
                    <a16:creationId xmlns:a16="http://schemas.microsoft.com/office/drawing/2014/main" id="{3E36CFFA-D75F-2E41-8F1F-3BC9D4F5D732}"/>
                  </a:ext>
                </a:extLst>
              </p:cNvPr>
              <p:cNvSpPr txBox="1">
                <a:spLocks noRot="1" noChangeAspect="1" noMove="1" noResize="1" noEditPoints="1" noAdjustHandles="1" noChangeArrowheads="1" noChangeShapeType="1" noTextEdit="1"/>
              </p:cNvSpPr>
              <p:nvPr/>
            </p:nvSpPr>
            <p:spPr>
              <a:xfrm>
                <a:off x="5213784" y="4728082"/>
                <a:ext cx="906980" cy="292581"/>
              </a:xfrm>
              <a:prstGeom prst="rect">
                <a:avLst/>
              </a:prstGeom>
              <a:blipFill>
                <a:blip r:embed="rId10"/>
                <a:stretch>
                  <a:fillRect l="-8333" t="-21739" r="-8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E2BFCB8-077C-7649-A9A3-3224E7EFD8E0}"/>
                  </a:ext>
                </a:extLst>
              </p:cNvPr>
              <p:cNvSpPr txBox="1"/>
              <p:nvPr/>
            </p:nvSpPr>
            <p:spPr>
              <a:xfrm>
                <a:off x="4693943" y="5567003"/>
                <a:ext cx="2122697" cy="369332"/>
              </a:xfrm>
              <a:prstGeom prst="rect">
                <a:avLst/>
              </a:prstGeom>
              <a:noFill/>
            </p:spPr>
            <p:txBody>
              <a:bodyPr wrap="none" rtlCol="0">
                <a:spAutoFit/>
              </a:bodyPr>
              <a:lstStyle/>
              <a:p>
                <a:r>
                  <a:rPr lang="en-US" dirty="0"/>
                  <a:t>Decompose signal </a:t>
                </a:r>
                <a14:m>
                  <m:oMath xmlns:m="http://schemas.openxmlformats.org/officeDocument/2006/math">
                    <m:r>
                      <a:rPr lang="en-US" b="0" i="1" smtClean="0">
                        <a:latin typeface="Cambria Math" panose="02040503050406030204" pitchFamily="18" charset="0"/>
                      </a:rPr>
                      <m:t>𝑓</m:t>
                    </m:r>
                  </m:oMath>
                </a14:m>
                <a:r>
                  <a:rPr lang="en-US" dirty="0"/>
                  <a:t> </a:t>
                </a:r>
              </a:p>
            </p:txBody>
          </p:sp>
        </mc:Choice>
        <mc:Fallback xmlns="">
          <p:sp>
            <p:nvSpPr>
              <p:cNvPr id="25" name="TextBox 24">
                <a:extLst>
                  <a:ext uri="{FF2B5EF4-FFF2-40B4-BE49-F238E27FC236}">
                    <a16:creationId xmlns:a16="http://schemas.microsoft.com/office/drawing/2014/main" id="{2E2BFCB8-077C-7649-A9A3-3224E7EFD8E0}"/>
                  </a:ext>
                </a:extLst>
              </p:cNvPr>
              <p:cNvSpPr txBox="1">
                <a:spLocks noRot="1" noChangeAspect="1" noMove="1" noResize="1" noEditPoints="1" noAdjustHandles="1" noChangeArrowheads="1" noChangeShapeType="1" noTextEdit="1"/>
              </p:cNvSpPr>
              <p:nvPr/>
            </p:nvSpPr>
            <p:spPr>
              <a:xfrm>
                <a:off x="4693943" y="5567003"/>
                <a:ext cx="2122697" cy="369332"/>
              </a:xfrm>
              <a:prstGeom prst="rect">
                <a:avLst/>
              </a:prstGeom>
              <a:blipFill>
                <a:blip r:embed="rId11"/>
                <a:stretch>
                  <a:fillRect l="-2381" t="-3333" b="-26667"/>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0860BAF-58E8-4348-AB24-9813680E1ADC}"/>
              </a:ext>
            </a:extLst>
          </p:cNvPr>
          <p:cNvPicPr>
            <a:picLocks noChangeAspect="1"/>
          </p:cNvPicPr>
          <p:nvPr/>
        </p:nvPicPr>
        <p:blipFill>
          <a:blip r:embed="rId12"/>
          <a:stretch>
            <a:fillRect/>
          </a:stretch>
        </p:blipFill>
        <p:spPr>
          <a:xfrm>
            <a:off x="8426063" y="4495779"/>
            <a:ext cx="1683140" cy="137593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86B9B4-DC5B-EE4A-A029-10BB04C684E0}"/>
                  </a:ext>
                </a:extLst>
              </p:cNvPr>
              <p:cNvSpPr txBox="1"/>
              <p:nvPr/>
            </p:nvSpPr>
            <p:spPr>
              <a:xfrm>
                <a:off x="8291244" y="6013171"/>
                <a:ext cx="1952779" cy="384785"/>
              </a:xfrm>
              <a:prstGeom prst="rect">
                <a:avLst/>
              </a:prstGeom>
              <a:noFill/>
            </p:spPr>
            <p:txBody>
              <a:bodyPr wrap="none" rtlCol="0">
                <a:spAutoFit/>
              </a:bodyPr>
              <a:lstStyle/>
              <a:p>
                <a:r>
                  <a:rPr lang="en-US" dirty="0"/>
                  <a:t>Spectral domain: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a14:m>
                <a:endParaRPr lang="en-US" b="1" dirty="0"/>
              </a:p>
            </p:txBody>
          </p:sp>
        </mc:Choice>
        <mc:Fallback xmlns="">
          <p:sp>
            <p:nvSpPr>
              <p:cNvPr id="27" name="TextBox 26">
                <a:extLst>
                  <a:ext uri="{FF2B5EF4-FFF2-40B4-BE49-F238E27FC236}">
                    <a16:creationId xmlns:a16="http://schemas.microsoft.com/office/drawing/2014/main" id="{0186B9B4-DC5B-EE4A-A029-10BB04C684E0}"/>
                  </a:ext>
                </a:extLst>
              </p:cNvPr>
              <p:cNvSpPr txBox="1">
                <a:spLocks noRot="1" noChangeAspect="1" noMove="1" noResize="1" noEditPoints="1" noAdjustHandles="1" noChangeArrowheads="1" noChangeShapeType="1" noTextEdit="1"/>
              </p:cNvSpPr>
              <p:nvPr/>
            </p:nvSpPr>
            <p:spPr>
              <a:xfrm>
                <a:off x="8291244" y="6013171"/>
                <a:ext cx="1952779" cy="384785"/>
              </a:xfrm>
              <a:prstGeom prst="rect">
                <a:avLst/>
              </a:prstGeom>
              <a:blipFill>
                <a:blip r:embed="rId13"/>
                <a:stretch>
                  <a:fillRect l="-2581" t="-3125" b="-2187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AED9A81-8DD1-3144-9B32-22BC353F4A8E}"/>
              </a:ext>
            </a:extLst>
          </p:cNvPr>
          <p:cNvSpPr/>
          <p:nvPr/>
        </p:nvSpPr>
        <p:spPr>
          <a:xfrm>
            <a:off x="285627" y="6531581"/>
            <a:ext cx="11194518" cy="253916"/>
          </a:xfrm>
          <a:prstGeom prst="rect">
            <a:avLst/>
          </a:prstGeom>
        </p:spPr>
        <p:txBody>
          <a:bodyPr wrap="square">
            <a:spAutoFit/>
          </a:bodyPr>
          <a:lstStyle/>
          <a:p>
            <a:r>
              <a:rPr lang="en-US" sz="1050" b="1" dirty="0">
                <a:solidFill>
                  <a:srgbClr val="222222"/>
                </a:solidFill>
                <a:latin typeface="Arial" panose="020B0604020202020204" pitchFamily="34" charset="0"/>
              </a:rPr>
              <a:t>The emerging field of signal processing on graphs: Extending high-dimensional data analysis to networks and other irregular domains. </a:t>
            </a:r>
            <a:r>
              <a:rPr lang="en-US" sz="1050" i="1" dirty="0">
                <a:solidFill>
                  <a:srgbClr val="222222"/>
                </a:solidFill>
                <a:latin typeface="Arial" panose="020B0604020202020204" pitchFamily="34" charset="0"/>
              </a:rPr>
              <a:t>IEEE signal processing magazine</a:t>
            </a:r>
            <a:endParaRPr lang="en-US" sz="1050" dirty="0"/>
          </a:p>
        </p:txBody>
      </p:sp>
      <p:pic>
        <p:nvPicPr>
          <p:cNvPr id="34" name="Picture 33">
            <a:extLst>
              <a:ext uri="{FF2B5EF4-FFF2-40B4-BE49-F238E27FC236}">
                <a16:creationId xmlns:a16="http://schemas.microsoft.com/office/drawing/2014/main" id="{991DE55D-213F-F149-BB83-F13E141C3EB6}"/>
              </a:ext>
            </a:extLst>
          </p:cNvPr>
          <p:cNvPicPr>
            <a:picLocks noChangeAspect="1"/>
          </p:cNvPicPr>
          <p:nvPr/>
        </p:nvPicPr>
        <p:blipFill>
          <a:blip r:embed="rId14"/>
          <a:stretch>
            <a:fillRect/>
          </a:stretch>
        </p:blipFill>
        <p:spPr>
          <a:xfrm>
            <a:off x="4601609" y="2198959"/>
            <a:ext cx="1854428" cy="881063"/>
          </a:xfrm>
          <a:prstGeom prst="rect">
            <a:avLst/>
          </a:prstGeom>
        </p:spPr>
      </p:pic>
      <p:cxnSp>
        <p:nvCxnSpPr>
          <p:cNvPr id="35" name="Straight Connector 34">
            <a:extLst>
              <a:ext uri="{FF2B5EF4-FFF2-40B4-BE49-F238E27FC236}">
                <a16:creationId xmlns:a16="http://schemas.microsoft.com/office/drawing/2014/main" id="{709C808D-230E-3A4F-A418-361853AB3F50}"/>
              </a:ext>
            </a:extLst>
          </p:cNvPr>
          <p:cNvCxnSpPr>
            <a:cxnSpLocks/>
          </p:cNvCxnSpPr>
          <p:nvPr/>
        </p:nvCxnSpPr>
        <p:spPr>
          <a:xfrm>
            <a:off x="5722144" y="2836234"/>
            <a:ext cx="41790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9C3EFC05-CC5F-0549-BCB5-D5D9984CF82F}"/>
              </a:ext>
            </a:extLst>
          </p:cNvPr>
          <p:cNvPicPr>
            <a:picLocks noChangeAspect="1"/>
          </p:cNvPicPr>
          <p:nvPr/>
        </p:nvPicPr>
        <p:blipFill>
          <a:blip r:embed="rId15"/>
          <a:stretch>
            <a:fillRect/>
          </a:stretch>
        </p:blipFill>
        <p:spPr>
          <a:xfrm>
            <a:off x="5722144" y="2986066"/>
            <a:ext cx="548161" cy="300363"/>
          </a:xfrm>
          <a:prstGeom prst="rect">
            <a:avLst/>
          </a:prstGeom>
        </p:spPr>
      </p:pic>
    </p:spTree>
    <p:extLst>
      <p:ext uri="{BB962C8B-B14F-4D97-AF65-F5344CB8AC3E}">
        <p14:creationId xmlns:p14="http://schemas.microsoft.com/office/powerpoint/2010/main" val="3430693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Inverse Graph Fourier Transform (IGFT)</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36</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5"/>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6"/>
                <a:stretch>
                  <a:fillRect l="-1034"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6A64C1-5658-D949-8B12-481C050291DB}"/>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516A64C1-5658-D949-8B12-481C050291DB}"/>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28A802B-9C62-5543-8401-580E43ED46C0}"/>
              </a:ext>
            </a:extLst>
          </p:cNvPr>
          <p:cNvPicPr>
            <a:picLocks noChangeAspect="1"/>
          </p:cNvPicPr>
          <p:nvPr/>
        </p:nvPicPr>
        <p:blipFill>
          <a:blip r:embed="rId8"/>
          <a:stretch>
            <a:fillRect/>
          </a:stretch>
        </p:blipFill>
        <p:spPr>
          <a:xfrm>
            <a:off x="1442049" y="4495779"/>
            <a:ext cx="1710393" cy="137593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B9CE63-D095-6C4D-A269-C47FDEA44F11}"/>
                  </a:ext>
                </a:extLst>
              </p:cNvPr>
              <p:cNvSpPr txBox="1"/>
              <p:nvPr/>
            </p:nvSpPr>
            <p:spPr>
              <a:xfrm>
                <a:off x="1313849" y="6007330"/>
                <a:ext cx="2412762" cy="369332"/>
              </a:xfrm>
              <a:prstGeom prst="rect">
                <a:avLst/>
              </a:prstGeom>
              <a:noFill/>
            </p:spPr>
            <p:txBody>
              <a:bodyPr wrap="square" rtlCol="0">
                <a:spAutoFit/>
              </a:bodyPr>
              <a:lstStyle/>
              <a:p>
                <a:r>
                  <a:rPr lang="en-US" dirty="0"/>
                  <a:t>Spatial domain: </a:t>
                </a:r>
                <a14:m>
                  <m:oMath xmlns:m="http://schemas.openxmlformats.org/officeDocument/2006/math">
                    <m:r>
                      <a:rPr lang="en-US" b="1" i="1" smtClean="0">
                        <a:latin typeface="Cambria Math" panose="02040503050406030204" pitchFamily="18" charset="0"/>
                      </a:rPr>
                      <m:t>𝒇</m:t>
                    </m:r>
                  </m:oMath>
                </a14:m>
                <a:endParaRPr lang="en-US" b="1" dirty="0"/>
              </a:p>
            </p:txBody>
          </p:sp>
        </mc:Choice>
        <mc:Fallback xmlns="">
          <p:sp>
            <p:nvSpPr>
              <p:cNvPr id="22" name="TextBox 21">
                <a:extLst>
                  <a:ext uri="{FF2B5EF4-FFF2-40B4-BE49-F238E27FC236}">
                    <a16:creationId xmlns:a16="http://schemas.microsoft.com/office/drawing/2014/main" id="{41B9CE63-D095-6C4D-A269-C47FDEA44F11}"/>
                  </a:ext>
                </a:extLst>
              </p:cNvPr>
              <p:cNvSpPr txBox="1">
                <a:spLocks noRot="1" noChangeAspect="1" noMove="1" noResize="1" noEditPoints="1" noAdjustHandles="1" noChangeArrowheads="1" noChangeShapeType="1" noTextEdit="1"/>
              </p:cNvSpPr>
              <p:nvPr/>
            </p:nvSpPr>
            <p:spPr>
              <a:xfrm>
                <a:off x="1313849" y="6007330"/>
                <a:ext cx="2412762" cy="369332"/>
              </a:xfrm>
              <a:prstGeom prst="rect">
                <a:avLst/>
              </a:prstGeom>
              <a:blipFill>
                <a:blip r:embed="rId9"/>
                <a:stretch>
                  <a:fillRect l="-1571" t="-6667" b="-23333"/>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1B7417AE-B05B-2A49-BA5A-6559E396CE13}"/>
              </a:ext>
            </a:extLst>
          </p:cNvPr>
          <p:cNvSpPr/>
          <p:nvPr/>
        </p:nvSpPr>
        <p:spPr>
          <a:xfrm rot="10800000">
            <a:off x="4167052" y="5020663"/>
            <a:ext cx="2998623" cy="5463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36CFFA-D75F-2E41-8F1F-3BC9D4F5D732}"/>
                  </a:ext>
                </a:extLst>
              </p:cNvPr>
              <p:cNvSpPr txBox="1"/>
              <p:nvPr/>
            </p:nvSpPr>
            <p:spPr>
              <a:xfrm>
                <a:off x="5213784" y="4728082"/>
                <a:ext cx="785793" cy="29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r>
                        <a:rPr lang="en-US" b="0" i="1" smtClean="0">
                          <a:latin typeface="Cambria Math" panose="02040503050406030204" pitchFamily="18" charset="0"/>
                        </a:rPr>
                        <m:t>=</m:t>
                      </m:r>
                      <m:r>
                        <a:rPr lang="en-US" b="1" i="1" smtClean="0">
                          <a:latin typeface="Cambria Math" panose="02040503050406030204" pitchFamily="18" charset="0"/>
                        </a:rPr>
                        <m:t>𝑼</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m:oMathPara>
                </a14:m>
                <a:endParaRPr lang="en-US" b="1" dirty="0"/>
              </a:p>
            </p:txBody>
          </p:sp>
        </mc:Choice>
        <mc:Fallback xmlns="">
          <p:sp>
            <p:nvSpPr>
              <p:cNvPr id="24" name="TextBox 23">
                <a:extLst>
                  <a:ext uri="{FF2B5EF4-FFF2-40B4-BE49-F238E27FC236}">
                    <a16:creationId xmlns:a16="http://schemas.microsoft.com/office/drawing/2014/main" id="{3E36CFFA-D75F-2E41-8F1F-3BC9D4F5D732}"/>
                  </a:ext>
                </a:extLst>
              </p:cNvPr>
              <p:cNvSpPr txBox="1">
                <a:spLocks noRot="1" noChangeAspect="1" noMove="1" noResize="1" noEditPoints="1" noAdjustHandles="1" noChangeArrowheads="1" noChangeShapeType="1" noTextEdit="1"/>
              </p:cNvSpPr>
              <p:nvPr/>
            </p:nvSpPr>
            <p:spPr>
              <a:xfrm>
                <a:off x="5213784" y="4728082"/>
                <a:ext cx="785793" cy="292452"/>
              </a:xfrm>
              <a:prstGeom prst="rect">
                <a:avLst/>
              </a:prstGeom>
              <a:blipFill>
                <a:blip r:embed="rId10"/>
                <a:stretch>
                  <a:fillRect l="-9677" t="-21739" r="-967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E2BFCB8-077C-7649-A9A3-3224E7EFD8E0}"/>
                  </a:ext>
                </a:extLst>
              </p:cNvPr>
              <p:cNvSpPr txBox="1"/>
              <p:nvPr/>
            </p:nvSpPr>
            <p:spPr>
              <a:xfrm>
                <a:off x="4693943" y="5567003"/>
                <a:ext cx="2130520" cy="369332"/>
              </a:xfrm>
              <a:prstGeom prst="rect">
                <a:avLst/>
              </a:prstGeom>
              <a:noFill/>
            </p:spPr>
            <p:txBody>
              <a:bodyPr wrap="none" rtlCol="0">
                <a:spAutoFit/>
              </a:bodyPr>
              <a:lstStyle/>
              <a:p>
                <a:r>
                  <a:rPr lang="en-US" dirty="0"/>
                  <a:t>Reconstruct signal </a:t>
                </a:r>
                <a14:m>
                  <m:oMath xmlns:m="http://schemas.openxmlformats.org/officeDocument/2006/math">
                    <m:r>
                      <a:rPr lang="en-US" b="1" i="1" smtClean="0">
                        <a:latin typeface="Cambria Math" panose="02040503050406030204" pitchFamily="18" charset="0"/>
                      </a:rPr>
                      <m:t>𝒇</m:t>
                    </m:r>
                  </m:oMath>
                </a14:m>
                <a:r>
                  <a:rPr lang="en-US" b="1" dirty="0"/>
                  <a:t> </a:t>
                </a:r>
              </a:p>
            </p:txBody>
          </p:sp>
        </mc:Choice>
        <mc:Fallback xmlns="">
          <p:sp>
            <p:nvSpPr>
              <p:cNvPr id="25" name="TextBox 24">
                <a:extLst>
                  <a:ext uri="{FF2B5EF4-FFF2-40B4-BE49-F238E27FC236}">
                    <a16:creationId xmlns:a16="http://schemas.microsoft.com/office/drawing/2014/main" id="{2E2BFCB8-077C-7649-A9A3-3224E7EFD8E0}"/>
                  </a:ext>
                </a:extLst>
              </p:cNvPr>
              <p:cNvSpPr txBox="1">
                <a:spLocks noRot="1" noChangeAspect="1" noMove="1" noResize="1" noEditPoints="1" noAdjustHandles="1" noChangeArrowheads="1" noChangeShapeType="1" noTextEdit="1"/>
              </p:cNvSpPr>
              <p:nvPr/>
            </p:nvSpPr>
            <p:spPr>
              <a:xfrm>
                <a:off x="4693943" y="5567003"/>
                <a:ext cx="2130520" cy="369332"/>
              </a:xfrm>
              <a:prstGeom prst="rect">
                <a:avLst/>
              </a:prstGeom>
              <a:blipFill>
                <a:blip r:embed="rId11"/>
                <a:stretch>
                  <a:fillRect l="-2381" t="-3333" b="-26667"/>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0860BAF-58E8-4348-AB24-9813680E1ADC}"/>
              </a:ext>
            </a:extLst>
          </p:cNvPr>
          <p:cNvPicPr>
            <a:picLocks noChangeAspect="1"/>
          </p:cNvPicPr>
          <p:nvPr/>
        </p:nvPicPr>
        <p:blipFill>
          <a:blip r:embed="rId12"/>
          <a:stretch>
            <a:fillRect/>
          </a:stretch>
        </p:blipFill>
        <p:spPr>
          <a:xfrm>
            <a:off x="8426063" y="4495779"/>
            <a:ext cx="1683140" cy="137593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86B9B4-DC5B-EE4A-A029-10BB04C684E0}"/>
                  </a:ext>
                </a:extLst>
              </p:cNvPr>
              <p:cNvSpPr txBox="1"/>
              <p:nvPr/>
            </p:nvSpPr>
            <p:spPr>
              <a:xfrm>
                <a:off x="8291244" y="6013171"/>
                <a:ext cx="1952779" cy="384785"/>
              </a:xfrm>
              <a:prstGeom prst="rect">
                <a:avLst/>
              </a:prstGeom>
              <a:noFill/>
            </p:spPr>
            <p:txBody>
              <a:bodyPr wrap="none" rtlCol="0">
                <a:spAutoFit/>
              </a:bodyPr>
              <a:lstStyle/>
              <a:p>
                <a:r>
                  <a:rPr lang="en-US" dirty="0"/>
                  <a:t>Spectral domain: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a14:m>
                <a:endParaRPr lang="en-US" b="1" dirty="0"/>
              </a:p>
            </p:txBody>
          </p:sp>
        </mc:Choice>
        <mc:Fallback xmlns="">
          <p:sp>
            <p:nvSpPr>
              <p:cNvPr id="27" name="TextBox 26">
                <a:extLst>
                  <a:ext uri="{FF2B5EF4-FFF2-40B4-BE49-F238E27FC236}">
                    <a16:creationId xmlns:a16="http://schemas.microsoft.com/office/drawing/2014/main" id="{0186B9B4-DC5B-EE4A-A029-10BB04C684E0}"/>
                  </a:ext>
                </a:extLst>
              </p:cNvPr>
              <p:cNvSpPr txBox="1">
                <a:spLocks noRot="1" noChangeAspect="1" noMove="1" noResize="1" noEditPoints="1" noAdjustHandles="1" noChangeArrowheads="1" noChangeShapeType="1" noTextEdit="1"/>
              </p:cNvSpPr>
              <p:nvPr/>
            </p:nvSpPr>
            <p:spPr>
              <a:xfrm>
                <a:off x="8291244" y="6013171"/>
                <a:ext cx="1952779" cy="384785"/>
              </a:xfrm>
              <a:prstGeom prst="rect">
                <a:avLst/>
              </a:prstGeom>
              <a:blipFill>
                <a:blip r:embed="rId13"/>
                <a:stretch>
                  <a:fillRect l="-2581" t="-3125" b="-21875"/>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03029AED-478F-B049-8BA3-4F8A72FAA334}"/>
              </a:ext>
            </a:extLst>
          </p:cNvPr>
          <p:cNvPicPr>
            <a:picLocks noChangeAspect="1"/>
          </p:cNvPicPr>
          <p:nvPr/>
        </p:nvPicPr>
        <p:blipFill>
          <a:blip r:embed="rId14"/>
          <a:stretch>
            <a:fillRect/>
          </a:stretch>
        </p:blipFill>
        <p:spPr>
          <a:xfrm>
            <a:off x="4601609" y="2198959"/>
            <a:ext cx="1854428" cy="881063"/>
          </a:xfrm>
          <a:prstGeom prst="rect">
            <a:avLst/>
          </a:prstGeom>
        </p:spPr>
      </p:pic>
      <p:cxnSp>
        <p:nvCxnSpPr>
          <p:cNvPr id="30" name="Straight Connector 29">
            <a:extLst>
              <a:ext uri="{FF2B5EF4-FFF2-40B4-BE49-F238E27FC236}">
                <a16:creationId xmlns:a16="http://schemas.microsoft.com/office/drawing/2014/main" id="{65AA8E52-28F6-A64E-A877-B8682E258D5D}"/>
              </a:ext>
            </a:extLst>
          </p:cNvPr>
          <p:cNvCxnSpPr>
            <a:cxnSpLocks/>
          </p:cNvCxnSpPr>
          <p:nvPr/>
        </p:nvCxnSpPr>
        <p:spPr>
          <a:xfrm>
            <a:off x="5722144" y="2836234"/>
            <a:ext cx="41790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FD63069-52B0-394C-B944-B5D6DA49FA39}"/>
              </a:ext>
            </a:extLst>
          </p:cNvPr>
          <p:cNvPicPr>
            <a:picLocks noChangeAspect="1"/>
          </p:cNvPicPr>
          <p:nvPr/>
        </p:nvPicPr>
        <p:blipFill>
          <a:blip r:embed="rId15"/>
          <a:stretch>
            <a:fillRect/>
          </a:stretch>
        </p:blipFill>
        <p:spPr>
          <a:xfrm>
            <a:off x="5722144" y="2986066"/>
            <a:ext cx="548161" cy="300363"/>
          </a:xfrm>
          <a:prstGeom prst="rect">
            <a:avLst/>
          </a:prstGeom>
        </p:spPr>
      </p:pic>
    </p:spTree>
    <p:extLst>
      <p:ext uri="{BB962C8B-B14F-4D97-AF65-F5344CB8AC3E}">
        <p14:creationId xmlns:p14="http://schemas.microsoft.com/office/powerpoint/2010/main" val="3256972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37</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641927"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5442" y="2046405"/>
            <a:ext cx="3543221" cy="3353499"/>
          </a:xfrm>
          <a:prstGeom prst="roundRect">
            <a:avLst/>
          </a:prstGeom>
          <a:solidFill>
            <a:srgbClr val="D4DEF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9488642" y="3016853"/>
            <a:ext cx="2029894" cy="132556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455348"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828917" y="1620836"/>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881869" y="2571370"/>
            <a:ext cx="1334789" cy="369332"/>
          </a:xfrm>
          <a:prstGeom prst="rect">
            <a:avLst/>
          </a:prstGeom>
          <a:noFill/>
        </p:spPr>
        <p:txBody>
          <a:bodyPr wrap="none" rtlCol="0">
            <a:spAutoFit/>
          </a:bodyPr>
          <a:lstStyle/>
          <a:p>
            <a:r>
              <a:rPr lang="en-US" dirty="0"/>
              <a:t>Applications</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579992" y="3538488"/>
            <a:ext cx="1938544" cy="369332"/>
          </a:xfrm>
          <a:prstGeom prst="rect">
            <a:avLst/>
          </a:prstGeom>
          <a:noFill/>
        </p:spPr>
        <p:txBody>
          <a:bodyPr wrap="none" rtlCol="0">
            <a:spAutoFit/>
          </a:bodyPr>
          <a:lstStyle/>
          <a:p>
            <a:r>
              <a:rPr lang="en-US" dirty="0"/>
              <a:t>Recommendations</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324751" y="2266303"/>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324751" y="2670866"/>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289919" y="3096436"/>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284560" y="3575686"/>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5043648" y="4426824"/>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672674"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8325139" y="3488256"/>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109168"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968873"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948553" y="4025420"/>
            <a:ext cx="2293833" cy="369332"/>
          </a:xfrm>
          <a:prstGeom prst="rect">
            <a:avLst/>
          </a:prstGeom>
          <a:noFill/>
        </p:spPr>
        <p:txBody>
          <a:bodyPr wrap="none" rtlCol="0">
            <a:spAutoFit/>
          </a:bodyPr>
          <a:lstStyle/>
          <a:p>
            <a:r>
              <a:rPr lang="en-US" dirty="0"/>
              <a:t>Graph Fourier Analysis</a:t>
            </a:r>
          </a:p>
        </p:txBody>
      </p:sp>
      <p:sp>
        <p:nvSpPr>
          <p:cNvPr id="24" name="TextBox 23">
            <a:extLst>
              <a:ext uri="{FF2B5EF4-FFF2-40B4-BE49-F238E27FC236}">
                <a16:creationId xmlns:a16="http://schemas.microsoft.com/office/drawing/2014/main" id="{0145D860-4FAD-EE45-A9AB-93F262981646}"/>
              </a:ext>
            </a:extLst>
          </p:cNvPr>
          <p:cNvSpPr txBox="1"/>
          <p:nvPr/>
        </p:nvSpPr>
        <p:spPr>
          <a:xfrm>
            <a:off x="5476305" y="4001255"/>
            <a:ext cx="1372492" cy="369332"/>
          </a:xfrm>
          <a:prstGeom prst="rect">
            <a:avLst/>
          </a:prstGeom>
          <a:noFill/>
        </p:spPr>
        <p:txBody>
          <a:bodyPr wrap="none" rtlCol="0">
            <a:spAutoFit/>
          </a:bodyPr>
          <a:lstStyle/>
          <a:p>
            <a:r>
              <a:rPr lang="en-US" dirty="0"/>
              <a:t>Deeper GNN</a:t>
            </a:r>
          </a:p>
        </p:txBody>
      </p:sp>
      <p:sp>
        <p:nvSpPr>
          <p:cNvPr id="5" name="Rectangle 4">
            <a:extLst>
              <a:ext uri="{FF2B5EF4-FFF2-40B4-BE49-F238E27FC236}">
                <a16:creationId xmlns:a16="http://schemas.microsoft.com/office/drawing/2014/main" id="{A8240336-144F-4D48-A970-0933A5CFC988}"/>
              </a:ext>
            </a:extLst>
          </p:cNvPr>
          <p:cNvSpPr/>
          <p:nvPr/>
        </p:nvSpPr>
        <p:spPr>
          <a:xfrm>
            <a:off x="4641333" y="4863522"/>
            <a:ext cx="3304751" cy="369332"/>
          </a:xfrm>
          <a:prstGeom prst="rect">
            <a:avLst/>
          </a:prstGeom>
        </p:spPr>
        <p:txBody>
          <a:bodyPr wrap="none">
            <a:spAutoFit/>
          </a:bodyPr>
          <a:lstStyle/>
          <a:p>
            <a:r>
              <a:rPr lang="en-US" dirty="0"/>
              <a:t>Self-Supervised Learning for GNN</a:t>
            </a:r>
          </a:p>
        </p:txBody>
      </p:sp>
    </p:spTree>
    <p:extLst>
      <p:ext uri="{BB962C8B-B14F-4D97-AF65-F5344CB8AC3E}">
        <p14:creationId xmlns:p14="http://schemas.microsoft.com/office/powerpoint/2010/main" val="569002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38</a:t>
            </a:fld>
            <a:endParaRPr lang="en-US" dirty="0"/>
          </a:p>
        </p:txBody>
      </p:sp>
      <p:sp>
        <p:nvSpPr>
          <p:cNvPr id="5" name="TextBox 4">
            <a:extLst>
              <a:ext uri="{FF2B5EF4-FFF2-40B4-BE49-F238E27FC236}">
                <a16:creationId xmlns:a16="http://schemas.microsoft.com/office/drawing/2014/main" id="{BCF95B9B-C645-7645-9BCB-C9608F1B8C92}"/>
              </a:ext>
            </a:extLst>
          </p:cNvPr>
          <p:cNvSpPr txBox="1"/>
          <p:nvPr/>
        </p:nvSpPr>
        <p:spPr>
          <a:xfrm>
            <a:off x="2063857" y="2288504"/>
            <a:ext cx="1726563" cy="400110"/>
          </a:xfrm>
          <a:prstGeom prst="rect">
            <a:avLst/>
          </a:prstGeom>
          <a:noFill/>
        </p:spPr>
        <p:txBody>
          <a:bodyPr wrap="none" rtlCol="0">
            <a:spAutoFit/>
          </a:bodyPr>
          <a:lstStyle/>
          <a:p>
            <a:r>
              <a:rPr lang="en-US" sz="2000" dirty="0">
                <a:solidFill>
                  <a:schemeClr val="accent6">
                    <a:lumMod val="50000"/>
                  </a:schemeClr>
                </a:solidFill>
              </a:rPr>
              <a:t>Link Prediction</a:t>
            </a:r>
          </a:p>
        </p:txBody>
      </p:sp>
      <p:sp>
        <p:nvSpPr>
          <p:cNvPr id="7" name="TextBox 6">
            <a:extLst>
              <a:ext uri="{FF2B5EF4-FFF2-40B4-BE49-F238E27FC236}">
                <a16:creationId xmlns:a16="http://schemas.microsoft.com/office/drawing/2014/main" id="{D9778694-0F52-314D-B101-7525547ACA0D}"/>
              </a:ext>
            </a:extLst>
          </p:cNvPr>
          <p:cNvSpPr txBox="1"/>
          <p:nvPr/>
        </p:nvSpPr>
        <p:spPr>
          <a:xfrm>
            <a:off x="2021274" y="4483582"/>
            <a:ext cx="2166299" cy="400110"/>
          </a:xfrm>
          <a:prstGeom prst="rect">
            <a:avLst/>
          </a:prstGeom>
          <a:noFill/>
        </p:spPr>
        <p:txBody>
          <a:bodyPr wrap="none" rtlCol="0">
            <a:spAutoFit/>
          </a:bodyPr>
          <a:lstStyle/>
          <a:p>
            <a:r>
              <a:rPr lang="en-US" sz="2000" dirty="0">
                <a:solidFill>
                  <a:schemeClr val="accent6">
                    <a:lumMod val="50000"/>
                  </a:schemeClr>
                </a:solidFill>
              </a:rPr>
              <a:t>Node Classification</a:t>
            </a:r>
          </a:p>
        </p:txBody>
      </p:sp>
      <p:sp>
        <p:nvSpPr>
          <p:cNvPr id="9" name="TextBox 8">
            <a:extLst>
              <a:ext uri="{FF2B5EF4-FFF2-40B4-BE49-F238E27FC236}">
                <a16:creationId xmlns:a16="http://schemas.microsoft.com/office/drawing/2014/main" id="{CACF7EBB-4073-9644-8556-B551D2E92B96}"/>
              </a:ext>
            </a:extLst>
          </p:cNvPr>
          <p:cNvSpPr txBox="1"/>
          <p:nvPr/>
        </p:nvSpPr>
        <p:spPr>
          <a:xfrm>
            <a:off x="7460412" y="2288503"/>
            <a:ext cx="2242793" cy="400110"/>
          </a:xfrm>
          <a:prstGeom prst="rect">
            <a:avLst/>
          </a:prstGeom>
          <a:noFill/>
        </p:spPr>
        <p:txBody>
          <a:bodyPr wrap="none" rtlCol="0">
            <a:spAutoFit/>
          </a:bodyPr>
          <a:lstStyle/>
          <a:p>
            <a:r>
              <a:rPr lang="en-US" sz="2000" dirty="0">
                <a:solidFill>
                  <a:schemeClr val="accent6">
                    <a:lumMod val="50000"/>
                  </a:schemeClr>
                </a:solidFill>
              </a:rPr>
              <a:t>Graph Classification</a:t>
            </a:r>
          </a:p>
        </p:txBody>
      </p:sp>
      <p:pic>
        <p:nvPicPr>
          <p:cNvPr id="10" name="Picture 9">
            <a:extLst>
              <a:ext uri="{FF2B5EF4-FFF2-40B4-BE49-F238E27FC236}">
                <a16:creationId xmlns:a16="http://schemas.microsoft.com/office/drawing/2014/main" id="{6E4AE00C-F163-B24A-B0C0-CFD96568DBB4}"/>
              </a:ext>
            </a:extLst>
          </p:cNvPr>
          <p:cNvPicPr>
            <a:picLocks noChangeAspect="1"/>
          </p:cNvPicPr>
          <p:nvPr/>
        </p:nvPicPr>
        <p:blipFill>
          <a:blip r:embed="rId2">
            <a:clrChange>
              <a:clrFrom>
                <a:srgbClr val="F2F1E8"/>
              </a:clrFrom>
              <a:clrTo>
                <a:srgbClr val="F2F1E8">
                  <a:alpha val="0"/>
                </a:srgbClr>
              </a:clrTo>
            </a:clrChange>
          </a:blip>
          <a:stretch>
            <a:fillRect/>
          </a:stretch>
        </p:blipFill>
        <p:spPr>
          <a:xfrm>
            <a:off x="6523295" y="3111955"/>
            <a:ext cx="3883829" cy="3055660"/>
          </a:xfrm>
          <a:prstGeom prst="rect">
            <a:avLst/>
          </a:prstGeom>
        </p:spPr>
      </p:pic>
      <p:grpSp>
        <p:nvGrpSpPr>
          <p:cNvPr id="37" name="Group 36">
            <a:extLst>
              <a:ext uri="{FF2B5EF4-FFF2-40B4-BE49-F238E27FC236}">
                <a16:creationId xmlns:a16="http://schemas.microsoft.com/office/drawing/2014/main" id="{C6FF0CFD-C6E3-F341-92E5-41E32E314F2B}"/>
              </a:ext>
            </a:extLst>
          </p:cNvPr>
          <p:cNvGrpSpPr/>
          <p:nvPr/>
        </p:nvGrpSpPr>
        <p:grpSpPr>
          <a:xfrm>
            <a:off x="3149049" y="3105505"/>
            <a:ext cx="1604623" cy="776584"/>
            <a:chOff x="1640485" y="2957098"/>
            <a:chExt cx="2733675" cy="1323009"/>
          </a:xfrm>
        </p:grpSpPr>
        <p:sp>
          <p:nvSpPr>
            <p:cNvPr id="12" name="Oval 11">
              <a:extLst>
                <a:ext uri="{FF2B5EF4-FFF2-40B4-BE49-F238E27FC236}">
                  <a16:creationId xmlns:a16="http://schemas.microsoft.com/office/drawing/2014/main" id="{2E75171D-F768-FC4E-93A9-D29533BE1028}"/>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2377F2-E200-454B-B2BB-CA16753FF564}"/>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17DF250-05DD-C943-B3D4-34E9BE240F34}"/>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694063-178E-1247-9465-994B22DB51E6}"/>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EEACF95-96AE-DB41-A4F1-4A415990EB44}"/>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169451-1728-4440-A5EB-40A1D800ED89}"/>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649EA8A-2F6E-CC4D-8F13-00F61836091B}"/>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6B893F5-616D-4D4A-988B-0958EBD4AA5C}"/>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2E41406-90C0-A14B-A812-781D0B403732}"/>
                </a:ext>
              </a:extLst>
            </p:cNvPr>
            <p:cNvCxnSpPr>
              <a:stCxn id="12" idx="4"/>
              <a:endCxn id="13"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B8EEF27-3A4A-F045-81C1-4518089B066C}"/>
                </a:ext>
              </a:extLst>
            </p:cNvPr>
            <p:cNvCxnSpPr>
              <a:cxnSpLocks/>
              <a:stCxn id="13" idx="7"/>
              <a:endCxn id="14"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C083B5D-E7CB-E640-A1AA-AF9DD679C4C9}"/>
                </a:ext>
              </a:extLst>
            </p:cNvPr>
            <p:cNvCxnSpPr>
              <a:cxnSpLocks/>
              <a:stCxn id="14" idx="6"/>
              <a:endCxn id="16"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9D8D28-ACAC-8F44-931D-D99F7327D310}"/>
                </a:ext>
              </a:extLst>
            </p:cNvPr>
            <p:cNvCxnSpPr>
              <a:cxnSpLocks/>
              <a:stCxn id="14" idx="6"/>
              <a:endCxn id="15"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5425F2F-F41F-E647-9598-293FC330B492}"/>
                </a:ext>
              </a:extLst>
            </p:cNvPr>
            <p:cNvCxnSpPr>
              <a:cxnSpLocks/>
              <a:stCxn id="15" idx="6"/>
              <a:endCxn id="19"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16352E3-3493-7545-81BE-F8631F22BE98}"/>
                </a:ext>
              </a:extLst>
            </p:cNvPr>
            <p:cNvCxnSpPr>
              <a:cxnSpLocks/>
              <a:stCxn id="16" idx="0"/>
              <a:endCxn id="15" idx="4"/>
            </p:cNvCxnSpPr>
            <p:nvPr/>
          </p:nvCxnSpPr>
          <p:spPr>
            <a:xfrm flipV="1">
              <a:off x="3345460" y="3223798"/>
              <a:ext cx="76200" cy="295275"/>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12FC520-BEF3-C54D-BFB1-F325F5136F1C}"/>
                </a:ext>
              </a:extLst>
            </p:cNvPr>
            <p:cNvCxnSpPr>
              <a:cxnSpLocks/>
              <a:stCxn id="13" idx="6"/>
              <a:endCxn id="16"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619E6F-A3A3-2C4C-96F2-8C43E9D3FF19}"/>
                </a:ext>
              </a:extLst>
            </p:cNvPr>
            <p:cNvCxnSpPr>
              <a:cxnSpLocks/>
              <a:stCxn id="17" idx="1"/>
              <a:endCxn id="14"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58F9E89-D2B0-854D-89D1-4392A48D04E3}"/>
                </a:ext>
              </a:extLst>
            </p:cNvPr>
            <p:cNvCxnSpPr>
              <a:cxnSpLocks/>
              <a:stCxn id="17" idx="7"/>
              <a:endCxn id="18"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a:extLst>
              <a:ext uri="{FF2B5EF4-FFF2-40B4-BE49-F238E27FC236}">
                <a16:creationId xmlns:a16="http://schemas.microsoft.com/office/drawing/2014/main" id="{45C7BCF8-F74D-984E-8032-B79CA582AF8A}"/>
              </a:ext>
            </a:extLst>
          </p:cNvPr>
          <p:cNvCxnSpPr>
            <a:cxnSpLocks/>
            <a:stCxn id="18" idx="0"/>
            <a:endCxn id="19" idx="4"/>
          </p:cNvCxnSpPr>
          <p:nvPr/>
        </p:nvCxnSpPr>
        <p:spPr>
          <a:xfrm flipV="1">
            <a:off x="4636260" y="3183779"/>
            <a:ext cx="78275" cy="313097"/>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C012C97A-C99B-7F41-B073-B41E3BB5B2AF}"/>
              </a:ext>
            </a:extLst>
          </p:cNvPr>
          <p:cNvGrpSpPr/>
          <p:nvPr/>
        </p:nvGrpSpPr>
        <p:grpSpPr>
          <a:xfrm>
            <a:off x="773568" y="3111955"/>
            <a:ext cx="1604623" cy="776584"/>
            <a:chOff x="1640485" y="2957098"/>
            <a:chExt cx="2733675" cy="1323009"/>
          </a:xfrm>
        </p:grpSpPr>
        <p:sp>
          <p:nvSpPr>
            <p:cNvPr id="69" name="Oval 68">
              <a:extLst>
                <a:ext uri="{FF2B5EF4-FFF2-40B4-BE49-F238E27FC236}">
                  <a16:creationId xmlns:a16="http://schemas.microsoft.com/office/drawing/2014/main" id="{A772B522-DBCD-5149-BA04-A6ADE04C43CB}"/>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FE4D6B2-92EB-4347-9EDE-002707A0E6E2}"/>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0639544-CA6D-4B43-9F53-8A734398B1E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86665BB-A341-8341-8F49-6001373CC873}"/>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3911D93-2786-F940-B1F3-17E8D14EE904}"/>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8838F1E-8554-9643-8AC8-8176D480FB5E}"/>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BDF3728-29FB-E64B-ABDA-65405E07B51C}"/>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01B6EC2-CDB5-CC4F-82F1-800CBFD6F703}"/>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A049D9C7-9F14-164A-AFE1-B24B29210979}"/>
                </a:ext>
              </a:extLst>
            </p:cNvPr>
            <p:cNvCxnSpPr>
              <a:stCxn id="69" idx="4"/>
              <a:endCxn id="70"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20F94CD-FFED-A64B-AF42-985EFA03AC34}"/>
                </a:ext>
              </a:extLst>
            </p:cNvPr>
            <p:cNvCxnSpPr>
              <a:cxnSpLocks/>
              <a:stCxn id="70" idx="7"/>
              <a:endCxn id="71"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F6B63CF-9BA8-2842-979A-21F13BB5AAB7}"/>
                </a:ext>
              </a:extLst>
            </p:cNvPr>
            <p:cNvCxnSpPr>
              <a:cxnSpLocks/>
              <a:stCxn id="71" idx="6"/>
              <a:endCxn id="73"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34235E6-280D-5840-8B91-5461B30A93B3}"/>
                </a:ext>
              </a:extLst>
            </p:cNvPr>
            <p:cNvCxnSpPr>
              <a:cxnSpLocks/>
              <a:stCxn id="71" idx="6"/>
              <a:endCxn id="72"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31DD02F7-8684-8C4E-9056-C298C2564913}"/>
                </a:ext>
              </a:extLst>
            </p:cNvPr>
            <p:cNvCxnSpPr>
              <a:cxnSpLocks/>
              <a:stCxn id="72" idx="6"/>
              <a:endCxn id="76"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AAA5DBB-824E-A248-BA10-47BB7673FB14}"/>
                </a:ext>
              </a:extLst>
            </p:cNvPr>
            <p:cNvCxnSpPr>
              <a:cxnSpLocks/>
              <a:stCxn id="70" idx="6"/>
              <a:endCxn id="73"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86AAF6F5-1B2A-4F43-9CD4-CFEB98A4EB81}"/>
                </a:ext>
              </a:extLst>
            </p:cNvPr>
            <p:cNvCxnSpPr>
              <a:cxnSpLocks/>
              <a:stCxn id="74" idx="1"/>
              <a:endCxn id="71"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0A44BA6F-9998-404B-A9D3-F9B743D94F8A}"/>
                </a:ext>
              </a:extLst>
            </p:cNvPr>
            <p:cNvCxnSpPr>
              <a:cxnSpLocks/>
              <a:stCxn id="74" idx="7"/>
              <a:endCxn id="75"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6" name="TextBox 85">
            <a:extLst>
              <a:ext uri="{FF2B5EF4-FFF2-40B4-BE49-F238E27FC236}">
                <a16:creationId xmlns:a16="http://schemas.microsoft.com/office/drawing/2014/main" id="{5A4057D4-DD19-6046-88C3-56612EAC4CF5}"/>
              </a:ext>
            </a:extLst>
          </p:cNvPr>
          <p:cNvSpPr txBox="1"/>
          <p:nvPr/>
        </p:nvSpPr>
        <p:spPr>
          <a:xfrm>
            <a:off x="4077840" y="3244888"/>
            <a:ext cx="312906" cy="246221"/>
          </a:xfrm>
          <a:prstGeom prst="rect">
            <a:avLst/>
          </a:prstGeom>
          <a:noFill/>
        </p:spPr>
        <p:txBody>
          <a:bodyPr wrap="none" rtlCol="0">
            <a:spAutoFit/>
          </a:bodyPr>
          <a:lstStyle/>
          <a:p>
            <a:r>
              <a:rPr lang="zh-CN" altLang="en-US" sz="1000" dirty="0"/>
              <a:t>？</a:t>
            </a:r>
            <a:endParaRPr lang="en-US" sz="1000" dirty="0"/>
          </a:p>
        </p:txBody>
      </p:sp>
      <p:sp>
        <p:nvSpPr>
          <p:cNvPr id="87" name="TextBox 86">
            <a:extLst>
              <a:ext uri="{FF2B5EF4-FFF2-40B4-BE49-F238E27FC236}">
                <a16:creationId xmlns:a16="http://schemas.microsoft.com/office/drawing/2014/main" id="{6EE532A5-5877-334D-9620-1DFFA02BA6E3}"/>
              </a:ext>
            </a:extLst>
          </p:cNvPr>
          <p:cNvSpPr txBox="1"/>
          <p:nvPr/>
        </p:nvSpPr>
        <p:spPr>
          <a:xfrm>
            <a:off x="4562983" y="3236596"/>
            <a:ext cx="312906" cy="246221"/>
          </a:xfrm>
          <a:prstGeom prst="rect">
            <a:avLst/>
          </a:prstGeom>
          <a:noFill/>
        </p:spPr>
        <p:txBody>
          <a:bodyPr wrap="none" rtlCol="0">
            <a:spAutoFit/>
          </a:bodyPr>
          <a:lstStyle/>
          <a:p>
            <a:r>
              <a:rPr lang="zh-CN" altLang="en-US" sz="1000" dirty="0"/>
              <a:t>？</a:t>
            </a:r>
            <a:endParaRPr lang="en-US" sz="1000" dirty="0"/>
          </a:p>
        </p:txBody>
      </p:sp>
      <p:sp>
        <p:nvSpPr>
          <p:cNvPr id="88" name="TextBox 87">
            <a:extLst>
              <a:ext uri="{FF2B5EF4-FFF2-40B4-BE49-F238E27FC236}">
                <a16:creationId xmlns:a16="http://schemas.microsoft.com/office/drawing/2014/main" id="{C23247A4-4C83-B64F-A262-86100D205DCC}"/>
              </a:ext>
            </a:extLst>
          </p:cNvPr>
          <p:cNvSpPr txBox="1"/>
          <p:nvPr/>
        </p:nvSpPr>
        <p:spPr>
          <a:xfrm>
            <a:off x="1343852" y="3882750"/>
            <a:ext cx="227948" cy="246221"/>
          </a:xfrm>
          <a:prstGeom prst="rect">
            <a:avLst/>
          </a:prstGeom>
          <a:noFill/>
        </p:spPr>
        <p:txBody>
          <a:bodyPr wrap="none" rtlCol="0">
            <a:spAutoFit/>
          </a:bodyPr>
          <a:lstStyle/>
          <a:p>
            <a:r>
              <a:rPr lang="en-US" sz="1000" dirty="0"/>
              <a:t>t</a:t>
            </a:r>
          </a:p>
        </p:txBody>
      </p:sp>
      <p:sp>
        <p:nvSpPr>
          <p:cNvPr id="89" name="TextBox 88">
            <a:extLst>
              <a:ext uri="{FF2B5EF4-FFF2-40B4-BE49-F238E27FC236}">
                <a16:creationId xmlns:a16="http://schemas.microsoft.com/office/drawing/2014/main" id="{5DA4AB7F-9238-FA48-AD4A-52AE33D2B297}"/>
              </a:ext>
            </a:extLst>
          </p:cNvPr>
          <p:cNvSpPr txBox="1"/>
          <p:nvPr/>
        </p:nvSpPr>
        <p:spPr>
          <a:xfrm>
            <a:off x="3682970" y="3888103"/>
            <a:ext cx="352982" cy="246221"/>
          </a:xfrm>
          <a:prstGeom prst="rect">
            <a:avLst/>
          </a:prstGeom>
          <a:noFill/>
        </p:spPr>
        <p:txBody>
          <a:bodyPr wrap="none" rtlCol="0">
            <a:spAutoFit/>
          </a:bodyPr>
          <a:lstStyle/>
          <a:p>
            <a:r>
              <a:rPr lang="en-US" sz="1000" dirty="0" err="1"/>
              <a:t>t+a</a:t>
            </a:r>
            <a:endParaRPr lang="en-US" sz="1000" dirty="0"/>
          </a:p>
        </p:txBody>
      </p:sp>
      <p:grpSp>
        <p:nvGrpSpPr>
          <p:cNvPr id="90" name="Group 89">
            <a:extLst>
              <a:ext uri="{FF2B5EF4-FFF2-40B4-BE49-F238E27FC236}">
                <a16:creationId xmlns:a16="http://schemas.microsoft.com/office/drawing/2014/main" id="{7AF03B4F-33D5-EA49-8A08-239B6BC17798}"/>
              </a:ext>
            </a:extLst>
          </p:cNvPr>
          <p:cNvGrpSpPr/>
          <p:nvPr/>
        </p:nvGrpSpPr>
        <p:grpSpPr>
          <a:xfrm>
            <a:off x="775155" y="5361324"/>
            <a:ext cx="1604623" cy="776584"/>
            <a:chOff x="1640485" y="2957098"/>
            <a:chExt cx="2733675" cy="1323009"/>
          </a:xfrm>
        </p:grpSpPr>
        <p:sp>
          <p:nvSpPr>
            <p:cNvPr id="91" name="Oval 90">
              <a:extLst>
                <a:ext uri="{FF2B5EF4-FFF2-40B4-BE49-F238E27FC236}">
                  <a16:creationId xmlns:a16="http://schemas.microsoft.com/office/drawing/2014/main" id="{D3817FC0-69B0-2F46-842D-7489910A8B70}"/>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AC66226-B57D-FA48-AA30-9345759060B1}"/>
                </a:ext>
              </a:extLst>
            </p:cNvPr>
            <p:cNvSpPr/>
            <p:nvPr/>
          </p:nvSpPr>
          <p:spPr>
            <a:xfrm>
              <a:off x="1916710" y="383339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E42CB8F-5811-C24D-840C-7436132BE999}"/>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8933A5-9C6B-2B4F-874C-73BE6D5F1AA6}"/>
                </a:ext>
              </a:extLst>
            </p:cNvPr>
            <p:cNvSpPr/>
            <p:nvPr/>
          </p:nvSpPr>
          <p:spPr>
            <a:xfrm>
              <a:off x="3354985" y="309044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2F907262-4963-DE46-9E65-D2072A1BF60F}"/>
                </a:ext>
              </a:extLst>
            </p:cNvPr>
            <p:cNvSpPr/>
            <p:nvPr/>
          </p:nvSpPr>
          <p:spPr>
            <a:xfrm>
              <a:off x="3278785" y="3519073"/>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99D9412-AC62-B541-A500-B2CDFD39BD8C}"/>
                </a:ext>
              </a:extLst>
            </p:cNvPr>
            <p:cNvSpPr/>
            <p:nvPr/>
          </p:nvSpPr>
          <p:spPr>
            <a:xfrm>
              <a:off x="3412135" y="4146757"/>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384189E-F5BD-C545-87CD-7557235C302D}"/>
                </a:ext>
              </a:extLst>
            </p:cNvPr>
            <p:cNvSpPr/>
            <p:nvPr/>
          </p:nvSpPr>
          <p:spPr>
            <a:xfrm>
              <a:off x="4107460" y="362384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807F3B0-C5C2-3446-8255-8ECAB8AC6028}"/>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01237970-C234-2347-971E-9965084E01BF}"/>
                </a:ext>
              </a:extLst>
            </p:cNvPr>
            <p:cNvCxnSpPr>
              <a:stCxn id="91" idx="4"/>
              <a:endCxn id="92"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4929236E-8419-1641-BB9D-AC60BEFBA7F3}"/>
                </a:ext>
              </a:extLst>
            </p:cNvPr>
            <p:cNvCxnSpPr>
              <a:cxnSpLocks/>
              <a:stCxn id="92" idx="7"/>
              <a:endCxn id="93"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7DE7740C-A2F9-4441-BA02-8DD0154A6E64}"/>
                </a:ext>
              </a:extLst>
            </p:cNvPr>
            <p:cNvCxnSpPr>
              <a:cxnSpLocks/>
              <a:stCxn id="93" idx="6"/>
              <a:endCxn id="95"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F2EE327-F306-D043-B659-A1766F5040A9}"/>
                </a:ext>
              </a:extLst>
            </p:cNvPr>
            <p:cNvCxnSpPr>
              <a:cxnSpLocks/>
              <a:stCxn id="93" idx="6"/>
              <a:endCxn id="94"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EA0CAD82-AD5C-3B44-ACEB-4808BCFC59D6}"/>
                </a:ext>
              </a:extLst>
            </p:cNvPr>
            <p:cNvCxnSpPr>
              <a:cxnSpLocks/>
              <a:stCxn id="94" idx="6"/>
              <a:endCxn id="98"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29C05D4-4377-9146-A9D5-0555E503BD26}"/>
                </a:ext>
              </a:extLst>
            </p:cNvPr>
            <p:cNvCxnSpPr>
              <a:cxnSpLocks/>
              <a:stCxn id="92" idx="6"/>
              <a:endCxn id="95"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8F4CD95-09D2-9646-8A8F-0CAB05F849DD}"/>
                </a:ext>
              </a:extLst>
            </p:cNvPr>
            <p:cNvCxnSpPr>
              <a:cxnSpLocks/>
              <a:stCxn id="96" idx="1"/>
              <a:endCxn id="93"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5F0F6C51-FA3D-8741-833C-2817A4F5056F}"/>
                </a:ext>
              </a:extLst>
            </p:cNvPr>
            <p:cNvCxnSpPr>
              <a:cxnSpLocks/>
              <a:stCxn id="96" idx="7"/>
              <a:endCxn id="97"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7" name="TextBox 106">
            <a:extLst>
              <a:ext uri="{FF2B5EF4-FFF2-40B4-BE49-F238E27FC236}">
                <a16:creationId xmlns:a16="http://schemas.microsoft.com/office/drawing/2014/main" id="{2890C10C-B0AC-5149-985C-5D8FBD86BC80}"/>
              </a:ext>
            </a:extLst>
          </p:cNvPr>
          <p:cNvSpPr txBox="1"/>
          <p:nvPr/>
        </p:nvSpPr>
        <p:spPr>
          <a:xfrm>
            <a:off x="1723856" y="5221051"/>
            <a:ext cx="312906" cy="246221"/>
          </a:xfrm>
          <a:prstGeom prst="rect">
            <a:avLst/>
          </a:prstGeom>
          <a:noFill/>
        </p:spPr>
        <p:txBody>
          <a:bodyPr wrap="none" rtlCol="0">
            <a:spAutoFit/>
          </a:bodyPr>
          <a:lstStyle/>
          <a:p>
            <a:r>
              <a:rPr lang="zh-CN" altLang="en-US" sz="1000" dirty="0"/>
              <a:t>？</a:t>
            </a:r>
            <a:endParaRPr lang="en-US" sz="1000" dirty="0"/>
          </a:p>
        </p:txBody>
      </p:sp>
      <p:sp>
        <p:nvSpPr>
          <p:cNvPr id="108" name="TextBox 107">
            <a:extLst>
              <a:ext uri="{FF2B5EF4-FFF2-40B4-BE49-F238E27FC236}">
                <a16:creationId xmlns:a16="http://schemas.microsoft.com/office/drawing/2014/main" id="{ACF7D8CA-A8D9-1649-9178-91A575469D3D}"/>
              </a:ext>
            </a:extLst>
          </p:cNvPr>
          <p:cNvSpPr txBox="1"/>
          <p:nvPr/>
        </p:nvSpPr>
        <p:spPr>
          <a:xfrm>
            <a:off x="2222456" y="5679582"/>
            <a:ext cx="312906" cy="246221"/>
          </a:xfrm>
          <a:prstGeom prst="rect">
            <a:avLst/>
          </a:prstGeom>
          <a:noFill/>
        </p:spPr>
        <p:txBody>
          <a:bodyPr wrap="none" rtlCol="0">
            <a:spAutoFit/>
          </a:bodyPr>
          <a:lstStyle/>
          <a:p>
            <a:r>
              <a:rPr lang="zh-CN" altLang="en-US" sz="1000" dirty="0"/>
              <a:t>？</a:t>
            </a:r>
            <a:endParaRPr lang="en-US" sz="1000" dirty="0"/>
          </a:p>
        </p:txBody>
      </p:sp>
      <p:sp>
        <p:nvSpPr>
          <p:cNvPr id="109" name="TextBox 108">
            <a:extLst>
              <a:ext uri="{FF2B5EF4-FFF2-40B4-BE49-F238E27FC236}">
                <a16:creationId xmlns:a16="http://schemas.microsoft.com/office/drawing/2014/main" id="{B0FA37CD-977E-F149-A95B-4618C3625408}"/>
              </a:ext>
            </a:extLst>
          </p:cNvPr>
          <p:cNvSpPr txBox="1"/>
          <p:nvPr/>
        </p:nvSpPr>
        <p:spPr>
          <a:xfrm>
            <a:off x="734683" y="5869855"/>
            <a:ext cx="312906" cy="246221"/>
          </a:xfrm>
          <a:prstGeom prst="rect">
            <a:avLst/>
          </a:prstGeom>
          <a:noFill/>
        </p:spPr>
        <p:txBody>
          <a:bodyPr wrap="none" rtlCol="0">
            <a:spAutoFit/>
          </a:bodyPr>
          <a:lstStyle/>
          <a:p>
            <a:r>
              <a:rPr lang="zh-CN" altLang="en-US" sz="1000" dirty="0"/>
              <a:t>？</a:t>
            </a:r>
            <a:endParaRPr lang="en-US" sz="1000" dirty="0"/>
          </a:p>
        </p:txBody>
      </p:sp>
      <p:grpSp>
        <p:nvGrpSpPr>
          <p:cNvPr id="130" name="Group 129">
            <a:extLst>
              <a:ext uri="{FF2B5EF4-FFF2-40B4-BE49-F238E27FC236}">
                <a16:creationId xmlns:a16="http://schemas.microsoft.com/office/drawing/2014/main" id="{1D3C7613-6459-514C-8F04-9D937E2D1FDB}"/>
              </a:ext>
            </a:extLst>
          </p:cNvPr>
          <p:cNvGrpSpPr/>
          <p:nvPr/>
        </p:nvGrpSpPr>
        <p:grpSpPr>
          <a:xfrm>
            <a:off x="3194630" y="5406995"/>
            <a:ext cx="1604623" cy="776584"/>
            <a:chOff x="1640485" y="2957098"/>
            <a:chExt cx="2733675" cy="1323009"/>
          </a:xfrm>
        </p:grpSpPr>
        <p:sp>
          <p:nvSpPr>
            <p:cNvPr id="131" name="Oval 130">
              <a:extLst>
                <a:ext uri="{FF2B5EF4-FFF2-40B4-BE49-F238E27FC236}">
                  <a16:creationId xmlns:a16="http://schemas.microsoft.com/office/drawing/2014/main" id="{F6502163-F60A-1246-B070-277998AA4E2E}"/>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E687B0B-32F3-7C41-820E-F737B9EADCE0}"/>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4D4D727D-B4D9-B842-98CF-11888D15D27B}"/>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64A3A387-917F-204A-917F-A9F2E615D30B}"/>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12B15B55-6326-A54D-ADDE-ABE913AF0C5F}"/>
                </a:ext>
              </a:extLst>
            </p:cNvPr>
            <p:cNvSpPr/>
            <p:nvPr/>
          </p:nvSpPr>
          <p:spPr>
            <a:xfrm>
              <a:off x="3278785" y="3519073"/>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A71A237-2576-D94C-B3FE-93CA68757066}"/>
                </a:ext>
              </a:extLst>
            </p:cNvPr>
            <p:cNvSpPr/>
            <p:nvPr/>
          </p:nvSpPr>
          <p:spPr>
            <a:xfrm>
              <a:off x="3412135" y="4146757"/>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FFE06957-8025-FB44-BB16-6469B0079ABE}"/>
                </a:ext>
              </a:extLst>
            </p:cNvPr>
            <p:cNvSpPr/>
            <p:nvPr/>
          </p:nvSpPr>
          <p:spPr>
            <a:xfrm>
              <a:off x="4107460" y="3623848"/>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DCB75630-08C3-1F41-85F9-2D2B9DE2C724}"/>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5A871F77-41B6-7641-A8EB-FB2A3CF8DC86}"/>
                </a:ext>
              </a:extLst>
            </p:cNvPr>
            <p:cNvCxnSpPr>
              <a:stCxn id="131" idx="4"/>
              <a:endCxn id="132"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83B4D15-1E9E-274C-97AF-559EF3C16764}"/>
                </a:ext>
              </a:extLst>
            </p:cNvPr>
            <p:cNvCxnSpPr>
              <a:cxnSpLocks/>
              <a:stCxn id="132" idx="7"/>
              <a:endCxn id="133"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9BB7D2C-4574-9B46-93A6-05E12CC21758}"/>
                </a:ext>
              </a:extLst>
            </p:cNvPr>
            <p:cNvCxnSpPr>
              <a:cxnSpLocks/>
              <a:stCxn id="133" idx="6"/>
              <a:endCxn id="135"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353E9BBD-8168-0D43-A39C-13E8AD43F61B}"/>
                </a:ext>
              </a:extLst>
            </p:cNvPr>
            <p:cNvCxnSpPr>
              <a:cxnSpLocks/>
              <a:stCxn id="133" idx="6"/>
              <a:endCxn id="134"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E52022A0-AEBB-BD42-A5DA-74D352DD1074}"/>
                </a:ext>
              </a:extLst>
            </p:cNvPr>
            <p:cNvCxnSpPr>
              <a:cxnSpLocks/>
              <a:stCxn id="134" idx="6"/>
              <a:endCxn id="138"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6167E2A-5A89-7F46-84EF-D85046E8C7A1}"/>
                </a:ext>
              </a:extLst>
            </p:cNvPr>
            <p:cNvCxnSpPr>
              <a:cxnSpLocks/>
              <a:stCxn id="132" idx="6"/>
              <a:endCxn id="135"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FDA52949-82E4-CF46-92AE-6F4EA03A837C}"/>
                </a:ext>
              </a:extLst>
            </p:cNvPr>
            <p:cNvCxnSpPr>
              <a:cxnSpLocks/>
              <a:stCxn id="136" idx="1"/>
              <a:endCxn id="133"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EAC15B2-85E6-8643-A2C9-3B6F654BF26E}"/>
                </a:ext>
              </a:extLst>
            </p:cNvPr>
            <p:cNvCxnSpPr>
              <a:cxnSpLocks/>
              <a:stCxn id="136" idx="7"/>
              <a:endCxn id="137"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spTree>
    <p:extLst>
      <p:ext uri="{BB962C8B-B14F-4D97-AF65-F5344CB8AC3E}">
        <p14:creationId xmlns:p14="http://schemas.microsoft.com/office/powerpoint/2010/main" val="1905853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39</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31729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10" y="-8181"/>
            <a:ext cx="10515600" cy="1325563"/>
          </a:xfrm>
        </p:spPr>
        <p:txBody>
          <a:bodyPr/>
          <a:lstStyle/>
          <a:p>
            <a:r>
              <a:rPr lang="en-US" dirty="0"/>
              <a:t>ML on Graphs</a:t>
            </a:r>
          </a:p>
        </p:txBody>
      </p:sp>
      <p:sp>
        <p:nvSpPr>
          <p:cNvPr id="9" name="Rectangle 8"/>
          <p:cNvSpPr/>
          <p:nvPr/>
        </p:nvSpPr>
        <p:spPr>
          <a:xfrm>
            <a:off x="129252" y="984559"/>
            <a:ext cx="11686230" cy="2800767"/>
          </a:xfrm>
          <a:prstGeom prst="rect">
            <a:avLst/>
          </a:prstGeom>
        </p:spPr>
        <p:txBody>
          <a:bodyPr wrap="square">
            <a:spAutoFit/>
          </a:bodyPr>
          <a:lstStyle/>
          <a:p>
            <a:r>
              <a:rPr lang="en-US" sz="2800" dirty="0">
                <a:solidFill>
                  <a:srgbClr val="1F497D"/>
                </a:solidFill>
                <a:cs typeface="Times New Roman" panose="02020603050405020304" pitchFamily="18" charset="0"/>
              </a:rPr>
              <a:t>Numerous real-world problems can be summarized as a set of tasks on graphs</a:t>
            </a:r>
          </a:p>
          <a:p>
            <a:pPr marL="800100" lvl="1" indent="-342900">
              <a:buFont typeface="Wingdings" pitchFamily="2" charset="2"/>
              <a:buChar char="§"/>
            </a:pPr>
            <a:r>
              <a:rPr lang="en-US" sz="2400" dirty="0">
                <a:solidFill>
                  <a:srgbClr val="1F497D"/>
                </a:solidFill>
                <a:cs typeface="Times New Roman" panose="02020603050405020304" pitchFamily="18" charset="0"/>
              </a:rPr>
              <a:t>Link prediction </a:t>
            </a:r>
          </a:p>
          <a:p>
            <a:pPr marL="800100" lvl="1" indent="-342900">
              <a:buFont typeface="Wingdings" pitchFamily="2" charset="2"/>
              <a:buChar char="§"/>
            </a:pPr>
            <a:r>
              <a:rPr lang="en-US" sz="2400" dirty="0">
                <a:solidFill>
                  <a:srgbClr val="1F497D"/>
                </a:solidFill>
                <a:cs typeface="Times New Roman" panose="02020603050405020304" pitchFamily="18" charset="0"/>
              </a:rPr>
              <a:t>Node Classification </a:t>
            </a:r>
          </a:p>
          <a:p>
            <a:pPr marL="800100" lvl="1" indent="-342900">
              <a:buFont typeface="Wingdings" pitchFamily="2" charset="2"/>
              <a:buChar char="§"/>
            </a:pPr>
            <a:r>
              <a:rPr lang="en-US" sz="2400" dirty="0">
                <a:solidFill>
                  <a:srgbClr val="1F497D"/>
                </a:solidFill>
                <a:cs typeface="Times New Roman" panose="02020603050405020304" pitchFamily="18" charset="0"/>
              </a:rPr>
              <a:t>Community Detection </a:t>
            </a:r>
          </a:p>
          <a:p>
            <a:pPr marL="800100" lvl="1" indent="-342900">
              <a:buFont typeface="Wingdings" pitchFamily="2" charset="2"/>
              <a:buChar char="§"/>
            </a:pPr>
            <a:r>
              <a:rPr lang="en-US" sz="2400" dirty="0">
                <a:solidFill>
                  <a:srgbClr val="1F497D"/>
                </a:solidFill>
                <a:cs typeface="Times New Roman" panose="02020603050405020304" pitchFamily="18" charset="0"/>
              </a:rPr>
              <a:t>Ranking </a:t>
            </a:r>
            <a:r>
              <a:rPr lang="mr-IN" sz="2400" dirty="0">
                <a:solidFill>
                  <a:srgbClr val="1F497D"/>
                </a:solidFill>
                <a:cs typeface="Times New Roman" panose="02020603050405020304" pitchFamily="18" charset="0"/>
              </a:rPr>
              <a:t>…</a:t>
            </a:r>
            <a:r>
              <a:rPr lang="en-US" sz="2400" dirty="0">
                <a:solidFill>
                  <a:srgbClr val="1F497D"/>
                </a:solidFill>
                <a:cs typeface="Times New Roman" panose="02020603050405020304" pitchFamily="18" charset="0"/>
              </a:rPr>
              <a:t>. </a:t>
            </a:r>
          </a:p>
          <a:p>
            <a:pPr marL="800100" lvl="1" indent="-342900">
              <a:buFont typeface="Wingdings" pitchFamily="2" charset="2"/>
              <a:buChar char="§"/>
            </a:pPr>
            <a:endParaRPr lang="en-US" sz="2400" b="1" dirty="0">
              <a:solidFill>
                <a:srgbClr val="1F497D"/>
              </a:solidFill>
              <a:latin typeface="Abadi MT Condensed Extra Bold" panose="020B0306030101010103" pitchFamily="34" charset="77"/>
              <a:cs typeface="Times New Roman" panose="02020603050405020304" pitchFamily="18" charset="0"/>
            </a:endParaRPr>
          </a:p>
          <a:p>
            <a:r>
              <a:rPr lang="en-US" sz="2800" dirty="0">
                <a:solidFill>
                  <a:srgbClr val="1F497D"/>
                </a:solidFill>
                <a:cs typeface="Times New Roman" panose="02020603050405020304" pitchFamily="18" charset="0"/>
              </a:rPr>
              <a:t>ML solutions</a:t>
            </a:r>
          </a:p>
        </p:txBody>
      </p:sp>
      <p:graphicFrame>
        <p:nvGraphicFramePr>
          <p:cNvPr id="65" name="Diagram 64"/>
          <p:cNvGraphicFramePr/>
          <p:nvPr/>
        </p:nvGraphicFramePr>
        <p:xfrm>
          <a:off x="5947435" y="2077559"/>
          <a:ext cx="6759388"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 name="Rectangle 66"/>
          <p:cNvSpPr/>
          <p:nvPr/>
        </p:nvSpPr>
        <p:spPr>
          <a:xfrm>
            <a:off x="6977724" y="4213633"/>
            <a:ext cx="1489447" cy="830997"/>
          </a:xfrm>
          <a:prstGeom prst="rect">
            <a:avLst/>
          </a:prstGeom>
        </p:spPr>
        <p:txBody>
          <a:bodyPr wrap="none">
            <a:spAutoFit/>
          </a:bodyPr>
          <a:lstStyle/>
          <a:p>
            <a:r>
              <a:rPr lang="en-US" sz="2400" dirty="0">
                <a:solidFill>
                  <a:schemeClr val="tx2"/>
                </a:solidFill>
                <a:latin typeface="Abadi MT Condensed Extra Bold" charset="0"/>
                <a:ea typeface="Abadi MT Condensed Extra Bold" charset="0"/>
                <a:cs typeface="Abadi MT Condensed Extra Bold" charset="0"/>
              </a:rPr>
              <a:t>Traditional</a:t>
            </a:r>
          </a:p>
          <a:p>
            <a:r>
              <a:rPr lang="en-US" sz="2400" dirty="0">
                <a:solidFill>
                  <a:schemeClr val="tx2"/>
                </a:solidFill>
                <a:latin typeface="Abadi MT Condensed Extra Bold" charset="0"/>
                <a:ea typeface="Abadi MT Condensed Extra Bold" charset="0"/>
                <a:cs typeface="Abadi MT Condensed Extra Bold" charset="0"/>
              </a:rPr>
              <a:t> </a:t>
            </a:r>
            <a:r>
              <a:rPr lang="en-US" sz="2400" dirty="0" err="1">
                <a:solidFill>
                  <a:schemeClr val="tx2"/>
                </a:solidFill>
                <a:latin typeface="Abadi MT Condensed Extra Bold" charset="0"/>
                <a:ea typeface="Abadi MT Condensed Extra Bold" charset="0"/>
                <a:cs typeface="Abadi MT Condensed Extra Bold" charset="0"/>
              </a:rPr>
              <a:t>i.i.d</a:t>
            </a:r>
            <a:r>
              <a:rPr lang="en-US" sz="2400" dirty="0">
                <a:solidFill>
                  <a:schemeClr val="tx2"/>
                </a:solidFill>
                <a:latin typeface="Abadi MT Condensed Extra Bold" charset="0"/>
                <a:ea typeface="Abadi MT Condensed Extra Bold" charset="0"/>
                <a:cs typeface="Abadi MT Condensed Extra Bold" charset="0"/>
              </a:rPr>
              <a:t>. data</a:t>
            </a:r>
            <a:endParaRPr lang="en-US" sz="1200" dirty="0">
              <a:latin typeface="Abadi MT Condensed Extra Bold" charset="0"/>
              <a:ea typeface="Abadi MT Condensed Extra Bold" charset="0"/>
              <a:cs typeface="Abadi MT Condensed Extra Bold" charset="0"/>
            </a:endParaRPr>
          </a:p>
        </p:txBody>
      </p:sp>
      <p:sp>
        <p:nvSpPr>
          <p:cNvPr id="68" name="Rectangle 67"/>
          <p:cNvSpPr/>
          <p:nvPr/>
        </p:nvSpPr>
        <p:spPr>
          <a:xfrm>
            <a:off x="8095959" y="2423546"/>
            <a:ext cx="1231171"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Classification</a:t>
            </a:r>
            <a:endParaRPr lang="en-US" sz="1100" dirty="0">
              <a:latin typeface="Abadi MT Condensed Extra Bold" charset="0"/>
              <a:ea typeface="Abadi MT Condensed Extra Bold" charset="0"/>
              <a:cs typeface="Abadi MT Condensed Extra Bold" charset="0"/>
            </a:endParaRPr>
          </a:p>
        </p:txBody>
      </p:sp>
      <p:sp>
        <p:nvSpPr>
          <p:cNvPr id="69" name="Rectangle 68"/>
          <p:cNvSpPr/>
          <p:nvPr/>
        </p:nvSpPr>
        <p:spPr>
          <a:xfrm>
            <a:off x="8906208" y="3613656"/>
            <a:ext cx="1039067"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Clustering </a:t>
            </a:r>
            <a:endParaRPr lang="en-US" sz="1100" dirty="0">
              <a:latin typeface="Abadi MT Condensed Extra Bold" charset="0"/>
              <a:ea typeface="Abadi MT Condensed Extra Bold" charset="0"/>
              <a:cs typeface="Abadi MT Condensed Extra Bold" charset="0"/>
            </a:endParaRPr>
          </a:p>
        </p:txBody>
      </p:sp>
      <p:sp>
        <p:nvSpPr>
          <p:cNvPr id="70" name="Rectangle 69"/>
          <p:cNvSpPr/>
          <p:nvPr/>
        </p:nvSpPr>
        <p:spPr>
          <a:xfrm>
            <a:off x="9178174" y="4838942"/>
            <a:ext cx="591829" cy="400110"/>
          </a:xfrm>
          <a:prstGeom prst="rect">
            <a:avLst/>
          </a:prstGeom>
        </p:spPr>
        <p:txBody>
          <a:bodyPr wrap="none">
            <a:spAutoFit/>
          </a:bodyPr>
          <a:lstStyle/>
          <a:p>
            <a:r>
              <a:rPr lang="is-IS" sz="2000" dirty="0">
                <a:solidFill>
                  <a:schemeClr val="tx2"/>
                </a:solidFill>
                <a:latin typeface="Abadi MT Condensed Extra Bold" charset="0"/>
                <a:ea typeface="Abadi MT Condensed Extra Bold" charset="0"/>
                <a:cs typeface="Abadi MT Condensed Extra Bold" charset="0"/>
              </a:rPr>
              <a:t>…..</a:t>
            </a:r>
            <a:endParaRPr lang="en-US" sz="1100" dirty="0">
              <a:latin typeface="Abadi MT Condensed Extra Bold" charset="0"/>
              <a:ea typeface="Abadi MT Condensed Extra Bold" charset="0"/>
              <a:cs typeface="Abadi MT Condensed Extra Bold" charset="0"/>
            </a:endParaRPr>
          </a:p>
        </p:txBody>
      </p:sp>
      <p:sp>
        <p:nvSpPr>
          <p:cNvPr id="71" name="Rectangle 70"/>
          <p:cNvSpPr/>
          <p:nvPr/>
        </p:nvSpPr>
        <p:spPr>
          <a:xfrm>
            <a:off x="8202591" y="6037613"/>
            <a:ext cx="821956"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Ranking</a:t>
            </a:r>
            <a:endParaRPr lang="en-US" sz="1100" dirty="0">
              <a:latin typeface="Abadi MT Condensed Extra Bold" charset="0"/>
              <a:ea typeface="Abadi MT Condensed Extra Bold" charset="0"/>
              <a:cs typeface="Abadi MT Condensed Extra Bold" charset="0"/>
            </a:endParaRPr>
          </a:p>
        </p:txBody>
      </p:sp>
      <p:sp>
        <p:nvSpPr>
          <p:cNvPr id="78" name="Notched Right Arrow 77"/>
          <p:cNvSpPr/>
          <p:nvPr/>
        </p:nvSpPr>
        <p:spPr>
          <a:xfrm>
            <a:off x="4281920" y="4371013"/>
            <a:ext cx="2412647" cy="830997"/>
          </a:xfrm>
          <a:prstGeom prst="notchedRightArrow">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4159185" y="5223183"/>
            <a:ext cx="3027752" cy="461665"/>
          </a:xfrm>
          <a:prstGeom prst="rect">
            <a:avLst/>
          </a:prstGeom>
        </p:spPr>
        <p:txBody>
          <a:bodyPr wrap="none">
            <a:spAutoFit/>
          </a:bodyPr>
          <a:lstStyle/>
          <a:p>
            <a:r>
              <a:rPr lang="en-US" sz="2400" dirty="0">
                <a:solidFill>
                  <a:srgbClr val="FF0000"/>
                </a:solidFill>
                <a:latin typeface="Abadi MT Condensed Extra Bold" charset="0"/>
                <a:ea typeface="Abadi MT Condensed Extra Bold" charset="0"/>
                <a:cs typeface="Abadi MT Condensed Extra Bold" charset="0"/>
              </a:rPr>
              <a:t>Feature/Representation</a:t>
            </a:r>
          </a:p>
        </p:txBody>
      </p:sp>
      <p:sp>
        <p:nvSpPr>
          <p:cNvPr id="6" name="Oval 5"/>
          <p:cNvSpPr/>
          <p:nvPr/>
        </p:nvSpPr>
        <p:spPr>
          <a:xfrm>
            <a:off x="2571972" y="4033856"/>
            <a:ext cx="1485900" cy="1499097"/>
          </a:xfrm>
          <a:prstGeom prst="ellipse">
            <a:avLst/>
          </a:prstGeom>
          <a:solidFill>
            <a:srgbClr val="FF00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812349" y="4593505"/>
            <a:ext cx="1005147" cy="461665"/>
          </a:xfrm>
          <a:prstGeom prst="rect">
            <a:avLst/>
          </a:prstGeom>
        </p:spPr>
        <p:txBody>
          <a:bodyPr wrap="none">
            <a:spAutoFit/>
          </a:bodyPr>
          <a:lstStyle/>
          <a:p>
            <a:r>
              <a:rPr lang="en-US" sz="2400" dirty="0">
                <a:solidFill>
                  <a:schemeClr val="tx2"/>
                </a:solidFill>
                <a:latin typeface="Abadi MT Condensed Extra Bold" charset="0"/>
                <a:ea typeface="Abadi MT Condensed Extra Bold" charset="0"/>
                <a:cs typeface="Abadi MT Condensed Extra Bold" charset="0"/>
              </a:rPr>
              <a:t>Graphs</a:t>
            </a:r>
            <a:endParaRPr lang="en-US" sz="1200" dirty="0">
              <a:latin typeface="Abadi MT Condensed Extra Bold" charset="0"/>
              <a:ea typeface="Abadi MT Condensed Extra Bold" charset="0"/>
              <a:cs typeface="Abadi MT Condensed Extra Bold" charset="0"/>
            </a:endParaRPr>
          </a:p>
        </p:txBody>
      </p:sp>
      <p:graphicFrame>
        <p:nvGraphicFramePr>
          <p:cNvPr id="83" name="表格 24"/>
          <p:cNvGraphicFramePr>
            <a:graphicFrameLocks noGrp="1"/>
          </p:cNvGraphicFramePr>
          <p:nvPr/>
        </p:nvGraphicFramePr>
        <p:xfrm>
          <a:off x="6393219" y="1871944"/>
          <a:ext cx="684599" cy="219456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41051">
                  <a:extLst>
                    <a:ext uri="{9D8B030D-6E8A-4147-A177-3AD203B41FA5}">
                      <a16:colId xmlns:a16="http://schemas.microsoft.com/office/drawing/2014/main" val="20002"/>
                    </a:ext>
                  </a:extLst>
                </a:gridCol>
              </a:tblGrid>
              <a:tr h="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0"/>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1"/>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2"/>
                  </a:ext>
                </a:extLst>
              </a:tr>
              <a:tr h="274531">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3"/>
                  </a:ext>
                </a:extLst>
              </a:tr>
              <a:tr h="274531">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4"/>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3030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5" grpId="0">
        <p:bldAsOne/>
      </p:bldGraphic>
      <p:bldP spid="67" grpId="0"/>
      <p:bldP spid="68" grpId="0"/>
      <p:bldP spid="69" grpId="0"/>
      <p:bldP spid="70" grpId="0"/>
      <p:bldP spid="71" grpId="0"/>
      <p:bldP spid="78" grpId="0" animBg="1"/>
      <p:bldP spid="79" grpId="0"/>
      <p:bldP spid="6" grpId="0" animBg="1"/>
      <p:bldP spid="8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40</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5056060" y="3237600"/>
            <a:ext cx="661541" cy="1441382"/>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3609143" y="3760039"/>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4350353" y="4952499"/>
            <a:ext cx="2062513" cy="338554"/>
          </a:xfrm>
          <a:prstGeom prst="rect">
            <a:avLst/>
          </a:prstGeom>
          <a:noFill/>
        </p:spPr>
        <p:txBody>
          <a:bodyPr wrap="square" rtlCol="0">
            <a:spAutoFit/>
          </a:bodyPr>
          <a:lstStyle/>
          <a:p>
            <a:r>
              <a:rPr lang="en-US" sz="1600" dirty="0">
                <a:solidFill>
                  <a:schemeClr val="accent5">
                    <a:lumMod val="75000"/>
                  </a:schemeClr>
                </a:solidFill>
              </a:rPr>
              <a:t>Node Representations</a:t>
            </a:r>
          </a:p>
        </p:txBody>
      </p:sp>
    </p:spTree>
    <p:extLst>
      <p:ext uri="{BB962C8B-B14F-4D97-AF65-F5344CB8AC3E}">
        <p14:creationId xmlns:p14="http://schemas.microsoft.com/office/powerpoint/2010/main" val="3524189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41</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5056060" y="3237600"/>
            <a:ext cx="661541" cy="1441382"/>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3609143" y="3760039"/>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4350353" y="4952499"/>
            <a:ext cx="2062513" cy="338554"/>
          </a:xfrm>
          <a:prstGeom prst="rect">
            <a:avLst/>
          </a:prstGeom>
          <a:noFill/>
        </p:spPr>
        <p:txBody>
          <a:bodyPr wrap="square" rtlCol="0">
            <a:spAutoFit/>
          </a:bodyPr>
          <a:lstStyle/>
          <a:p>
            <a:r>
              <a:rPr lang="en-US" sz="1600" dirty="0">
                <a:solidFill>
                  <a:schemeClr val="accent5">
                    <a:lumMod val="75000"/>
                  </a:schemeClr>
                </a:solidFill>
              </a:rPr>
              <a:t>Node Representations</a:t>
            </a:r>
          </a:p>
        </p:txBody>
      </p:sp>
      <p:sp>
        <p:nvSpPr>
          <p:cNvPr id="212" name="Right Arrow 211">
            <a:extLst>
              <a:ext uri="{FF2B5EF4-FFF2-40B4-BE49-F238E27FC236}">
                <a16:creationId xmlns:a16="http://schemas.microsoft.com/office/drawing/2014/main" id="{BD36330E-E59B-424C-BEB8-1E89CAF4BE0B}"/>
              </a:ext>
            </a:extLst>
          </p:cNvPr>
          <p:cNvSpPr/>
          <p:nvPr/>
        </p:nvSpPr>
        <p:spPr>
          <a:xfrm>
            <a:off x="6734781" y="3790871"/>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B591DBB-917B-A94C-B278-0333B25FB194}"/>
              </a:ext>
            </a:extLst>
          </p:cNvPr>
          <p:cNvGrpSpPr/>
          <p:nvPr/>
        </p:nvGrpSpPr>
        <p:grpSpPr>
          <a:xfrm>
            <a:off x="8618973" y="3870886"/>
            <a:ext cx="661363" cy="168030"/>
            <a:chOff x="8258493" y="4454761"/>
            <a:chExt cx="661363" cy="168030"/>
          </a:xfrm>
        </p:grpSpPr>
        <p:sp>
          <p:nvSpPr>
            <p:cNvPr id="242" name="Rectangle 241">
              <a:extLst>
                <a:ext uri="{FF2B5EF4-FFF2-40B4-BE49-F238E27FC236}">
                  <a16:creationId xmlns:a16="http://schemas.microsoft.com/office/drawing/2014/main" id="{F7C92A58-6F22-F44E-AEFE-3A8E05D6254A}"/>
                </a:ext>
              </a:extLst>
            </p:cNvPr>
            <p:cNvSpPr/>
            <p:nvPr/>
          </p:nvSpPr>
          <p:spPr>
            <a:xfrm rot="10800000">
              <a:off x="8751861" y="445476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FD15CDA-67EA-8041-93BF-E34E74B60857}"/>
                </a:ext>
              </a:extLst>
            </p:cNvPr>
            <p:cNvSpPr/>
            <p:nvPr/>
          </p:nvSpPr>
          <p:spPr>
            <a:xfrm rot="10800000">
              <a:off x="8584044" y="445476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B17A8E35-18A2-8843-ADD9-C30E8F056FCD}"/>
                </a:ext>
              </a:extLst>
            </p:cNvPr>
            <p:cNvSpPr/>
            <p:nvPr/>
          </p:nvSpPr>
          <p:spPr>
            <a:xfrm rot="10800000">
              <a:off x="8426736" y="44548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AFE92F7-1411-A847-8BDF-4C69B67E9A9B}"/>
                </a:ext>
              </a:extLst>
            </p:cNvPr>
            <p:cNvSpPr/>
            <p:nvPr/>
          </p:nvSpPr>
          <p:spPr>
            <a:xfrm rot="10800000">
              <a:off x="8258493" y="445476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 name="TextBox 245">
            <a:extLst>
              <a:ext uri="{FF2B5EF4-FFF2-40B4-BE49-F238E27FC236}">
                <a16:creationId xmlns:a16="http://schemas.microsoft.com/office/drawing/2014/main" id="{2A00D58F-FE5B-2241-9B92-30A7979C566E}"/>
              </a:ext>
            </a:extLst>
          </p:cNvPr>
          <p:cNvSpPr txBox="1"/>
          <p:nvPr/>
        </p:nvSpPr>
        <p:spPr>
          <a:xfrm>
            <a:off x="8029765" y="4952499"/>
            <a:ext cx="2501141" cy="338554"/>
          </a:xfrm>
          <a:prstGeom prst="rect">
            <a:avLst/>
          </a:prstGeom>
          <a:noFill/>
        </p:spPr>
        <p:txBody>
          <a:bodyPr wrap="square" rtlCol="0">
            <a:spAutoFit/>
          </a:bodyPr>
          <a:lstStyle/>
          <a:p>
            <a:r>
              <a:rPr lang="en-US" sz="1600" dirty="0">
                <a:solidFill>
                  <a:schemeClr val="accent5">
                    <a:lumMod val="75000"/>
                  </a:schemeClr>
                </a:solidFill>
              </a:rPr>
              <a:t>Graph Representation</a:t>
            </a:r>
          </a:p>
        </p:txBody>
      </p:sp>
    </p:spTree>
    <p:extLst>
      <p:ext uri="{BB962C8B-B14F-4D97-AF65-F5344CB8AC3E}">
        <p14:creationId xmlns:p14="http://schemas.microsoft.com/office/powerpoint/2010/main" val="875988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42</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5056060" y="3237600"/>
            <a:ext cx="661541" cy="1441382"/>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3609143" y="3760039"/>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4350353" y="4952499"/>
            <a:ext cx="2062513" cy="338554"/>
          </a:xfrm>
          <a:prstGeom prst="rect">
            <a:avLst/>
          </a:prstGeom>
          <a:noFill/>
        </p:spPr>
        <p:txBody>
          <a:bodyPr wrap="square" rtlCol="0">
            <a:spAutoFit/>
          </a:bodyPr>
          <a:lstStyle/>
          <a:p>
            <a:r>
              <a:rPr lang="en-US" sz="1600" dirty="0">
                <a:solidFill>
                  <a:schemeClr val="accent5">
                    <a:lumMod val="75000"/>
                  </a:schemeClr>
                </a:solidFill>
              </a:rPr>
              <a:t>Node Representations</a:t>
            </a:r>
          </a:p>
        </p:txBody>
      </p:sp>
      <p:sp>
        <p:nvSpPr>
          <p:cNvPr id="212" name="Right Arrow 211">
            <a:extLst>
              <a:ext uri="{FF2B5EF4-FFF2-40B4-BE49-F238E27FC236}">
                <a16:creationId xmlns:a16="http://schemas.microsoft.com/office/drawing/2014/main" id="{BD36330E-E59B-424C-BEB8-1E89CAF4BE0B}"/>
              </a:ext>
            </a:extLst>
          </p:cNvPr>
          <p:cNvSpPr/>
          <p:nvPr/>
        </p:nvSpPr>
        <p:spPr>
          <a:xfrm>
            <a:off x="6734781" y="3790871"/>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B591DBB-917B-A94C-B278-0333B25FB194}"/>
              </a:ext>
            </a:extLst>
          </p:cNvPr>
          <p:cNvGrpSpPr/>
          <p:nvPr/>
        </p:nvGrpSpPr>
        <p:grpSpPr>
          <a:xfrm>
            <a:off x="8618973" y="3870886"/>
            <a:ext cx="661363" cy="168030"/>
            <a:chOff x="8258493" y="4454761"/>
            <a:chExt cx="661363" cy="168030"/>
          </a:xfrm>
        </p:grpSpPr>
        <p:sp>
          <p:nvSpPr>
            <p:cNvPr id="242" name="Rectangle 241">
              <a:extLst>
                <a:ext uri="{FF2B5EF4-FFF2-40B4-BE49-F238E27FC236}">
                  <a16:creationId xmlns:a16="http://schemas.microsoft.com/office/drawing/2014/main" id="{F7C92A58-6F22-F44E-AEFE-3A8E05D6254A}"/>
                </a:ext>
              </a:extLst>
            </p:cNvPr>
            <p:cNvSpPr/>
            <p:nvPr/>
          </p:nvSpPr>
          <p:spPr>
            <a:xfrm rot="10800000">
              <a:off x="8751861" y="445476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FD15CDA-67EA-8041-93BF-E34E74B60857}"/>
                </a:ext>
              </a:extLst>
            </p:cNvPr>
            <p:cNvSpPr/>
            <p:nvPr/>
          </p:nvSpPr>
          <p:spPr>
            <a:xfrm rot="10800000">
              <a:off x="8584044" y="445476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B17A8E35-18A2-8843-ADD9-C30E8F056FCD}"/>
                </a:ext>
              </a:extLst>
            </p:cNvPr>
            <p:cNvSpPr/>
            <p:nvPr/>
          </p:nvSpPr>
          <p:spPr>
            <a:xfrm rot="10800000">
              <a:off x="8426736" y="44548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AFE92F7-1411-A847-8BDF-4C69B67E9A9B}"/>
                </a:ext>
              </a:extLst>
            </p:cNvPr>
            <p:cNvSpPr/>
            <p:nvPr/>
          </p:nvSpPr>
          <p:spPr>
            <a:xfrm rot="10800000">
              <a:off x="8258493" y="445476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 name="TextBox 245">
            <a:extLst>
              <a:ext uri="{FF2B5EF4-FFF2-40B4-BE49-F238E27FC236}">
                <a16:creationId xmlns:a16="http://schemas.microsoft.com/office/drawing/2014/main" id="{2A00D58F-FE5B-2241-9B92-30A7979C566E}"/>
              </a:ext>
            </a:extLst>
          </p:cNvPr>
          <p:cNvSpPr txBox="1"/>
          <p:nvPr/>
        </p:nvSpPr>
        <p:spPr>
          <a:xfrm>
            <a:off x="8029765" y="4952499"/>
            <a:ext cx="2501141" cy="338554"/>
          </a:xfrm>
          <a:prstGeom prst="rect">
            <a:avLst/>
          </a:prstGeom>
          <a:noFill/>
        </p:spPr>
        <p:txBody>
          <a:bodyPr wrap="square" rtlCol="0">
            <a:spAutoFit/>
          </a:bodyPr>
          <a:lstStyle/>
          <a:p>
            <a:r>
              <a:rPr lang="en-US" sz="1600" dirty="0">
                <a:solidFill>
                  <a:schemeClr val="accent5">
                    <a:lumMod val="75000"/>
                  </a:schemeClr>
                </a:solidFill>
              </a:rPr>
              <a:t>Graph Representations</a:t>
            </a:r>
          </a:p>
        </p:txBody>
      </p:sp>
      <p:sp>
        <p:nvSpPr>
          <p:cNvPr id="247" name="TextBox 246">
            <a:extLst>
              <a:ext uri="{FF2B5EF4-FFF2-40B4-BE49-F238E27FC236}">
                <a16:creationId xmlns:a16="http://schemas.microsoft.com/office/drawing/2014/main" id="{9471B3E9-426E-7A47-9F1E-1B5941B0172E}"/>
              </a:ext>
            </a:extLst>
          </p:cNvPr>
          <p:cNvSpPr txBox="1"/>
          <p:nvPr/>
        </p:nvSpPr>
        <p:spPr>
          <a:xfrm>
            <a:off x="3492347" y="3332740"/>
            <a:ext cx="2062513" cy="338554"/>
          </a:xfrm>
          <a:prstGeom prst="rect">
            <a:avLst/>
          </a:prstGeom>
          <a:noFill/>
        </p:spPr>
        <p:txBody>
          <a:bodyPr wrap="square" rtlCol="0">
            <a:spAutoFit/>
          </a:bodyPr>
          <a:lstStyle/>
          <a:p>
            <a:r>
              <a:rPr lang="en-US" sz="1600" dirty="0">
                <a:solidFill>
                  <a:schemeClr val="accent5">
                    <a:lumMod val="75000"/>
                  </a:schemeClr>
                </a:solidFill>
              </a:rPr>
              <a:t>Filtering</a:t>
            </a:r>
          </a:p>
        </p:txBody>
      </p:sp>
      <p:sp>
        <p:nvSpPr>
          <p:cNvPr id="248" name="TextBox 247">
            <a:extLst>
              <a:ext uri="{FF2B5EF4-FFF2-40B4-BE49-F238E27FC236}">
                <a16:creationId xmlns:a16="http://schemas.microsoft.com/office/drawing/2014/main" id="{768A6294-78D5-2946-8A96-032A557DFA75}"/>
              </a:ext>
            </a:extLst>
          </p:cNvPr>
          <p:cNvSpPr txBox="1"/>
          <p:nvPr/>
        </p:nvSpPr>
        <p:spPr>
          <a:xfrm>
            <a:off x="6637142" y="3332740"/>
            <a:ext cx="2062513" cy="338554"/>
          </a:xfrm>
          <a:prstGeom prst="rect">
            <a:avLst/>
          </a:prstGeom>
          <a:noFill/>
        </p:spPr>
        <p:txBody>
          <a:bodyPr wrap="square" rtlCol="0">
            <a:spAutoFit/>
          </a:bodyPr>
          <a:lstStyle/>
          <a:p>
            <a:r>
              <a:rPr lang="en-US" sz="1600" dirty="0">
                <a:solidFill>
                  <a:schemeClr val="accent5">
                    <a:lumMod val="75000"/>
                  </a:schemeClr>
                </a:solidFill>
              </a:rPr>
              <a:t>Pooling</a:t>
            </a:r>
          </a:p>
        </p:txBody>
      </p:sp>
    </p:spTree>
    <p:extLst>
      <p:ext uri="{BB962C8B-B14F-4D97-AF65-F5344CB8AC3E}">
        <p14:creationId xmlns:p14="http://schemas.microsoft.com/office/powerpoint/2010/main" val="3261254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43</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653131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44</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8043073" y="2024832"/>
            <a:ext cx="3079914" cy="2532140"/>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7576540" y="5486682"/>
            <a:ext cx="3381684" cy="325589"/>
          </a:xfrm>
          <a:prstGeom prst="rect">
            <a:avLst/>
          </a:prstGeom>
        </p:spPr>
      </p:pic>
    </p:spTree>
    <p:extLst>
      <p:ext uri="{BB962C8B-B14F-4D97-AF65-F5344CB8AC3E}">
        <p14:creationId xmlns:p14="http://schemas.microsoft.com/office/powerpoint/2010/main" val="2734910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45</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8043073" y="2024832"/>
            <a:ext cx="3079914" cy="2532140"/>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7576540" y="5486682"/>
            <a:ext cx="3381684" cy="325589"/>
          </a:xfrm>
          <a:prstGeom prst="rect">
            <a:avLst/>
          </a:prstGeom>
        </p:spPr>
      </p:pic>
      <p:cxnSp>
        <p:nvCxnSpPr>
          <p:cNvPr id="123" name="Straight Connector 122">
            <a:extLst>
              <a:ext uri="{FF2B5EF4-FFF2-40B4-BE49-F238E27FC236}">
                <a16:creationId xmlns:a16="http://schemas.microsoft.com/office/drawing/2014/main" id="{7126B29A-064A-7345-BBBF-5A1216CB8208}"/>
              </a:ext>
            </a:extLst>
          </p:cNvPr>
          <p:cNvCxnSpPr>
            <a:cxnSpLocks/>
          </p:cNvCxnSpPr>
          <p:nvPr/>
        </p:nvCxnSpPr>
        <p:spPr>
          <a:xfrm>
            <a:off x="9255606" y="5862628"/>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CD331243-2542-984E-A973-635B9EB0C22D}"/>
              </a:ext>
            </a:extLst>
          </p:cNvPr>
          <p:cNvSpPr txBox="1"/>
          <p:nvPr/>
        </p:nvSpPr>
        <p:spPr>
          <a:xfrm>
            <a:off x="5429452" y="5892148"/>
            <a:ext cx="6178266" cy="523220"/>
          </a:xfrm>
          <a:prstGeom prst="rect">
            <a:avLst/>
          </a:prstGeom>
          <a:noFill/>
        </p:spPr>
        <p:txBody>
          <a:bodyPr wrap="square" rtlCol="0">
            <a:spAutoFit/>
          </a:bodyPr>
          <a:lstStyle/>
          <a:p>
            <a:r>
              <a:rPr lang="en-US" sz="2800" dirty="0">
                <a:solidFill>
                  <a:schemeClr val="accent6">
                    <a:lumMod val="50000"/>
                  </a:schemeClr>
                </a:solidFill>
              </a:rPr>
              <a:t>Graph filtering refines the node features</a:t>
            </a:r>
          </a:p>
        </p:txBody>
      </p:sp>
    </p:spTree>
    <p:extLst>
      <p:ext uri="{BB962C8B-B14F-4D97-AF65-F5344CB8AC3E}">
        <p14:creationId xmlns:p14="http://schemas.microsoft.com/office/powerpoint/2010/main" val="2793908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46</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482515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47</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8179E719-2480-7147-8057-720FC1E5AFB5}"/>
              </a:ext>
            </a:extLst>
          </p:cNvPr>
          <p:cNvGrpSpPr/>
          <p:nvPr/>
        </p:nvGrpSpPr>
        <p:grpSpPr>
          <a:xfrm>
            <a:off x="8214716" y="2659808"/>
            <a:ext cx="2236122" cy="1435302"/>
            <a:chOff x="2541830" y="4658175"/>
            <a:chExt cx="1461086" cy="937829"/>
          </a:xfrm>
        </p:grpSpPr>
        <p:sp>
          <p:nvSpPr>
            <p:cNvPr id="55" name="Parallelogram 54">
              <a:extLst>
                <a:ext uri="{FF2B5EF4-FFF2-40B4-BE49-F238E27FC236}">
                  <a16:creationId xmlns:a16="http://schemas.microsoft.com/office/drawing/2014/main" id="{7EC98BFE-DE20-9F4C-B4AC-C3801FC2A04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85F8A5C-3104-1D47-B6DA-65106633EC69}"/>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450ACC5-C3CF-194B-870C-06091205B27A}"/>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1E5071A-441C-2B48-AF66-2BFACAFC36E0}"/>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2539243-7B49-9D4C-B758-1019C33E5A7C}"/>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9BAF9FC-48F9-EC48-BA56-1F43B91614CA}"/>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AD239FC4-95B2-2343-A4F6-7700CB2FB2B6}"/>
                </a:ext>
              </a:extLst>
            </p:cNvPr>
            <p:cNvCxnSpPr>
              <a:cxnSpLocks/>
              <a:stCxn id="57" idx="7"/>
              <a:endCxn id="56"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E7339E-8493-B049-9093-3DEDC0502D10}"/>
                </a:ext>
              </a:extLst>
            </p:cNvPr>
            <p:cNvCxnSpPr>
              <a:cxnSpLocks/>
              <a:stCxn id="58" idx="7"/>
              <a:endCxn id="56"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3C9A004-BB9E-FE4E-AE99-CA0485A06839}"/>
                </a:ext>
              </a:extLst>
            </p:cNvPr>
            <p:cNvCxnSpPr>
              <a:cxnSpLocks/>
              <a:stCxn id="59"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F42B3E-3D43-D745-BD33-AEB0BE20854C}"/>
                </a:ext>
              </a:extLst>
            </p:cNvPr>
            <p:cNvCxnSpPr>
              <a:cxnSpLocks/>
              <a:stCxn id="58" idx="2"/>
              <a:endCxn id="57"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ED0F81-D9AF-4F48-B19D-E39A46AE537A}"/>
                </a:ext>
              </a:extLst>
            </p:cNvPr>
            <p:cNvCxnSpPr>
              <a:cxnSpLocks/>
              <a:stCxn id="59" idx="6"/>
              <a:endCxn id="60"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6C0DBEB-E82E-9F4B-BFD5-247D771DE425}"/>
              </a:ext>
            </a:extLst>
          </p:cNvPr>
          <p:cNvPicPr>
            <a:picLocks noChangeAspect="1"/>
          </p:cNvPicPr>
          <p:nvPr/>
        </p:nvPicPr>
        <p:blipFill>
          <a:blip r:embed="rId2"/>
          <a:stretch>
            <a:fillRect/>
          </a:stretch>
        </p:blipFill>
        <p:spPr>
          <a:xfrm>
            <a:off x="6708608" y="5507849"/>
            <a:ext cx="4645192" cy="317373"/>
          </a:xfrm>
          <a:prstGeom prst="rect">
            <a:avLst/>
          </a:prstGeom>
        </p:spPr>
      </p:pic>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3"/>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504732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48</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8179E719-2480-7147-8057-720FC1E5AFB5}"/>
              </a:ext>
            </a:extLst>
          </p:cNvPr>
          <p:cNvGrpSpPr/>
          <p:nvPr/>
        </p:nvGrpSpPr>
        <p:grpSpPr>
          <a:xfrm>
            <a:off x="8214716" y="2659808"/>
            <a:ext cx="2236122" cy="1435302"/>
            <a:chOff x="2541830" y="4658175"/>
            <a:chExt cx="1461086" cy="937829"/>
          </a:xfrm>
        </p:grpSpPr>
        <p:sp>
          <p:nvSpPr>
            <p:cNvPr id="55" name="Parallelogram 54">
              <a:extLst>
                <a:ext uri="{FF2B5EF4-FFF2-40B4-BE49-F238E27FC236}">
                  <a16:creationId xmlns:a16="http://schemas.microsoft.com/office/drawing/2014/main" id="{7EC98BFE-DE20-9F4C-B4AC-C3801FC2A04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85F8A5C-3104-1D47-B6DA-65106633EC69}"/>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450ACC5-C3CF-194B-870C-06091205B27A}"/>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1E5071A-441C-2B48-AF66-2BFACAFC36E0}"/>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2539243-7B49-9D4C-B758-1019C33E5A7C}"/>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9BAF9FC-48F9-EC48-BA56-1F43B91614CA}"/>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AD239FC4-95B2-2343-A4F6-7700CB2FB2B6}"/>
                </a:ext>
              </a:extLst>
            </p:cNvPr>
            <p:cNvCxnSpPr>
              <a:cxnSpLocks/>
              <a:stCxn id="57" idx="7"/>
              <a:endCxn id="56"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E7339E-8493-B049-9093-3DEDC0502D10}"/>
                </a:ext>
              </a:extLst>
            </p:cNvPr>
            <p:cNvCxnSpPr>
              <a:cxnSpLocks/>
              <a:stCxn id="58" idx="7"/>
              <a:endCxn id="56"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3C9A004-BB9E-FE4E-AE99-CA0485A06839}"/>
                </a:ext>
              </a:extLst>
            </p:cNvPr>
            <p:cNvCxnSpPr>
              <a:cxnSpLocks/>
              <a:stCxn id="59"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F42B3E-3D43-D745-BD33-AEB0BE20854C}"/>
                </a:ext>
              </a:extLst>
            </p:cNvPr>
            <p:cNvCxnSpPr>
              <a:cxnSpLocks/>
              <a:stCxn id="58" idx="2"/>
              <a:endCxn id="57"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ED0F81-D9AF-4F48-B19D-E39A46AE537A}"/>
                </a:ext>
              </a:extLst>
            </p:cNvPr>
            <p:cNvCxnSpPr>
              <a:cxnSpLocks/>
              <a:stCxn id="59" idx="6"/>
              <a:endCxn id="60"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6C0DBEB-E82E-9F4B-BFD5-247D771DE425}"/>
              </a:ext>
            </a:extLst>
          </p:cNvPr>
          <p:cNvPicPr>
            <a:picLocks noChangeAspect="1"/>
          </p:cNvPicPr>
          <p:nvPr/>
        </p:nvPicPr>
        <p:blipFill>
          <a:blip r:embed="rId2"/>
          <a:stretch>
            <a:fillRect/>
          </a:stretch>
        </p:blipFill>
        <p:spPr>
          <a:xfrm>
            <a:off x="6708608" y="5507849"/>
            <a:ext cx="4645192" cy="317373"/>
          </a:xfrm>
          <a:prstGeom prst="rect">
            <a:avLst/>
          </a:prstGeom>
        </p:spPr>
      </p:pic>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3"/>
          <a:stretch>
            <a:fillRect/>
          </a:stretch>
        </p:blipFill>
        <p:spPr>
          <a:xfrm>
            <a:off x="1464683" y="5492147"/>
            <a:ext cx="2945194" cy="314754"/>
          </a:xfrm>
          <a:prstGeom prst="rect">
            <a:avLst/>
          </a:prstGeom>
        </p:spPr>
      </p:pic>
      <p:cxnSp>
        <p:nvCxnSpPr>
          <p:cNvPr id="73" name="Straight Connector 72">
            <a:extLst>
              <a:ext uri="{FF2B5EF4-FFF2-40B4-BE49-F238E27FC236}">
                <a16:creationId xmlns:a16="http://schemas.microsoft.com/office/drawing/2014/main" id="{A7E4210C-F7FB-7D44-B800-E75032ECB02C}"/>
              </a:ext>
            </a:extLst>
          </p:cNvPr>
          <p:cNvCxnSpPr>
            <a:cxnSpLocks/>
          </p:cNvCxnSpPr>
          <p:nvPr/>
        </p:nvCxnSpPr>
        <p:spPr>
          <a:xfrm>
            <a:off x="6708608" y="5902885"/>
            <a:ext cx="46451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64A53CB-632D-124F-B855-A0A0EFFF8AAA}"/>
              </a:ext>
            </a:extLst>
          </p:cNvPr>
          <p:cNvSpPr txBox="1"/>
          <p:nvPr/>
        </p:nvSpPr>
        <p:spPr>
          <a:xfrm>
            <a:off x="5613252" y="5876176"/>
            <a:ext cx="6178266" cy="523220"/>
          </a:xfrm>
          <a:prstGeom prst="rect">
            <a:avLst/>
          </a:prstGeom>
          <a:noFill/>
        </p:spPr>
        <p:txBody>
          <a:bodyPr wrap="square" rtlCol="0">
            <a:spAutoFit/>
          </a:bodyPr>
          <a:lstStyle/>
          <a:p>
            <a:r>
              <a:rPr lang="en-US" sz="2800" dirty="0">
                <a:solidFill>
                  <a:schemeClr val="accent6">
                    <a:lumMod val="50000"/>
                  </a:schemeClr>
                </a:solidFill>
              </a:rPr>
              <a:t>Graph pooling generates a smaller graph</a:t>
            </a:r>
          </a:p>
        </p:txBody>
      </p:sp>
    </p:spTree>
    <p:extLst>
      <p:ext uri="{BB962C8B-B14F-4D97-AF65-F5344CB8AC3E}">
        <p14:creationId xmlns:p14="http://schemas.microsoft.com/office/powerpoint/2010/main" val="3405555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4CFA-5963-1844-B6D7-60293FE6CBBE}"/>
              </a:ext>
            </a:extLst>
          </p:cNvPr>
          <p:cNvSpPr>
            <a:spLocks noGrp="1"/>
          </p:cNvSpPr>
          <p:nvPr>
            <p:ph type="title"/>
          </p:nvPr>
        </p:nvSpPr>
        <p:spPr/>
        <p:txBody>
          <a:bodyPr/>
          <a:lstStyle/>
          <a:p>
            <a:r>
              <a:rPr lang="en-US" dirty="0"/>
              <a:t>General GNN Framework</a:t>
            </a:r>
          </a:p>
        </p:txBody>
      </p:sp>
      <p:sp>
        <p:nvSpPr>
          <p:cNvPr id="3" name="Slide Number Placeholder 2">
            <a:extLst>
              <a:ext uri="{FF2B5EF4-FFF2-40B4-BE49-F238E27FC236}">
                <a16:creationId xmlns:a16="http://schemas.microsoft.com/office/drawing/2014/main" id="{5174B87E-459F-244C-9713-9B20E79FE664}"/>
              </a:ext>
            </a:extLst>
          </p:cNvPr>
          <p:cNvSpPr>
            <a:spLocks noGrp="1"/>
          </p:cNvSpPr>
          <p:nvPr>
            <p:ph type="sldNum" sz="quarter" idx="12"/>
          </p:nvPr>
        </p:nvSpPr>
        <p:spPr/>
        <p:txBody>
          <a:bodyPr/>
          <a:lstStyle/>
          <a:p>
            <a:fld id="{4C15419E-54D6-8648-ABFB-BEF58E3E877E}" type="slidenum">
              <a:rPr lang="en-US" smtClean="0"/>
              <a:t>49</a:t>
            </a:fld>
            <a:endParaRPr lang="en-US" dirty="0"/>
          </a:p>
        </p:txBody>
      </p:sp>
      <p:sp>
        <p:nvSpPr>
          <p:cNvPr id="5" name="Rectangle 4">
            <a:extLst>
              <a:ext uri="{FF2B5EF4-FFF2-40B4-BE49-F238E27FC236}">
                <a16:creationId xmlns:a16="http://schemas.microsoft.com/office/drawing/2014/main" id="{86DBFF76-AE28-EE41-9F80-A045DB43E66A}"/>
              </a:ext>
            </a:extLst>
          </p:cNvPr>
          <p:cNvSpPr/>
          <p:nvPr/>
        </p:nvSpPr>
        <p:spPr>
          <a:xfrm>
            <a:off x="3796808" y="3744503"/>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3C9DB9BF-C472-BF43-92CC-69D11637C6B7}"/>
              </a:ext>
            </a:extLst>
          </p:cNvPr>
          <p:cNvSpPr/>
          <p:nvPr/>
        </p:nvSpPr>
        <p:spPr>
          <a:xfrm>
            <a:off x="4300900" y="3744503"/>
            <a:ext cx="293078" cy="1289537"/>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1CFC0A46-8340-B34D-B2B4-F1B0039A94BC}"/>
              </a:ext>
            </a:extLst>
          </p:cNvPr>
          <p:cNvSpPr/>
          <p:nvPr/>
        </p:nvSpPr>
        <p:spPr>
          <a:xfrm>
            <a:off x="4804992" y="3744501"/>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0903AFE-1621-544F-8CAC-26A38BF6D95F}"/>
              </a:ext>
            </a:extLst>
          </p:cNvPr>
          <p:cNvCxnSpPr/>
          <p:nvPr/>
        </p:nvCxnSpPr>
        <p:spPr>
          <a:xfrm>
            <a:off x="3198515" y="4405599"/>
            <a:ext cx="5275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CADD6DB-A033-5B44-89E6-BFF7250B8ADC}"/>
              </a:ext>
            </a:extLst>
          </p:cNvPr>
          <p:cNvSpPr/>
          <p:nvPr/>
        </p:nvSpPr>
        <p:spPr>
          <a:xfrm>
            <a:off x="5309084" y="3744501"/>
            <a:ext cx="293078" cy="1289537"/>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06CB63D7-9120-0B40-B59B-E0B4E69C2A8A}"/>
              </a:ext>
            </a:extLst>
          </p:cNvPr>
          <p:cNvSpPr txBox="1"/>
          <p:nvPr/>
        </p:nvSpPr>
        <p:spPr>
          <a:xfrm>
            <a:off x="5813176" y="4035326"/>
            <a:ext cx="1191986" cy="707886"/>
          </a:xfrm>
          <a:prstGeom prst="rect">
            <a:avLst/>
          </a:prstGeom>
          <a:noFill/>
        </p:spPr>
        <p:txBody>
          <a:bodyPr wrap="square" rtlCol="0">
            <a:spAutoFit/>
          </a:bodyPr>
          <a:lstStyle/>
          <a:p>
            <a:r>
              <a:rPr lang="en-US" altLang="zh-CN" sz="4000" dirty="0"/>
              <a:t>…</a:t>
            </a:r>
            <a:endParaRPr lang="en-US" sz="4000" dirty="0"/>
          </a:p>
        </p:txBody>
      </p:sp>
      <p:sp>
        <p:nvSpPr>
          <p:cNvPr id="11" name="Rectangle 10">
            <a:extLst>
              <a:ext uri="{FF2B5EF4-FFF2-40B4-BE49-F238E27FC236}">
                <a16:creationId xmlns:a16="http://schemas.microsoft.com/office/drawing/2014/main" id="{E1E21A13-1B9B-5D40-B3F5-BCA7AE6D9D5A}"/>
              </a:ext>
            </a:extLst>
          </p:cNvPr>
          <p:cNvSpPr/>
          <p:nvPr/>
        </p:nvSpPr>
        <p:spPr>
          <a:xfrm>
            <a:off x="6561780" y="3744501"/>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D8141D2-EE3E-E642-90D7-8F387E3F20EB}"/>
              </a:ext>
            </a:extLst>
          </p:cNvPr>
          <p:cNvSpPr/>
          <p:nvPr/>
        </p:nvSpPr>
        <p:spPr>
          <a:xfrm>
            <a:off x="7065872" y="3744501"/>
            <a:ext cx="293078" cy="1289537"/>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DB5560D3-4A56-3C45-8FDA-6BF318E7996B}"/>
              </a:ext>
            </a:extLst>
          </p:cNvPr>
          <p:cNvSpPr/>
          <p:nvPr/>
        </p:nvSpPr>
        <p:spPr>
          <a:xfrm>
            <a:off x="7569964" y="3744499"/>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1DEDA48-FDDE-2049-9E78-BA9C2CB903AD}"/>
              </a:ext>
            </a:extLst>
          </p:cNvPr>
          <p:cNvCxnSpPr>
            <a:cxnSpLocks/>
            <a:endCxn id="6" idx="1"/>
          </p:cNvCxnSpPr>
          <p:nvPr/>
        </p:nvCxnSpPr>
        <p:spPr>
          <a:xfrm>
            <a:off x="4082767" y="4389270"/>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5062AC-9A18-1C43-A6D7-1E5ED65AF59A}"/>
              </a:ext>
            </a:extLst>
          </p:cNvPr>
          <p:cNvCxnSpPr>
            <a:cxnSpLocks/>
          </p:cNvCxnSpPr>
          <p:nvPr/>
        </p:nvCxnSpPr>
        <p:spPr>
          <a:xfrm>
            <a:off x="4607583" y="4389267"/>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2ED064-7304-D84F-8D02-907B44DB2582}"/>
              </a:ext>
            </a:extLst>
          </p:cNvPr>
          <p:cNvCxnSpPr>
            <a:cxnSpLocks/>
          </p:cNvCxnSpPr>
          <p:nvPr/>
        </p:nvCxnSpPr>
        <p:spPr>
          <a:xfrm>
            <a:off x="5087391" y="4389265"/>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ABFAE9-7E45-784D-B53B-E9127653B584}"/>
              </a:ext>
            </a:extLst>
          </p:cNvPr>
          <p:cNvCxnSpPr>
            <a:cxnSpLocks/>
          </p:cNvCxnSpPr>
          <p:nvPr/>
        </p:nvCxnSpPr>
        <p:spPr>
          <a:xfrm>
            <a:off x="6833922" y="4389265"/>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F25331-6C47-6C42-AE68-5BD897EF05A3}"/>
              </a:ext>
            </a:extLst>
          </p:cNvPr>
          <p:cNvCxnSpPr>
            <a:cxnSpLocks/>
          </p:cNvCxnSpPr>
          <p:nvPr/>
        </p:nvCxnSpPr>
        <p:spPr>
          <a:xfrm>
            <a:off x="7336758" y="4389263"/>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BA6C70-20ED-7045-A442-A79790FA56D5}"/>
              </a:ext>
            </a:extLst>
          </p:cNvPr>
          <p:cNvSpPr/>
          <p:nvPr/>
        </p:nvSpPr>
        <p:spPr>
          <a:xfrm>
            <a:off x="3708545" y="2746723"/>
            <a:ext cx="293078" cy="27699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70837DFE-6AA4-9345-AA63-EEEEF52FD0A6}"/>
              </a:ext>
            </a:extLst>
          </p:cNvPr>
          <p:cNvSpPr txBox="1"/>
          <p:nvPr/>
        </p:nvSpPr>
        <p:spPr>
          <a:xfrm>
            <a:off x="4160199" y="2730394"/>
            <a:ext cx="1503938" cy="369332"/>
          </a:xfrm>
          <a:prstGeom prst="rect">
            <a:avLst/>
          </a:prstGeom>
          <a:noFill/>
        </p:spPr>
        <p:txBody>
          <a:bodyPr wrap="none" rtlCol="0">
            <a:spAutoFit/>
          </a:bodyPr>
          <a:lstStyle/>
          <a:p>
            <a:r>
              <a:rPr lang="en-US" altLang="zh-CN" dirty="0"/>
              <a:t>Filtering</a:t>
            </a:r>
            <a:r>
              <a:rPr lang="zh-CN" altLang="en-US" dirty="0"/>
              <a:t> </a:t>
            </a:r>
            <a:r>
              <a:rPr lang="en-US" altLang="zh-CN" dirty="0"/>
              <a:t>Layer</a:t>
            </a:r>
            <a:endParaRPr lang="en-US" dirty="0"/>
          </a:p>
        </p:txBody>
      </p:sp>
      <p:sp>
        <p:nvSpPr>
          <p:cNvPr id="21" name="Rectangle 20">
            <a:extLst>
              <a:ext uri="{FF2B5EF4-FFF2-40B4-BE49-F238E27FC236}">
                <a16:creationId xmlns:a16="http://schemas.microsoft.com/office/drawing/2014/main" id="{C84EC3E2-9B09-804B-9808-3559BAE41F80}"/>
              </a:ext>
            </a:extLst>
          </p:cNvPr>
          <p:cNvSpPr/>
          <p:nvPr/>
        </p:nvSpPr>
        <p:spPr>
          <a:xfrm>
            <a:off x="6110126" y="2746723"/>
            <a:ext cx="293078" cy="27699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TextBox 21">
            <a:extLst>
              <a:ext uri="{FF2B5EF4-FFF2-40B4-BE49-F238E27FC236}">
                <a16:creationId xmlns:a16="http://schemas.microsoft.com/office/drawing/2014/main" id="{794C7C38-D610-AF4E-8D08-FCEB2C8BC658}"/>
              </a:ext>
            </a:extLst>
          </p:cNvPr>
          <p:cNvSpPr txBox="1"/>
          <p:nvPr/>
        </p:nvSpPr>
        <p:spPr>
          <a:xfrm>
            <a:off x="6561780" y="2730394"/>
            <a:ext cx="1128129" cy="369332"/>
          </a:xfrm>
          <a:prstGeom prst="rect">
            <a:avLst/>
          </a:prstGeom>
          <a:noFill/>
        </p:spPr>
        <p:txBody>
          <a:bodyPr wrap="none" rtlCol="0">
            <a:spAutoFit/>
          </a:bodyPr>
          <a:lstStyle/>
          <a:p>
            <a:r>
              <a:rPr lang="en-US" altLang="zh-CN" dirty="0"/>
              <a:t>Activation</a:t>
            </a:r>
            <a:endParaRPr lang="en-US" dirty="0"/>
          </a:p>
        </p:txBody>
      </p:sp>
      <p:cxnSp>
        <p:nvCxnSpPr>
          <p:cNvPr id="23" name="Straight Arrow Connector 22">
            <a:extLst>
              <a:ext uri="{FF2B5EF4-FFF2-40B4-BE49-F238E27FC236}">
                <a16:creationId xmlns:a16="http://schemas.microsoft.com/office/drawing/2014/main" id="{BA83742A-BD28-C844-89C0-97B3A2F907BA}"/>
              </a:ext>
            </a:extLst>
          </p:cNvPr>
          <p:cNvCxnSpPr/>
          <p:nvPr/>
        </p:nvCxnSpPr>
        <p:spPr>
          <a:xfrm>
            <a:off x="7863042" y="4405599"/>
            <a:ext cx="5275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C7BD3E0-9D69-9240-9E6F-CBB4CDE75D29}"/>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For node-level tasks</a:t>
            </a:r>
          </a:p>
        </p:txBody>
      </p:sp>
    </p:spTree>
    <p:extLst>
      <p:ext uri="{BB962C8B-B14F-4D97-AF65-F5344CB8AC3E}">
        <p14:creationId xmlns:p14="http://schemas.microsoft.com/office/powerpoint/2010/main" val="58062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B131-631A-0649-B719-37256D626F9B}"/>
              </a:ext>
            </a:extLst>
          </p:cNvPr>
          <p:cNvSpPr>
            <a:spLocks noGrp="1"/>
          </p:cNvSpPr>
          <p:nvPr>
            <p:ph type="title"/>
          </p:nvPr>
        </p:nvSpPr>
        <p:spPr>
          <a:xfrm>
            <a:off x="0" y="30172"/>
            <a:ext cx="10515600" cy="1325563"/>
          </a:xfrm>
        </p:spPr>
        <p:txBody>
          <a:bodyPr/>
          <a:lstStyle/>
          <a:p>
            <a:r>
              <a:rPr lang="en-US" dirty="0"/>
              <a:t>The Power of Deep Learning</a:t>
            </a:r>
          </a:p>
        </p:txBody>
      </p:sp>
      <p:sp>
        <p:nvSpPr>
          <p:cNvPr id="3" name="Slide Number Placeholder 2">
            <a:extLst>
              <a:ext uri="{FF2B5EF4-FFF2-40B4-BE49-F238E27FC236}">
                <a16:creationId xmlns:a16="http://schemas.microsoft.com/office/drawing/2014/main" id="{3815F194-06D7-E545-AB9D-2C8EE1BE9D0E}"/>
              </a:ext>
            </a:extLst>
          </p:cNvPr>
          <p:cNvSpPr>
            <a:spLocks noGrp="1"/>
          </p:cNvSpPr>
          <p:nvPr>
            <p:ph type="sldNum" sz="quarter" idx="12"/>
          </p:nvPr>
        </p:nvSpPr>
        <p:spPr/>
        <p:txBody>
          <a:bodyPr/>
          <a:lstStyle/>
          <a:p>
            <a:fld id="{4C15419E-54D6-8648-ABFB-BEF58E3E877E}" type="slidenum">
              <a:rPr lang="en-US" smtClean="0"/>
              <a:t>5</a:t>
            </a:fld>
            <a:endParaRPr lang="en-US" dirty="0"/>
          </a:p>
        </p:txBody>
      </p:sp>
      <p:pic>
        <p:nvPicPr>
          <p:cNvPr id="4" name="Picture 3">
            <a:extLst>
              <a:ext uri="{FF2B5EF4-FFF2-40B4-BE49-F238E27FC236}">
                <a16:creationId xmlns:a16="http://schemas.microsoft.com/office/drawing/2014/main" id="{32D2BE2C-5A72-4741-8453-5025517893C4}"/>
              </a:ext>
            </a:extLst>
          </p:cNvPr>
          <p:cNvPicPr>
            <a:picLocks noChangeAspect="1"/>
          </p:cNvPicPr>
          <p:nvPr/>
        </p:nvPicPr>
        <p:blipFill>
          <a:blip r:embed="rId2"/>
          <a:stretch>
            <a:fillRect/>
          </a:stretch>
        </p:blipFill>
        <p:spPr>
          <a:xfrm>
            <a:off x="1447800" y="1690688"/>
            <a:ext cx="4648200" cy="2272880"/>
          </a:xfrm>
          <a:prstGeom prst="rect">
            <a:avLst/>
          </a:prstGeom>
        </p:spPr>
      </p:pic>
      <p:pic>
        <p:nvPicPr>
          <p:cNvPr id="5" name="Picture 4" descr="mage result for imagenet">
            <a:extLst>
              <a:ext uri="{FF2B5EF4-FFF2-40B4-BE49-F238E27FC236}">
                <a16:creationId xmlns:a16="http://schemas.microsoft.com/office/drawing/2014/main" id="{88D70661-8C44-0644-AF22-EB7EDEEED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200" y="1639545"/>
            <a:ext cx="2383973" cy="2383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ge result for speech signal">
            <a:extLst>
              <a:ext uri="{FF2B5EF4-FFF2-40B4-BE49-F238E27FC236}">
                <a16:creationId xmlns:a16="http://schemas.microsoft.com/office/drawing/2014/main" id="{2A9DFF09-5899-7647-8603-50E3771F0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372" y="4409680"/>
            <a:ext cx="2269671" cy="175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3576E46-6A28-984F-8F1A-740CC869127E}"/>
              </a:ext>
            </a:extLst>
          </p:cNvPr>
          <p:cNvPicPr>
            <a:picLocks noChangeAspect="1"/>
          </p:cNvPicPr>
          <p:nvPr/>
        </p:nvPicPr>
        <p:blipFill>
          <a:blip r:embed="rId5"/>
          <a:stretch>
            <a:fillRect/>
          </a:stretch>
        </p:blipFill>
        <p:spPr>
          <a:xfrm>
            <a:off x="6152694" y="4307328"/>
            <a:ext cx="4527198" cy="1963604"/>
          </a:xfrm>
          <a:prstGeom prst="rect">
            <a:avLst/>
          </a:prstGeom>
        </p:spPr>
      </p:pic>
    </p:spTree>
    <p:extLst>
      <p:ext uri="{BB962C8B-B14F-4D97-AF65-F5344CB8AC3E}">
        <p14:creationId xmlns:p14="http://schemas.microsoft.com/office/powerpoint/2010/main" val="4274499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4CFA-5963-1844-B6D7-60293FE6CBBE}"/>
              </a:ext>
            </a:extLst>
          </p:cNvPr>
          <p:cNvSpPr>
            <a:spLocks noGrp="1"/>
          </p:cNvSpPr>
          <p:nvPr>
            <p:ph type="title"/>
          </p:nvPr>
        </p:nvSpPr>
        <p:spPr/>
        <p:txBody>
          <a:bodyPr/>
          <a:lstStyle/>
          <a:p>
            <a:r>
              <a:rPr lang="en-US" dirty="0"/>
              <a:t>General GNN Framework</a:t>
            </a:r>
          </a:p>
        </p:txBody>
      </p:sp>
      <p:sp>
        <p:nvSpPr>
          <p:cNvPr id="3" name="Slide Number Placeholder 2">
            <a:extLst>
              <a:ext uri="{FF2B5EF4-FFF2-40B4-BE49-F238E27FC236}">
                <a16:creationId xmlns:a16="http://schemas.microsoft.com/office/drawing/2014/main" id="{5174B87E-459F-244C-9713-9B20E79FE664}"/>
              </a:ext>
            </a:extLst>
          </p:cNvPr>
          <p:cNvSpPr>
            <a:spLocks noGrp="1"/>
          </p:cNvSpPr>
          <p:nvPr>
            <p:ph type="sldNum" sz="quarter" idx="12"/>
          </p:nvPr>
        </p:nvSpPr>
        <p:spPr/>
        <p:txBody>
          <a:bodyPr/>
          <a:lstStyle/>
          <a:p>
            <a:fld id="{4C15419E-54D6-8648-ABFB-BEF58E3E877E}" type="slidenum">
              <a:rPr lang="en-US" smtClean="0"/>
              <a:t>50</a:t>
            </a:fld>
            <a:endParaRPr lang="en-US" dirty="0"/>
          </a:p>
        </p:txBody>
      </p:sp>
      <p:sp>
        <p:nvSpPr>
          <p:cNvPr id="24" name="TextBox 23">
            <a:extLst>
              <a:ext uri="{FF2B5EF4-FFF2-40B4-BE49-F238E27FC236}">
                <a16:creationId xmlns:a16="http://schemas.microsoft.com/office/drawing/2014/main" id="{BC7BD3E0-9D69-9240-9E6F-CBB4CDE75D29}"/>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For graph-level tasks</a:t>
            </a:r>
          </a:p>
        </p:txBody>
      </p:sp>
      <p:sp>
        <p:nvSpPr>
          <p:cNvPr id="25" name="Rectangle 24">
            <a:extLst>
              <a:ext uri="{FF2B5EF4-FFF2-40B4-BE49-F238E27FC236}">
                <a16:creationId xmlns:a16="http://schemas.microsoft.com/office/drawing/2014/main" id="{8B4E8AF2-91BC-BE43-A105-70C6D4AB7737}"/>
              </a:ext>
            </a:extLst>
          </p:cNvPr>
          <p:cNvSpPr/>
          <p:nvPr/>
        </p:nvSpPr>
        <p:spPr>
          <a:xfrm>
            <a:off x="2235306" y="3219347"/>
            <a:ext cx="2939949" cy="1812472"/>
          </a:xfrm>
          <a:prstGeom prst="rect">
            <a:avLst/>
          </a:prstGeom>
          <a:solidFill>
            <a:schemeClr val="bg1">
              <a:alpha val="50000"/>
            </a:schemeClr>
          </a:solidFill>
          <a:ln>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34C2AC0-F197-9C48-AF32-8D2CC70E8884}"/>
              </a:ext>
            </a:extLst>
          </p:cNvPr>
          <p:cNvSpPr/>
          <p:nvPr/>
        </p:nvSpPr>
        <p:spPr>
          <a:xfrm>
            <a:off x="2426109" y="3511279"/>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FD79660-ABC3-6041-ACD8-29D568335E8A}"/>
              </a:ext>
            </a:extLst>
          </p:cNvPr>
          <p:cNvSpPr/>
          <p:nvPr/>
        </p:nvSpPr>
        <p:spPr>
          <a:xfrm>
            <a:off x="2820153" y="3511279"/>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456EDEF-0B13-374B-BD0D-ADACD6D2E0B5}"/>
              </a:ext>
            </a:extLst>
          </p:cNvPr>
          <p:cNvCxnSpPr/>
          <p:nvPr/>
        </p:nvCxnSpPr>
        <p:spPr>
          <a:xfrm>
            <a:off x="1958429" y="4028052"/>
            <a:ext cx="4123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8F7ECE-0393-1547-95F3-CE6FB327A2F2}"/>
              </a:ext>
            </a:extLst>
          </p:cNvPr>
          <p:cNvSpPr txBox="1"/>
          <p:nvPr/>
        </p:nvSpPr>
        <p:spPr>
          <a:xfrm>
            <a:off x="3261983" y="3636502"/>
            <a:ext cx="931764" cy="553348"/>
          </a:xfrm>
          <a:prstGeom prst="rect">
            <a:avLst/>
          </a:prstGeom>
          <a:noFill/>
        </p:spPr>
        <p:txBody>
          <a:bodyPr wrap="square" rtlCol="0">
            <a:spAutoFit/>
          </a:bodyPr>
          <a:lstStyle/>
          <a:p>
            <a:r>
              <a:rPr lang="en-US" altLang="zh-CN" sz="4000" dirty="0"/>
              <a:t>…</a:t>
            </a:r>
            <a:endParaRPr lang="en-US" sz="4000" dirty="0"/>
          </a:p>
        </p:txBody>
      </p:sp>
      <p:sp>
        <p:nvSpPr>
          <p:cNvPr id="30" name="Rectangle 29">
            <a:extLst>
              <a:ext uri="{FF2B5EF4-FFF2-40B4-BE49-F238E27FC236}">
                <a16:creationId xmlns:a16="http://schemas.microsoft.com/office/drawing/2014/main" id="{2E6626CF-0C61-2644-80F4-A5D3BA3019CE}"/>
              </a:ext>
            </a:extLst>
          </p:cNvPr>
          <p:cNvSpPr/>
          <p:nvPr/>
        </p:nvSpPr>
        <p:spPr>
          <a:xfrm>
            <a:off x="3897889" y="3511276"/>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9D43F8C-7970-E944-87FC-2FC1E8C8BF71}"/>
              </a:ext>
            </a:extLst>
          </p:cNvPr>
          <p:cNvSpPr/>
          <p:nvPr/>
        </p:nvSpPr>
        <p:spPr>
          <a:xfrm>
            <a:off x="4291933" y="3511276"/>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8D53A03-D3DE-C844-AB82-DD5EE9F6B01E}"/>
              </a:ext>
            </a:extLst>
          </p:cNvPr>
          <p:cNvCxnSpPr>
            <a:cxnSpLocks/>
            <a:endCxn id="27" idx="1"/>
          </p:cNvCxnSpPr>
          <p:nvPr/>
        </p:nvCxnSpPr>
        <p:spPr>
          <a:xfrm>
            <a:off x="2649640" y="4015288"/>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B52C0B-F36F-B14F-897B-CD339287A0F9}"/>
              </a:ext>
            </a:extLst>
          </p:cNvPr>
          <p:cNvCxnSpPr>
            <a:cxnSpLocks/>
          </p:cNvCxnSpPr>
          <p:nvPr/>
        </p:nvCxnSpPr>
        <p:spPr>
          <a:xfrm>
            <a:off x="3059884" y="4015285"/>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55B899-6D53-2A45-B682-D98D88E02ACA}"/>
              </a:ext>
            </a:extLst>
          </p:cNvPr>
          <p:cNvCxnSpPr>
            <a:cxnSpLocks/>
          </p:cNvCxnSpPr>
          <p:nvPr/>
        </p:nvCxnSpPr>
        <p:spPr>
          <a:xfrm>
            <a:off x="4110620" y="4015281"/>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1004A3-E897-5C45-BBFD-CE472D5D4CA4}"/>
              </a:ext>
            </a:extLst>
          </p:cNvPr>
          <p:cNvCxnSpPr>
            <a:cxnSpLocks/>
          </p:cNvCxnSpPr>
          <p:nvPr/>
        </p:nvCxnSpPr>
        <p:spPr>
          <a:xfrm>
            <a:off x="4503682" y="4015280"/>
            <a:ext cx="207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7DB6A6-8349-7644-946E-36813CC6590A}"/>
              </a:ext>
            </a:extLst>
          </p:cNvPr>
          <p:cNvCxnSpPr>
            <a:cxnSpLocks/>
          </p:cNvCxnSpPr>
          <p:nvPr/>
        </p:nvCxnSpPr>
        <p:spPr>
          <a:xfrm>
            <a:off x="3704131" y="4015280"/>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C67558A-8A0E-6345-A69A-6A8CCB7C777D}"/>
              </a:ext>
            </a:extLst>
          </p:cNvPr>
          <p:cNvSpPr/>
          <p:nvPr/>
        </p:nvSpPr>
        <p:spPr>
          <a:xfrm>
            <a:off x="4744885" y="3511270"/>
            <a:ext cx="229096" cy="100801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C87F508-6F4F-164D-AB47-3152B4B1CF1E}"/>
              </a:ext>
            </a:extLst>
          </p:cNvPr>
          <p:cNvCxnSpPr>
            <a:cxnSpLocks/>
          </p:cNvCxnSpPr>
          <p:nvPr/>
        </p:nvCxnSpPr>
        <p:spPr>
          <a:xfrm>
            <a:off x="4973981" y="4028052"/>
            <a:ext cx="4119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CEC62D7-E49E-1246-B4AE-E9E9F95F9DA4}"/>
              </a:ext>
            </a:extLst>
          </p:cNvPr>
          <p:cNvSpPr/>
          <p:nvPr/>
        </p:nvSpPr>
        <p:spPr>
          <a:xfrm>
            <a:off x="7162861" y="3228287"/>
            <a:ext cx="2939949" cy="1812472"/>
          </a:xfrm>
          <a:prstGeom prst="rect">
            <a:avLst/>
          </a:prstGeom>
          <a:solidFill>
            <a:schemeClr val="bg1">
              <a:alpha val="50000"/>
            </a:schemeClr>
          </a:solidFill>
          <a:ln>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31D5C55-4942-EA46-9A14-58ED659EB888}"/>
              </a:ext>
            </a:extLst>
          </p:cNvPr>
          <p:cNvSpPr/>
          <p:nvPr/>
        </p:nvSpPr>
        <p:spPr>
          <a:xfrm>
            <a:off x="7353664" y="3520219"/>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1" name="Rectangle 40">
            <a:extLst>
              <a:ext uri="{FF2B5EF4-FFF2-40B4-BE49-F238E27FC236}">
                <a16:creationId xmlns:a16="http://schemas.microsoft.com/office/drawing/2014/main" id="{3867B549-2399-6C42-995F-A9E77936D443}"/>
              </a:ext>
            </a:extLst>
          </p:cNvPr>
          <p:cNvSpPr/>
          <p:nvPr/>
        </p:nvSpPr>
        <p:spPr>
          <a:xfrm>
            <a:off x="7747708" y="3520219"/>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4C329C9-FE3D-034A-82E2-3EBFB4C2171F}"/>
              </a:ext>
            </a:extLst>
          </p:cNvPr>
          <p:cNvCxnSpPr/>
          <p:nvPr/>
        </p:nvCxnSpPr>
        <p:spPr>
          <a:xfrm>
            <a:off x="6885984" y="4036992"/>
            <a:ext cx="4123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3428029-B608-4648-96F2-36F6E18B748E}"/>
              </a:ext>
            </a:extLst>
          </p:cNvPr>
          <p:cNvSpPr txBox="1"/>
          <p:nvPr/>
        </p:nvSpPr>
        <p:spPr>
          <a:xfrm>
            <a:off x="8189538" y="3645442"/>
            <a:ext cx="931764" cy="553348"/>
          </a:xfrm>
          <a:prstGeom prst="rect">
            <a:avLst/>
          </a:prstGeom>
          <a:noFill/>
        </p:spPr>
        <p:txBody>
          <a:bodyPr wrap="square" rtlCol="0">
            <a:spAutoFit/>
          </a:bodyPr>
          <a:lstStyle/>
          <a:p>
            <a:r>
              <a:rPr lang="en-US" altLang="zh-CN" sz="4000" dirty="0"/>
              <a:t>…</a:t>
            </a:r>
            <a:endParaRPr lang="en-US" sz="4000" dirty="0"/>
          </a:p>
        </p:txBody>
      </p:sp>
      <p:sp>
        <p:nvSpPr>
          <p:cNvPr id="44" name="Rectangle 43">
            <a:extLst>
              <a:ext uri="{FF2B5EF4-FFF2-40B4-BE49-F238E27FC236}">
                <a16:creationId xmlns:a16="http://schemas.microsoft.com/office/drawing/2014/main" id="{BA40A4FB-B158-4542-90B8-96BD49285C99}"/>
              </a:ext>
            </a:extLst>
          </p:cNvPr>
          <p:cNvSpPr/>
          <p:nvPr/>
        </p:nvSpPr>
        <p:spPr>
          <a:xfrm>
            <a:off x="8825444" y="3520216"/>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Rectangle 44">
            <a:extLst>
              <a:ext uri="{FF2B5EF4-FFF2-40B4-BE49-F238E27FC236}">
                <a16:creationId xmlns:a16="http://schemas.microsoft.com/office/drawing/2014/main" id="{A69FAB91-D5D4-A147-BF1C-511075C4A690}"/>
              </a:ext>
            </a:extLst>
          </p:cNvPr>
          <p:cNvSpPr/>
          <p:nvPr/>
        </p:nvSpPr>
        <p:spPr>
          <a:xfrm>
            <a:off x="9219488" y="3520216"/>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68187E5D-EFA8-6E44-B0BB-4731DB14377C}"/>
              </a:ext>
            </a:extLst>
          </p:cNvPr>
          <p:cNvCxnSpPr>
            <a:cxnSpLocks/>
            <a:endCxn id="41" idx="1"/>
          </p:cNvCxnSpPr>
          <p:nvPr/>
        </p:nvCxnSpPr>
        <p:spPr>
          <a:xfrm>
            <a:off x="7577195" y="4024228"/>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2F184F-19CD-EE4F-A2B5-53558CB1FC7F}"/>
              </a:ext>
            </a:extLst>
          </p:cNvPr>
          <p:cNvCxnSpPr>
            <a:cxnSpLocks/>
          </p:cNvCxnSpPr>
          <p:nvPr/>
        </p:nvCxnSpPr>
        <p:spPr>
          <a:xfrm>
            <a:off x="7987439" y="4024225"/>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FBB923-36D4-B949-AA6E-5DD4CAC452B5}"/>
              </a:ext>
            </a:extLst>
          </p:cNvPr>
          <p:cNvCxnSpPr>
            <a:cxnSpLocks/>
          </p:cNvCxnSpPr>
          <p:nvPr/>
        </p:nvCxnSpPr>
        <p:spPr>
          <a:xfrm>
            <a:off x="9038175" y="4024221"/>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1D4919-37D7-7E4E-A138-6861A05F184A}"/>
              </a:ext>
            </a:extLst>
          </p:cNvPr>
          <p:cNvCxnSpPr>
            <a:cxnSpLocks/>
          </p:cNvCxnSpPr>
          <p:nvPr/>
        </p:nvCxnSpPr>
        <p:spPr>
          <a:xfrm>
            <a:off x="9431237" y="4024220"/>
            <a:ext cx="207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B78B21A-8466-F74C-95C9-F1863E613FD9}"/>
              </a:ext>
            </a:extLst>
          </p:cNvPr>
          <p:cNvCxnSpPr>
            <a:cxnSpLocks/>
          </p:cNvCxnSpPr>
          <p:nvPr/>
        </p:nvCxnSpPr>
        <p:spPr>
          <a:xfrm>
            <a:off x="8631686" y="4024220"/>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EBE662C-27DC-7044-9830-0B24081250BD}"/>
              </a:ext>
            </a:extLst>
          </p:cNvPr>
          <p:cNvSpPr/>
          <p:nvPr/>
        </p:nvSpPr>
        <p:spPr>
          <a:xfrm>
            <a:off x="9672440" y="3520210"/>
            <a:ext cx="229096" cy="100801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A7F6189A-E115-DA49-8AA8-D441402815B4}"/>
              </a:ext>
            </a:extLst>
          </p:cNvPr>
          <p:cNvCxnSpPr>
            <a:cxnSpLocks/>
          </p:cNvCxnSpPr>
          <p:nvPr/>
        </p:nvCxnSpPr>
        <p:spPr>
          <a:xfrm>
            <a:off x="9901536" y="4036992"/>
            <a:ext cx="4119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8F37B44-32CE-2C44-8F74-576C6DCD57C6}"/>
              </a:ext>
            </a:extLst>
          </p:cNvPr>
          <p:cNvSpPr txBox="1"/>
          <p:nvPr/>
        </p:nvSpPr>
        <p:spPr>
          <a:xfrm>
            <a:off x="5777593" y="3683049"/>
            <a:ext cx="1191986" cy="707886"/>
          </a:xfrm>
          <a:prstGeom prst="rect">
            <a:avLst/>
          </a:prstGeom>
          <a:noFill/>
        </p:spPr>
        <p:txBody>
          <a:bodyPr wrap="square" rtlCol="0">
            <a:spAutoFit/>
          </a:bodyPr>
          <a:lstStyle/>
          <a:p>
            <a:r>
              <a:rPr lang="en-US" altLang="zh-CN" sz="4000" dirty="0"/>
              <a:t>…</a:t>
            </a:r>
            <a:endParaRPr lang="en-US" sz="4000"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C1278D6-4825-8242-A17F-6BA7EDF4D727}"/>
                  </a:ext>
                </a:extLst>
              </p:cNvPr>
              <p:cNvSpPr txBox="1"/>
              <p:nvPr/>
            </p:nvSpPr>
            <p:spPr>
              <a:xfrm>
                <a:off x="3492319" y="5310474"/>
                <a:ext cx="297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3C1278D6-4825-8242-A17F-6BA7EDF4D727}"/>
                  </a:ext>
                </a:extLst>
              </p:cNvPr>
              <p:cNvSpPr txBox="1">
                <a:spLocks noRot="1" noChangeAspect="1" noMove="1" noResize="1" noEditPoints="1" noAdjustHandles="1" noChangeArrowheads="1" noChangeShapeType="1" noTextEdit="1"/>
              </p:cNvSpPr>
              <p:nvPr/>
            </p:nvSpPr>
            <p:spPr>
              <a:xfrm>
                <a:off x="3492319" y="5310474"/>
                <a:ext cx="297068" cy="276999"/>
              </a:xfrm>
              <a:prstGeom prst="rect">
                <a:avLst/>
              </a:prstGeom>
              <a:blipFill>
                <a:blip r:embed="rId2"/>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BF6816D-B79A-464D-AD0F-2CF6244ABB72}"/>
                  </a:ext>
                </a:extLst>
              </p:cNvPr>
              <p:cNvSpPr txBox="1"/>
              <p:nvPr/>
            </p:nvSpPr>
            <p:spPr>
              <a:xfrm>
                <a:off x="8353030" y="5310473"/>
                <a:ext cx="306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𝑛</m:t>
                          </m:r>
                        </m:sub>
                      </m:sSub>
                    </m:oMath>
                  </m:oMathPara>
                </a14:m>
                <a:endParaRPr lang="en-US" dirty="0"/>
              </a:p>
            </p:txBody>
          </p:sp>
        </mc:Choice>
        <mc:Fallback xmlns="">
          <p:sp>
            <p:nvSpPr>
              <p:cNvPr id="55" name="TextBox 54">
                <a:extLst>
                  <a:ext uri="{FF2B5EF4-FFF2-40B4-BE49-F238E27FC236}">
                    <a16:creationId xmlns:a16="http://schemas.microsoft.com/office/drawing/2014/main" id="{1BF6816D-B79A-464D-AD0F-2CF6244ABB72}"/>
                  </a:ext>
                </a:extLst>
              </p:cNvPr>
              <p:cNvSpPr txBox="1">
                <a:spLocks noRot="1" noChangeAspect="1" noMove="1" noResize="1" noEditPoints="1" noAdjustHandles="1" noChangeArrowheads="1" noChangeShapeType="1" noTextEdit="1"/>
              </p:cNvSpPr>
              <p:nvPr/>
            </p:nvSpPr>
            <p:spPr>
              <a:xfrm>
                <a:off x="8353030" y="5310473"/>
                <a:ext cx="306366" cy="276999"/>
              </a:xfrm>
              <a:prstGeom prst="rect">
                <a:avLst/>
              </a:prstGeom>
              <a:blipFill>
                <a:blip r:embed="rId3"/>
                <a:stretch>
                  <a:fillRect l="-16000" b="-8696"/>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id="{3F27C955-EEB1-7144-ADE7-6F43C20F5836}"/>
              </a:ext>
            </a:extLst>
          </p:cNvPr>
          <p:cNvSpPr/>
          <p:nvPr/>
        </p:nvSpPr>
        <p:spPr>
          <a:xfrm>
            <a:off x="3066018" y="2536727"/>
            <a:ext cx="293078" cy="27699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7" name="TextBox 56">
            <a:extLst>
              <a:ext uri="{FF2B5EF4-FFF2-40B4-BE49-F238E27FC236}">
                <a16:creationId xmlns:a16="http://schemas.microsoft.com/office/drawing/2014/main" id="{74949B4A-A35B-1944-BDAD-295C918FB3E5}"/>
              </a:ext>
            </a:extLst>
          </p:cNvPr>
          <p:cNvSpPr txBox="1"/>
          <p:nvPr/>
        </p:nvSpPr>
        <p:spPr>
          <a:xfrm>
            <a:off x="3517672" y="2520398"/>
            <a:ext cx="1503938" cy="369332"/>
          </a:xfrm>
          <a:prstGeom prst="rect">
            <a:avLst/>
          </a:prstGeom>
          <a:noFill/>
        </p:spPr>
        <p:txBody>
          <a:bodyPr wrap="none" rtlCol="0">
            <a:spAutoFit/>
          </a:bodyPr>
          <a:lstStyle/>
          <a:p>
            <a:r>
              <a:rPr lang="en-US" altLang="zh-CN" dirty="0"/>
              <a:t>Filtering</a:t>
            </a:r>
            <a:r>
              <a:rPr lang="zh-CN" altLang="en-US" dirty="0"/>
              <a:t> </a:t>
            </a:r>
            <a:r>
              <a:rPr lang="en-US" altLang="zh-CN" dirty="0"/>
              <a:t>Layer</a:t>
            </a:r>
            <a:endParaRPr lang="en-US" dirty="0"/>
          </a:p>
        </p:txBody>
      </p:sp>
      <p:sp>
        <p:nvSpPr>
          <p:cNvPr id="58" name="Rectangle 57">
            <a:extLst>
              <a:ext uri="{FF2B5EF4-FFF2-40B4-BE49-F238E27FC236}">
                <a16:creationId xmlns:a16="http://schemas.microsoft.com/office/drawing/2014/main" id="{E896B201-3963-9A49-8EBE-CBD06AD22EC7}"/>
              </a:ext>
            </a:extLst>
          </p:cNvPr>
          <p:cNvSpPr/>
          <p:nvPr/>
        </p:nvSpPr>
        <p:spPr>
          <a:xfrm>
            <a:off x="5467599" y="2536727"/>
            <a:ext cx="293078" cy="27699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9" name="TextBox 58">
            <a:extLst>
              <a:ext uri="{FF2B5EF4-FFF2-40B4-BE49-F238E27FC236}">
                <a16:creationId xmlns:a16="http://schemas.microsoft.com/office/drawing/2014/main" id="{2CA5AA4F-4E1D-0040-98BB-E144409C732F}"/>
              </a:ext>
            </a:extLst>
          </p:cNvPr>
          <p:cNvSpPr txBox="1"/>
          <p:nvPr/>
        </p:nvSpPr>
        <p:spPr>
          <a:xfrm>
            <a:off x="5919253" y="2520398"/>
            <a:ext cx="1128129" cy="369332"/>
          </a:xfrm>
          <a:prstGeom prst="rect">
            <a:avLst/>
          </a:prstGeom>
          <a:noFill/>
        </p:spPr>
        <p:txBody>
          <a:bodyPr wrap="none" rtlCol="0">
            <a:spAutoFit/>
          </a:bodyPr>
          <a:lstStyle/>
          <a:p>
            <a:r>
              <a:rPr lang="en-US" altLang="zh-CN" dirty="0"/>
              <a:t>Activation</a:t>
            </a:r>
            <a:endParaRPr lang="en-US" dirty="0"/>
          </a:p>
        </p:txBody>
      </p:sp>
      <p:sp>
        <p:nvSpPr>
          <p:cNvPr id="60" name="Rectangle 59">
            <a:extLst>
              <a:ext uri="{FF2B5EF4-FFF2-40B4-BE49-F238E27FC236}">
                <a16:creationId xmlns:a16="http://schemas.microsoft.com/office/drawing/2014/main" id="{6C0BC147-5E60-8C43-AB1E-79FDC8D7AE86}"/>
              </a:ext>
            </a:extLst>
          </p:cNvPr>
          <p:cNvSpPr/>
          <p:nvPr/>
        </p:nvSpPr>
        <p:spPr>
          <a:xfrm>
            <a:off x="7493371" y="2553056"/>
            <a:ext cx="293078" cy="27699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1" name="TextBox 60">
            <a:extLst>
              <a:ext uri="{FF2B5EF4-FFF2-40B4-BE49-F238E27FC236}">
                <a16:creationId xmlns:a16="http://schemas.microsoft.com/office/drawing/2014/main" id="{E6E760CF-5D1E-8C4F-B978-BE606F046E39}"/>
              </a:ext>
            </a:extLst>
          </p:cNvPr>
          <p:cNvSpPr txBox="1"/>
          <p:nvPr/>
        </p:nvSpPr>
        <p:spPr>
          <a:xfrm>
            <a:off x="7945025" y="2536727"/>
            <a:ext cx="1432893" cy="369332"/>
          </a:xfrm>
          <a:prstGeom prst="rect">
            <a:avLst/>
          </a:prstGeom>
          <a:noFill/>
        </p:spPr>
        <p:txBody>
          <a:bodyPr wrap="none" rtlCol="0">
            <a:spAutoFit/>
          </a:bodyPr>
          <a:lstStyle/>
          <a:p>
            <a:r>
              <a:rPr lang="en-US" dirty="0"/>
              <a:t>Pooling Layer</a:t>
            </a:r>
          </a:p>
        </p:txBody>
      </p:sp>
    </p:spTree>
    <p:extLst>
      <p:ext uri="{BB962C8B-B14F-4D97-AF65-F5344CB8AC3E}">
        <p14:creationId xmlns:p14="http://schemas.microsoft.com/office/powerpoint/2010/main" val="3034029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Graph Filtering Operation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51</a:t>
            </a:fld>
            <a:endParaRPr lang="en-US" dirty="0"/>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8043073" y="2024832"/>
            <a:ext cx="3079914" cy="2532140"/>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7576540" y="5486682"/>
            <a:ext cx="3381684" cy="325589"/>
          </a:xfrm>
          <a:prstGeom prst="rect">
            <a:avLst/>
          </a:prstGeom>
        </p:spPr>
      </p:pic>
    </p:spTree>
    <p:extLst>
      <p:ext uri="{BB962C8B-B14F-4D97-AF65-F5344CB8AC3E}">
        <p14:creationId xmlns:p14="http://schemas.microsoft.com/office/powerpoint/2010/main" val="1165456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DF55-5C85-2844-965B-09747919FF54}"/>
              </a:ext>
            </a:extLst>
          </p:cNvPr>
          <p:cNvSpPr>
            <a:spLocks noGrp="1"/>
          </p:cNvSpPr>
          <p:nvPr>
            <p:ph type="title"/>
          </p:nvPr>
        </p:nvSpPr>
        <p:spPr/>
        <p:txBody>
          <a:bodyPr/>
          <a:lstStyle/>
          <a:p>
            <a:r>
              <a:rPr lang="en-US" dirty="0"/>
              <a:t>Two Types of Graph Filtering Operation</a:t>
            </a:r>
          </a:p>
        </p:txBody>
      </p:sp>
      <p:sp>
        <p:nvSpPr>
          <p:cNvPr id="3" name="Slide Number Placeholder 2">
            <a:extLst>
              <a:ext uri="{FF2B5EF4-FFF2-40B4-BE49-F238E27FC236}">
                <a16:creationId xmlns:a16="http://schemas.microsoft.com/office/drawing/2014/main" id="{17F44BCC-5A15-E64C-BA1E-FD72538974F7}"/>
              </a:ext>
            </a:extLst>
          </p:cNvPr>
          <p:cNvSpPr>
            <a:spLocks noGrp="1"/>
          </p:cNvSpPr>
          <p:nvPr>
            <p:ph type="sldNum" sz="quarter" idx="12"/>
          </p:nvPr>
        </p:nvSpPr>
        <p:spPr/>
        <p:txBody>
          <a:bodyPr/>
          <a:lstStyle/>
          <a:p>
            <a:fld id="{4C15419E-54D6-8648-ABFB-BEF58E3E877E}" type="slidenum">
              <a:rPr lang="en-US" smtClean="0"/>
              <a:t>52</a:t>
            </a:fld>
            <a:endParaRPr lang="en-US" dirty="0"/>
          </a:p>
        </p:txBody>
      </p:sp>
      <p:sp>
        <p:nvSpPr>
          <p:cNvPr id="4" name="Oval 3">
            <a:extLst>
              <a:ext uri="{FF2B5EF4-FFF2-40B4-BE49-F238E27FC236}">
                <a16:creationId xmlns:a16="http://schemas.microsoft.com/office/drawing/2014/main" id="{2068F3B8-3028-854F-9751-591A6BE0DC59}"/>
              </a:ext>
            </a:extLst>
          </p:cNvPr>
          <p:cNvSpPr/>
          <p:nvPr/>
        </p:nvSpPr>
        <p:spPr>
          <a:xfrm>
            <a:off x="2576783" y="2555695"/>
            <a:ext cx="4241800" cy="348615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 </a:t>
            </a:r>
          </a:p>
        </p:txBody>
      </p:sp>
      <p:sp>
        <p:nvSpPr>
          <p:cNvPr id="5" name="Oval 4">
            <a:extLst>
              <a:ext uri="{FF2B5EF4-FFF2-40B4-BE49-F238E27FC236}">
                <a16:creationId xmlns:a16="http://schemas.microsoft.com/office/drawing/2014/main" id="{64DEE4AA-2DAB-0147-A135-39BEC6CF3C45}"/>
              </a:ext>
            </a:extLst>
          </p:cNvPr>
          <p:cNvSpPr/>
          <p:nvPr/>
        </p:nvSpPr>
        <p:spPr>
          <a:xfrm>
            <a:off x="5294583" y="2669995"/>
            <a:ext cx="4241800" cy="348615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C1419148-334E-0A45-B52A-902960767FB4}"/>
              </a:ext>
            </a:extLst>
          </p:cNvPr>
          <p:cNvSpPr/>
          <p:nvPr/>
        </p:nvSpPr>
        <p:spPr>
          <a:xfrm>
            <a:off x="3866372" y="2784338"/>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TextBox 6">
            <a:extLst>
              <a:ext uri="{FF2B5EF4-FFF2-40B4-BE49-F238E27FC236}">
                <a16:creationId xmlns:a16="http://schemas.microsoft.com/office/drawing/2014/main" id="{6BAD79EA-06FD-8347-BC24-D140752A9120}"/>
              </a:ext>
            </a:extLst>
          </p:cNvPr>
          <p:cNvSpPr txBox="1"/>
          <p:nvPr/>
        </p:nvSpPr>
        <p:spPr>
          <a:xfrm>
            <a:off x="3866372" y="2813796"/>
            <a:ext cx="1148071" cy="800219"/>
          </a:xfrm>
          <a:prstGeom prst="rect">
            <a:avLst/>
          </a:prstGeom>
          <a:noFill/>
        </p:spPr>
        <p:txBody>
          <a:bodyPr wrap="none" rtlCol="0">
            <a:spAutoFit/>
          </a:bodyPr>
          <a:lstStyle/>
          <a:p>
            <a:r>
              <a:rPr lang="en-US" sz="1200" dirty="0"/>
              <a:t>Original GNN</a:t>
            </a:r>
          </a:p>
          <a:p>
            <a:r>
              <a:rPr lang="en-US" sz="1100" dirty="0"/>
              <a:t>(</a:t>
            </a:r>
            <a:r>
              <a:rPr lang="en-US" sz="1100" dirty="0" err="1"/>
              <a:t>Scarselli</a:t>
            </a:r>
            <a:r>
              <a:rPr lang="en-US" sz="1100" dirty="0"/>
              <a:t> et al. </a:t>
            </a:r>
          </a:p>
          <a:p>
            <a:r>
              <a:rPr lang="en-US" sz="1100" dirty="0"/>
              <a:t>        2005)</a:t>
            </a:r>
          </a:p>
          <a:p>
            <a:endParaRPr lang="en-US" sz="1200" dirty="0"/>
          </a:p>
        </p:txBody>
      </p:sp>
      <p:sp>
        <p:nvSpPr>
          <p:cNvPr id="8" name="Rectangle 7">
            <a:extLst>
              <a:ext uri="{FF2B5EF4-FFF2-40B4-BE49-F238E27FC236}">
                <a16:creationId xmlns:a16="http://schemas.microsoft.com/office/drawing/2014/main" id="{8DD12939-C68F-4D41-AE0A-383CF614102E}"/>
              </a:ext>
            </a:extLst>
          </p:cNvPr>
          <p:cNvSpPr/>
          <p:nvPr/>
        </p:nvSpPr>
        <p:spPr>
          <a:xfrm>
            <a:off x="5566354" y="4009845"/>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TextBox 8">
            <a:extLst>
              <a:ext uri="{FF2B5EF4-FFF2-40B4-BE49-F238E27FC236}">
                <a16:creationId xmlns:a16="http://schemas.microsoft.com/office/drawing/2014/main" id="{126C777E-9EAB-C245-B8CE-F193C26F0519}"/>
              </a:ext>
            </a:extLst>
          </p:cNvPr>
          <p:cNvSpPr txBox="1"/>
          <p:nvPr/>
        </p:nvSpPr>
        <p:spPr>
          <a:xfrm>
            <a:off x="5566354" y="4039303"/>
            <a:ext cx="1226618" cy="800219"/>
          </a:xfrm>
          <a:prstGeom prst="rect">
            <a:avLst/>
          </a:prstGeom>
          <a:noFill/>
        </p:spPr>
        <p:txBody>
          <a:bodyPr wrap="none" rtlCol="0">
            <a:spAutoFit/>
          </a:bodyPr>
          <a:lstStyle/>
          <a:p>
            <a:r>
              <a:rPr lang="en-US" sz="1200" dirty="0"/>
              <a:t>       GCN</a:t>
            </a:r>
          </a:p>
          <a:p>
            <a:r>
              <a:rPr lang="en-US" sz="1100" dirty="0"/>
              <a:t>(</a:t>
            </a:r>
            <a:r>
              <a:rPr lang="en-US" sz="1100" dirty="0" err="1"/>
              <a:t>Kipf</a:t>
            </a:r>
            <a:r>
              <a:rPr lang="en-US" sz="1100" dirty="0"/>
              <a:t> &amp; Welling. </a:t>
            </a:r>
          </a:p>
          <a:p>
            <a:r>
              <a:rPr lang="en-US" sz="1100" dirty="0"/>
              <a:t>   ICLR 2017)</a:t>
            </a:r>
          </a:p>
          <a:p>
            <a:endParaRPr lang="en-US" sz="1200" dirty="0"/>
          </a:p>
        </p:txBody>
      </p:sp>
      <p:sp>
        <p:nvSpPr>
          <p:cNvPr id="10" name="Rectangle 9">
            <a:extLst>
              <a:ext uri="{FF2B5EF4-FFF2-40B4-BE49-F238E27FC236}">
                <a16:creationId xmlns:a16="http://schemas.microsoft.com/office/drawing/2014/main" id="{01473401-DBB2-374A-93C5-E2C0A7EC0114}"/>
              </a:ext>
            </a:extLst>
          </p:cNvPr>
          <p:cNvSpPr/>
          <p:nvPr/>
        </p:nvSpPr>
        <p:spPr>
          <a:xfrm>
            <a:off x="2774609" y="3736511"/>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0339E917-174C-6042-82E2-8154C875A470}"/>
              </a:ext>
            </a:extLst>
          </p:cNvPr>
          <p:cNvSpPr txBox="1"/>
          <p:nvPr/>
        </p:nvSpPr>
        <p:spPr>
          <a:xfrm>
            <a:off x="2774609" y="3765969"/>
            <a:ext cx="1242648" cy="800219"/>
          </a:xfrm>
          <a:prstGeom prst="rect">
            <a:avLst/>
          </a:prstGeom>
          <a:noFill/>
        </p:spPr>
        <p:txBody>
          <a:bodyPr wrap="none" rtlCol="0">
            <a:spAutoFit/>
          </a:bodyPr>
          <a:lstStyle/>
          <a:p>
            <a:r>
              <a:rPr lang="en-US" sz="1200" dirty="0"/>
              <a:t>     GAT</a:t>
            </a:r>
          </a:p>
          <a:p>
            <a:r>
              <a:rPr lang="en-US" sz="1100" dirty="0"/>
              <a:t>(</a:t>
            </a:r>
            <a:r>
              <a:rPr lang="en-US" sz="1050" dirty="0" err="1"/>
              <a:t>Veličković</a:t>
            </a:r>
            <a:r>
              <a:rPr lang="en-US" sz="1100" dirty="0"/>
              <a:t> et al. </a:t>
            </a:r>
          </a:p>
          <a:p>
            <a:r>
              <a:rPr lang="en-US" sz="1100" dirty="0"/>
              <a:t> ICLR 2018)</a:t>
            </a:r>
          </a:p>
          <a:p>
            <a:endParaRPr lang="en-US" sz="1200" dirty="0"/>
          </a:p>
        </p:txBody>
      </p:sp>
      <p:sp>
        <p:nvSpPr>
          <p:cNvPr id="12" name="Rectangle 11">
            <a:extLst>
              <a:ext uri="{FF2B5EF4-FFF2-40B4-BE49-F238E27FC236}">
                <a16:creationId xmlns:a16="http://schemas.microsoft.com/office/drawing/2014/main" id="{B788B19D-8D7A-3649-B5BA-E2461960FA68}"/>
              </a:ext>
            </a:extLst>
          </p:cNvPr>
          <p:cNvSpPr/>
          <p:nvPr/>
        </p:nvSpPr>
        <p:spPr>
          <a:xfrm>
            <a:off x="4180356" y="3592834"/>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TextBox 12">
            <a:extLst>
              <a:ext uri="{FF2B5EF4-FFF2-40B4-BE49-F238E27FC236}">
                <a16:creationId xmlns:a16="http://schemas.microsoft.com/office/drawing/2014/main" id="{2C0CAC97-5D29-E24D-A196-FBDF13F20947}"/>
              </a:ext>
            </a:extLst>
          </p:cNvPr>
          <p:cNvSpPr txBox="1"/>
          <p:nvPr/>
        </p:nvSpPr>
        <p:spPr>
          <a:xfrm>
            <a:off x="4180356" y="3622292"/>
            <a:ext cx="1170513" cy="800219"/>
          </a:xfrm>
          <a:prstGeom prst="rect">
            <a:avLst/>
          </a:prstGeom>
          <a:noFill/>
        </p:spPr>
        <p:txBody>
          <a:bodyPr wrap="none" rtlCol="0">
            <a:spAutoFit/>
          </a:bodyPr>
          <a:lstStyle/>
          <a:p>
            <a:r>
              <a:rPr lang="en-US" sz="1200" dirty="0"/>
              <a:t>  </a:t>
            </a:r>
            <a:r>
              <a:rPr lang="en-US" sz="1200" dirty="0" err="1"/>
              <a:t>GraphSage</a:t>
            </a:r>
            <a:endParaRPr lang="en-US" sz="1200" dirty="0"/>
          </a:p>
          <a:p>
            <a:r>
              <a:rPr lang="en-US" sz="1100" dirty="0"/>
              <a:t>(Hamilton et al. </a:t>
            </a:r>
          </a:p>
          <a:p>
            <a:r>
              <a:rPr lang="en-US" sz="1100" dirty="0"/>
              <a:t> NIPS 2017)</a:t>
            </a:r>
          </a:p>
          <a:p>
            <a:endParaRPr lang="en-US" sz="1200" dirty="0"/>
          </a:p>
        </p:txBody>
      </p:sp>
      <p:sp>
        <p:nvSpPr>
          <p:cNvPr id="14" name="Rectangle 13">
            <a:extLst>
              <a:ext uri="{FF2B5EF4-FFF2-40B4-BE49-F238E27FC236}">
                <a16:creationId xmlns:a16="http://schemas.microsoft.com/office/drawing/2014/main" id="{CC7E0B97-6F21-9042-BEDB-775F880B341D}"/>
              </a:ext>
            </a:extLst>
          </p:cNvPr>
          <p:cNvSpPr/>
          <p:nvPr/>
        </p:nvSpPr>
        <p:spPr>
          <a:xfrm>
            <a:off x="3941613" y="4460696"/>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TextBox 14">
            <a:extLst>
              <a:ext uri="{FF2B5EF4-FFF2-40B4-BE49-F238E27FC236}">
                <a16:creationId xmlns:a16="http://schemas.microsoft.com/office/drawing/2014/main" id="{B466E123-DE38-1147-BAB9-3C4B28450D57}"/>
              </a:ext>
            </a:extLst>
          </p:cNvPr>
          <p:cNvSpPr txBox="1"/>
          <p:nvPr/>
        </p:nvSpPr>
        <p:spPr>
          <a:xfrm>
            <a:off x="3941613" y="4490154"/>
            <a:ext cx="1027845" cy="800219"/>
          </a:xfrm>
          <a:prstGeom prst="rect">
            <a:avLst/>
          </a:prstGeom>
          <a:noFill/>
        </p:spPr>
        <p:txBody>
          <a:bodyPr wrap="none" rtlCol="0">
            <a:spAutoFit/>
          </a:bodyPr>
          <a:lstStyle/>
          <a:p>
            <a:r>
              <a:rPr lang="en-US" sz="1200" dirty="0"/>
              <a:t>    MPNN</a:t>
            </a:r>
          </a:p>
          <a:p>
            <a:r>
              <a:rPr lang="en-US" sz="1100" dirty="0"/>
              <a:t>(</a:t>
            </a:r>
            <a:r>
              <a:rPr lang="en-US" sz="1100" dirty="0" err="1"/>
              <a:t>Glimer</a:t>
            </a:r>
            <a:r>
              <a:rPr lang="en-US" sz="1100" dirty="0"/>
              <a:t> et al. </a:t>
            </a:r>
          </a:p>
          <a:p>
            <a:r>
              <a:rPr lang="en-US" sz="1100" dirty="0"/>
              <a:t> ICML 2017)</a:t>
            </a:r>
          </a:p>
          <a:p>
            <a:endParaRPr lang="en-US" sz="1200" dirty="0"/>
          </a:p>
        </p:txBody>
      </p:sp>
      <p:sp>
        <p:nvSpPr>
          <p:cNvPr id="16" name="Rectangle 15">
            <a:extLst>
              <a:ext uri="{FF2B5EF4-FFF2-40B4-BE49-F238E27FC236}">
                <a16:creationId xmlns:a16="http://schemas.microsoft.com/office/drawing/2014/main" id="{ACEF3D61-DE22-764C-8AA2-3013F7053D2D}"/>
              </a:ext>
            </a:extLst>
          </p:cNvPr>
          <p:cNvSpPr/>
          <p:nvPr/>
        </p:nvSpPr>
        <p:spPr>
          <a:xfrm>
            <a:off x="7089309" y="3520895"/>
            <a:ext cx="10795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8E940B2C-E013-5C4C-8814-315D44BC76B6}"/>
              </a:ext>
            </a:extLst>
          </p:cNvPr>
          <p:cNvSpPr txBox="1"/>
          <p:nvPr/>
        </p:nvSpPr>
        <p:spPr>
          <a:xfrm>
            <a:off x="7135975" y="3564710"/>
            <a:ext cx="989373" cy="984885"/>
          </a:xfrm>
          <a:prstGeom prst="rect">
            <a:avLst/>
          </a:prstGeom>
          <a:noFill/>
        </p:spPr>
        <p:txBody>
          <a:bodyPr wrap="none" rtlCol="0">
            <a:spAutoFit/>
          </a:bodyPr>
          <a:lstStyle/>
          <a:p>
            <a:r>
              <a:rPr lang="en-US" sz="1200" dirty="0"/>
              <a:t>   Spectral </a:t>
            </a:r>
          </a:p>
          <a:p>
            <a:r>
              <a:rPr lang="en-US" sz="1200" dirty="0"/>
              <a:t>Graph CNN</a:t>
            </a:r>
          </a:p>
          <a:p>
            <a:r>
              <a:rPr lang="en-US" sz="1100" dirty="0"/>
              <a:t>(Bruna et al. </a:t>
            </a:r>
          </a:p>
          <a:p>
            <a:r>
              <a:rPr lang="en-US" sz="1100" dirty="0"/>
              <a:t>  ICLR 2014)</a:t>
            </a:r>
          </a:p>
          <a:p>
            <a:endParaRPr lang="en-US" sz="1200" dirty="0"/>
          </a:p>
        </p:txBody>
      </p:sp>
      <p:sp>
        <p:nvSpPr>
          <p:cNvPr id="18" name="Rectangle 17">
            <a:extLst>
              <a:ext uri="{FF2B5EF4-FFF2-40B4-BE49-F238E27FC236}">
                <a16:creationId xmlns:a16="http://schemas.microsoft.com/office/drawing/2014/main" id="{1247513A-EBE3-3646-BF77-6423BD23082E}"/>
              </a:ext>
            </a:extLst>
          </p:cNvPr>
          <p:cNvSpPr/>
          <p:nvPr/>
        </p:nvSpPr>
        <p:spPr>
          <a:xfrm>
            <a:off x="6891397" y="4714695"/>
            <a:ext cx="10795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TextBox 18">
            <a:extLst>
              <a:ext uri="{FF2B5EF4-FFF2-40B4-BE49-F238E27FC236}">
                <a16:creationId xmlns:a16="http://schemas.microsoft.com/office/drawing/2014/main" id="{C496C69C-DA12-BE47-BFB9-88CDF1FEBDF1}"/>
              </a:ext>
            </a:extLst>
          </p:cNvPr>
          <p:cNvSpPr txBox="1"/>
          <p:nvPr/>
        </p:nvSpPr>
        <p:spPr>
          <a:xfrm>
            <a:off x="6872131" y="4838460"/>
            <a:ext cx="1199367" cy="800219"/>
          </a:xfrm>
          <a:prstGeom prst="rect">
            <a:avLst/>
          </a:prstGeom>
          <a:noFill/>
        </p:spPr>
        <p:txBody>
          <a:bodyPr wrap="none" rtlCol="0">
            <a:spAutoFit/>
          </a:bodyPr>
          <a:lstStyle/>
          <a:p>
            <a:r>
              <a:rPr lang="en-US" sz="1200" dirty="0"/>
              <a:t>   </a:t>
            </a:r>
            <a:r>
              <a:rPr lang="en-US" sz="1200" dirty="0" err="1"/>
              <a:t>ChebNet</a:t>
            </a:r>
            <a:r>
              <a:rPr lang="en-US" sz="1200" dirty="0"/>
              <a:t> </a:t>
            </a:r>
          </a:p>
          <a:p>
            <a:r>
              <a:rPr lang="en-US" sz="1100" dirty="0"/>
              <a:t>(</a:t>
            </a:r>
            <a:r>
              <a:rPr lang="en-US" sz="1100" dirty="0" err="1"/>
              <a:t>Defferard</a:t>
            </a:r>
            <a:r>
              <a:rPr lang="en-US" sz="1100" dirty="0"/>
              <a:t> et al. </a:t>
            </a:r>
          </a:p>
          <a:p>
            <a:r>
              <a:rPr lang="en-US" sz="1100" dirty="0"/>
              <a:t>  NIPS 2016)</a:t>
            </a:r>
          </a:p>
          <a:p>
            <a:endParaRPr lang="en-US" sz="1200" dirty="0"/>
          </a:p>
        </p:txBody>
      </p:sp>
      <p:sp>
        <p:nvSpPr>
          <p:cNvPr id="20" name="TextBox 19">
            <a:extLst>
              <a:ext uri="{FF2B5EF4-FFF2-40B4-BE49-F238E27FC236}">
                <a16:creationId xmlns:a16="http://schemas.microsoft.com/office/drawing/2014/main" id="{E61637F9-CD3F-5E43-B218-F686D461636A}"/>
              </a:ext>
            </a:extLst>
          </p:cNvPr>
          <p:cNvSpPr txBox="1"/>
          <p:nvPr/>
        </p:nvSpPr>
        <p:spPr>
          <a:xfrm>
            <a:off x="4112154" y="5024358"/>
            <a:ext cx="1016000" cy="646331"/>
          </a:xfrm>
          <a:prstGeom prst="rect">
            <a:avLst/>
          </a:prstGeom>
          <a:noFill/>
        </p:spPr>
        <p:txBody>
          <a:bodyPr wrap="square" rtlCol="0">
            <a:spAutoFit/>
          </a:bodyPr>
          <a:lstStyle/>
          <a:p>
            <a:r>
              <a:rPr lang="en-US" sz="3600" dirty="0">
                <a:solidFill>
                  <a:schemeClr val="accent1"/>
                </a:solidFill>
              </a:rPr>
              <a:t>…</a:t>
            </a:r>
          </a:p>
        </p:txBody>
      </p:sp>
      <p:sp>
        <p:nvSpPr>
          <p:cNvPr id="21" name="TextBox 20">
            <a:extLst>
              <a:ext uri="{FF2B5EF4-FFF2-40B4-BE49-F238E27FC236}">
                <a16:creationId xmlns:a16="http://schemas.microsoft.com/office/drawing/2014/main" id="{EF33CB3D-5A95-6F45-ADBA-0B83D7D0CEBC}"/>
              </a:ext>
            </a:extLst>
          </p:cNvPr>
          <p:cNvSpPr txBox="1"/>
          <p:nvPr/>
        </p:nvSpPr>
        <p:spPr>
          <a:xfrm>
            <a:off x="3303659" y="2041388"/>
            <a:ext cx="2810074" cy="369332"/>
          </a:xfrm>
          <a:prstGeom prst="rect">
            <a:avLst/>
          </a:prstGeom>
          <a:noFill/>
        </p:spPr>
        <p:txBody>
          <a:bodyPr wrap="square" rtlCol="0">
            <a:spAutoFit/>
          </a:bodyPr>
          <a:lstStyle/>
          <a:p>
            <a:r>
              <a:rPr lang="en-US" dirty="0"/>
              <a:t>Spatial Based Filtering</a:t>
            </a:r>
          </a:p>
        </p:txBody>
      </p:sp>
      <p:sp>
        <p:nvSpPr>
          <p:cNvPr id="22" name="TextBox 21">
            <a:extLst>
              <a:ext uri="{FF2B5EF4-FFF2-40B4-BE49-F238E27FC236}">
                <a16:creationId xmlns:a16="http://schemas.microsoft.com/office/drawing/2014/main" id="{1BC7AA4F-3F73-EF48-B24E-A087CF67C580}"/>
              </a:ext>
            </a:extLst>
          </p:cNvPr>
          <p:cNvSpPr txBox="1"/>
          <p:nvPr/>
        </p:nvSpPr>
        <p:spPr>
          <a:xfrm>
            <a:off x="6179572" y="2041388"/>
            <a:ext cx="2810074" cy="369332"/>
          </a:xfrm>
          <a:prstGeom prst="rect">
            <a:avLst/>
          </a:prstGeom>
          <a:noFill/>
        </p:spPr>
        <p:txBody>
          <a:bodyPr wrap="square" rtlCol="0">
            <a:spAutoFit/>
          </a:bodyPr>
          <a:lstStyle/>
          <a:p>
            <a:r>
              <a:rPr lang="en-US" dirty="0"/>
              <a:t>Spectral Based Filtering</a:t>
            </a:r>
          </a:p>
        </p:txBody>
      </p:sp>
      <p:cxnSp>
        <p:nvCxnSpPr>
          <p:cNvPr id="23" name="Curved Connector 22">
            <a:extLst>
              <a:ext uri="{FF2B5EF4-FFF2-40B4-BE49-F238E27FC236}">
                <a16:creationId xmlns:a16="http://schemas.microsoft.com/office/drawing/2014/main" id="{0A72E17B-6A6A-BE4E-9E81-532E57C2B9FA}"/>
              </a:ext>
            </a:extLst>
          </p:cNvPr>
          <p:cNvCxnSpPr>
            <a:endCxn id="16" idx="0"/>
          </p:cNvCxnSpPr>
          <p:nvPr/>
        </p:nvCxnSpPr>
        <p:spPr>
          <a:xfrm>
            <a:off x="4945872" y="3082745"/>
            <a:ext cx="2683187" cy="43815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40D19882-8D08-8A47-9616-8768869EE3B8}"/>
              </a:ext>
            </a:extLst>
          </p:cNvPr>
          <p:cNvCxnSpPr>
            <a:cxnSpLocks/>
            <a:stCxn id="16" idx="3"/>
            <a:endCxn id="19" idx="3"/>
          </p:cNvCxnSpPr>
          <p:nvPr/>
        </p:nvCxnSpPr>
        <p:spPr>
          <a:xfrm flipH="1">
            <a:off x="8071498" y="3978095"/>
            <a:ext cx="97311" cy="1260475"/>
          </a:xfrm>
          <a:prstGeom prst="curvedConnector3">
            <a:avLst>
              <a:gd name="adj1" fmla="val -23491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0AF353B1-DAA9-EB4D-9078-993F5C4E7CE5}"/>
              </a:ext>
            </a:extLst>
          </p:cNvPr>
          <p:cNvCxnSpPr>
            <a:cxnSpLocks/>
            <a:stCxn id="19" idx="1"/>
            <a:endCxn id="9" idx="2"/>
          </p:cNvCxnSpPr>
          <p:nvPr/>
        </p:nvCxnSpPr>
        <p:spPr>
          <a:xfrm rot="10800000">
            <a:off x="6179663" y="4839522"/>
            <a:ext cx="692468" cy="39904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urved Connector 25">
            <a:extLst>
              <a:ext uri="{FF2B5EF4-FFF2-40B4-BE49-F238E27FC236}">
                <a16:creationId xmlns:a16="http://schemas.microsoft.com/office/drawing/2014/main" id="{1677B759-D442-5146-8DE9-85FFC9234978}"/>
              </a:ext>
            </a:extLst>
          </p:cNvPr>
          <p:cNvCxnSpPr>
            <a:cxnSpLocks/>
            <a:stCxn id="8" idx="0"/>
          </p:cNvCxnSpPr>
          <p:nvPr/>
        </p:nvCxnSpPr>
        <p:spPr>
          <a:xfrm rot="16200000" flipV="1">
            <a:off x="5635471" y="3539211"/>
            <a:ext cx="76200" cy="86506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26">
            <a:extLst>
              <a:ext uri="{FF2B5EF4-FFF2-40B4-BE49-F238E27FC236}">
                <a16:creationId xmlns:a16="http://schemas.microsoft.com/office/drawing/2014/main" id="{E32BCAEC-4D6C-4D48-B0A8-D552B0EBBC42}"/>
              </a:ext>
            </a:extLst>
          </p:cNvPr>
          <p:cNvCxnSpPr>
            <a:cxnSpLocks/>
            <a:stCxn id="13" idx="1"/>
          </p:cNvCxnSpPr>
          <p:nvPr/>
        </p:nvCxnSpPr>
        <p:spPr>
          <a:xfrm rot="10800000" flipV="1">
            <a:off x="3826818" y="4022401"/>
            <a:ext cx="353539" cy="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urved Connector 27">
            <a:extLst>
              <a:ext uri="{FF2B5EF4-FFF2-40B4-BE49-F238E27FC236}">
                <a16:creationId xmlns:a16="http://schemas.microsoft.com/office/drawing/2014/main" id="{5DCC123E-BABD-8F47-80E8-D5FF6F6239C8}"/>
              </a:ext>
            </a:extLst>
          </p:cNvPr>
          <p:cNvCxnSpPr>
            <a:cxnSpLocks/>
          </p:cNvCxnSpPr>
          <p:nvPr/>
        </p:nvCxnSpPr>
        <p:spPr>
          <a:xfrm>
            <a:off x="3357842" y="4426570"/>
            <a:ext cx="547364" cy="525829"/>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959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226-0BCF-1A47-9012-0DBE7EA80265}"/>
              </a:ext>
            </a:extLst>
          </p:cNvPr>
          <p:cNvSpPr>
            <a:spLocks noGrp="1"/>
          </p:cNvSpPr>
          <p:nvPr>
            <p:ph type="title"/>
          </p:nvPr>
        </p:nvSpPr>
        <p:spPr/>
        <p:txBody>
          <a:bodyPr/>
          <a:lstStyle/>
          <a:p>
            <a:r>
              <a:rPr lang="en-US" dirty="0"/>
              <a:t>Graph Filtering in the First GNN Paper</a:t>
            </a:r>
          </a:p>
        </p:txBody>
      </p:sp>
      <p:sp>
        <p:nvSpPr>
          <p:cNvPr id="3" name="Slide Number Placeholder 2">
            <a:extLst>
              <a:ext uri="{FF2B5EF4-FFF2-40B4-BE49-F238E27FC236}">
                <a16:creationId xmlns:a16="http://schemas.microsoft.com/office/drawing/2014/main" id="{541FB0C9-FA3C-314F-BF85-9317968E3B2A}"/>
              </a:ext>
            </a:extLst>
          </p:cNvPr>
          <p:cNvSpPr>
            <a:spLocks noGrp="1"/>
          </p:cNvSpPr>
          <p:nvPr>
            <p:ph type="sldNum" sz="quarter" idx="12"/>
          </p:nvPr>
        </p:nvSpPr>
        <p:spPr/>
        <p:txBody>
          <a:bodyPr/>
          <a:lstStyle/>
          <a:p>
            <a:fld id="{4C15419E-54D6-8648-ABFB-BEF58E3E877E}" type="slidenum">
              <a:rPr lang="en-US" smtClean="0"/>
              <a:t>53</a:t>
            </a:fld>
            <a:endParaRPr lang="en-US" dirty="0"/>
          </a:p>
        </p:txBody>
      </p:sp>
      <p:sp>
        <p:nvSpPr>
          <p:cNvPr id="4" name="Freeform 3">
            <a:extLst>
              <a:ext uri="{FF2B5EF4-FFF2-40B4-BE49-F238E27FC236}">
                <a16:creationId xmlns:a16="http://schemas.microsoft.com/office/drawing/2014/main" id="{FE8395A0-134B-BC41-A451-04A60246E73B}"/>
              </a:ext>
            </a:extLst>
          </p:cNvPr>
          <p:cNvSpPr/>
          <p:nvPr/>
        </p:nvSpPr>
        <p:spPr>
          <a:xfrm>
            <a:off x="1456546" y="2415036"/>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E69598-F3C8-5E4A-A248-645846334CCE}"/>
              </a:ext>
            </a:extLst>
          </p:cNvPr>
          <p:cNvSpPr/>
          <p:nvPr/>
        </p:nvSpPr>
        <p:spPr>
          <a:xfrm>
            <a:off x="2301106" y="34671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EBC782F-4096-9647-B3DF-87FC6A1CA110}"/>
              </a:ext>
            </a:extLst>
          </p:cNvPr>
          <p:cNvSpPr/>
          <p:nvPr/>
        </p:nvSpPr>
        <p:spPr>
          <a:xfrm>
            <a:off x="2095269" y="419863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19AE3F-E640-EC40-B960-A616649085C9}"/>
              </a:ext>
            </a:extLst>
          </p:cNvPr>
          <p:cNvSpPr/>
          <p:nvPr/>
        </p:nvSpPr>
        <p:spPr>
          <a:xfrm>
            <a:off x="3182765" y="386892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328174-C489-5E4F-A680-EF8BF988F021}"/>
              </a:ext>
            </a:extLst>
          </p:cNvPr>
          <p:cNvCxnSpPr>
            <a:cxnSpLocks/>
            <a:stCxn id="5" idx="5"/>
            <a:endCxn id="7" idx="1"/>
          </p:cNvCxnSpPr>
          <p:nvPr/>
        </p:nvCxnSpPr>
        <p:spPr>
          <a:xfrm>
            <a:off x="2544275" y="3710359"/>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32613F5-5D45-194A-9402-79327C028507}"/>
              </a:ext>
            </a:extLst>
          </p:cNvPr>
          <p:cNvCxnSpPr>
            <a:cxnSpLocks/>
            <a:stCxn id="5" idx="4"/>
            <a:endCxn id="6" idx="0"/>
          </p:cNvCxnSpPr>
          <p:nvPr/>
        </p:nvCxnSpPr>
        <p:spPr>
          <a:xfrm flipH="1">
            <a:off x="2237714" y="3752080"/>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E2070ECD-B502-3444-900F-26141219060D}"/>
              </a:ext>
            </a:extLst>
          </p:cNvPr>
          <p:cNvSpPr/>
          <p:nvPr/>
        </p:nvSpPr>
        <p:spPr>
          <a:xfrm>
            <a:off x="3189966" y="294353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BB0154-57B9-F642-85D5-4618913EEF02}"/>
              </a:ext>
            </a:extLst>
          </p:cNvPr>
          <p:cNvSpPr/>
          <p:nvPr/>
        </p:nvSpPr>
        <p:spPr>
          <a:xfrm>
            <a:off x="1839580" y="2830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8B6DBB-12B1-C948-A58F-5303BD32E2DA}"/>
              </a:ext>
            </a:extLst>
          </p:cNvPr>
          <p:cNvCxnSpPr>
            <a:cxnSpLocks/>
            <a:stCxn id="5" idx="1"/>
            <a:endCxn id="11" idx="5"/>
          </p:cNvCxnSpPr>
          <p:nvPr/>
        </p:nvCxnSpPr>
        <p:spPr>
          <a:xfrm flipH="1" flipV="1">
            <a:off x="2082749" y="3073391"/>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22F8047-461F-0640-9DC7-4766975C8826}"/>
              </a:ext>
            </a:extLst>
          </p:cNvPr>
          <p:cNvCxnSpPr>
            <a:cxnSpLocks/>
            <a:stCxn id="6" idx="2"/>
            <a:endCxn id="15" idx="6"/>
          </p:cNvCxnSpPr>
          <p:nvPr/>
        </p:nvCxnSpPr>
        <p:spPr>
          <a:xfrm flipH="1" flipV="1">
            <a:off x="1336204" y="4225431"/>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5CA178A-B0FF-394A-8658-27B3FCBC3D31}"/>
              </a:ext>
            </a:extLst>
          </p:cNvPr>
          <p:cNvCxnSpPr>
            <a:cxnSpLocks/>
            <a:stCxn id="10" idx="4"/>
            <a:endCxn id="7" idx="7"/>
          </p:cNvCxnSpPr>
          <p:nvPr/>
        </p:nvCxnSpPr>
        <p:spPr>
          <a:xfrm>
            <a:off x="3332411" y="3228424"/>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97EDA2-64DE-7247-8937-011CF9B6A1EF}"/>
              </a:ext>
            </a:extLst>
          </p:cNvPr>
          <p:cNvSpPr/>
          <p:nvPr/>
        </p:nvSpPr>
        <p:spPr>
          <a:xfrm>
            <a:off x="1051314" y="408298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1751CDF-F3B8-1640-BB35-6CC9CF0A6A8B}"/>
              </a:ext>
            </a:extLst>
          </p:cNvPr>
          <p:cNvCxnSpPr>
            <a:cxnSpLocks/>
            <a:stCxn id="7" idx="4"/>
            <a:endCxn id="17" idx="7"/>
          </p:cNvCxnSpPr>
          <p:nvPr/>
        </p:nvCxnSpPr>
        <p:spPr>
          <a:xfrm flipH="1">
            <a:off x="2978870" y="4153817"/>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5826AF0-2C60-274E-BBA6-F977570C84C2}"/>
              </a:ext>
            </a:extLst>
          </p:cNvPr>
          <p:cNvSpPr/>
          <p:nvPr/>
        </p:nvSpPr>
        <p:spPr>
          <a:xfrm>
            <a:off x="2735701" y="45875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D9ECAFC-794D-4E49-8254-0A5CAB516EA9}"/>
              </a:ext>
            </a:extLst>
          </p:cNvPr>
          <p:cNvCxnSpPr>
            <a:cxnSpLocks/>
            <a:stCxn id="19" idx="1"/>
            <a:endCxn id="7" idx="6"/>
          </p:cNvCxnSpPr>
          <p:nvPr/>
        </p:nvCxnSpPr>
        <p:spPr>
          <a:xfrm flipH="1" flipV="1">
            <a:off x="3467655" y="4011372"/>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6B45FE98-798A-904C-A11C-67E228514BBC}"/>
              </a:ext>
            </a:extLst>
          </p:cNvPr>
          <p:cNvSpPr/>
          <p:nvPr/>
        </p:nvSpPr>
        <p:spPr>
          <a:xfrm>
            <a:off x="3992798" y="436491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FBE76E-96C9-A64B-9E79-562E5C97CEF7}"/>
                  </a:ext>
                </a:extLst>
              </p:cNvPr>
              <p:cNvSpPr txBox="1"/>
              <p:nvPr/>
            </p:nvSpPr>
            <p:spPr>
              <a:xfrm>
                <a:off x="1188517" y="375207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08FBE76E-96C9-A64B-9E79-562E5C97CEF7}"/>
                  </a:ext>
                </a:extLst>
              </p:cNvPr>
              <p:cNvSpPr txBox="1">
                <a:spLocks noRot="1" noChangeAspect="1" noMove="1" noResize="1" noEditPoints="1" noAdjustHandles="1" noChangeArrowheads="1" noChangeShapeType="1" noTextEdit="1"/>
              </p:cNvSpPr>
              <p:nvPr/>
            </p:nvSpPr>
            <p:spPr>
              <a:xfrm>
                <a:off x="1188517" y="3752079"/>
                <a:ext cx="565732" cy="276999"/>
              </a:xfrm>
              <a:prstGeom prst="rect">
                <a:avLst/>
              </a:prstGeom>
              <a:blipFill>
                <a:blip r:embed="rId2"/>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6C807-2F2C-D143-9625-4596ED5119F1}"/>
                  </a:ext>
                </a:extLst>
              </p:cNvPr>
              <p:cNvSpPr txBox="1"/>
              <p:nvPr/>
            </p:nvSpPr>
            <p:spPr>
              <a:xfrm>
                <a:off x="2345053" y="3148470"/>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25A6C807-2F2C-D143-9625-4596ED5119F1}"/>
                  </a:ext>
                </a:extLst>
              </p:cNvPr>
              <p:cNvSpPr txBox="1">
                <a:spLocks noRot="1" noChangeAspect="1" noMove="1" noResize="1" noEditPoints="1" noAdjustHandles="1" noChangeArrowheads="1" noChangeShapeType="1" noTextEdit="1"/>
              </p:cNvSpPr>
              <p:nvPr/>
            </p:nvSpPr>
            <p:spPr>
              <a:xfrm>
                <a:off x="2345053" y="3148470"/>
                <a:ext cx="555088" cy="276999"/>
              </a:xfrm>
              <a:prstGeom prst="rect">
                <a:avLst/>
              </a:prstGeom>
              <a:blipFill>
                <a:blip r:embed="rId3"/>
                <a:stretch>
                  <a:fillRect l="-909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377A1F-8F9B-A649-913D-6BDA9EB9A45A}"/>
                  </a:ext>
                </a:extLst>
              </p:cNvPr>
              <p:cNvSpPr txBox="1"/>
              <p:nvPr/>
            </p:nvSpPr>
            <p:spPr>
              <a:xfrm>
                <a:off x="1982025" y="252643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9377A1F-8F9B-A649-913D-6BDA9EB9A45A}"/>
                  </a:ext>
                </a:extLst>
              </p:cNvPr>
              <p:cNvSpPr txBox="1">
                <a:spLocks noRot="1" noChangeAspect="1" noMove="1" noResize="1" noEditPoints="1" noAdjustHandles="1" noChangeArrowheads="1" noChangeShapeType="1" noTextEdit="1"/>
              </p:cNvSpPr>
              <p:nvPr/>
            </p:nvSpPr>
            <p:spPr>
              <a:xfrm>
                <a:off x="1982025" y="2526430"/>
                <a:ext cx="565732" cy="276999"/>
              </a:xfrm>
              <a:prstGeom prst="rect">
                <a:avLst/>
              </a:prstGeom>
              <a:blipFill>
                <a:blip r:embed="rId4"/>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216AB7-EAEF-ED45-86E3-8A0B8CE1D412}"/>
                  </a:ext>
                </a:extLst>
              </p:cNvPr>
              <p:cNvSpPr txBox="1"/>
              <p:nvPr/>
            </p:nvSpPr>
            <p:spPr>
              <a:xfrm>
                <a:off x="3492395" y="285819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69216AB7-EAEF-ED45-86E3-8A0B8CE1D412}"/>
                  </a:ext>
                </a:extLst>
              </p:cNvPr>
              <p:cNvSpPr txBox="1">
                <a:spLocks noRot="1" noChangeAspect="1" noMove="1" noResize="1" noEditPoints="1" noAdjustHandles="1" noChangeArrowheads="1" noChangeShapeType="1" noTextEdit="1"/>
              </p:cNvSpPr>
              <p:nvPr/>
            </p:nvSpPr>
            <p:spPr>
              <a:xfrm>
                <a:off x="3492395" y="2858194"/>
                <a:ext cx="565732" cy="276999"/>
              </a:xfrm>
              <a:prstGeom prst="rect">
                <a:avLst/>
              </a:prstGeom>
              <a:blipFill>
                <a:blip r:embed="rId5"/>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A5ABF2-11B0-AE40-B0F3-E21E299EBE2F}"/>
                  </a:ext>
                </a:extLst>
              </p:cNvPr>
              <p:cNvSpPr txBox="1"/>
              <p:nvPr/>
            </p:nvSpPr>
            <p:spPr>
              <a:xfrm>
                <a:off x="3562890" y="36631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75A5ABF2-11B0-AE40-B0F3-E21E299EBE2F}"/>
                  </a:ext>
                </a:extLst>
              </p:cNvPr>
              <p:cNvSpPr txBox="1">
                <a:spLocks noRot="1" noChangeAspect="1" noMove="1" noResize="1" noEditPoints="1" noAdjustHandles="1" noChangeArrowheads="1" noChangeShapeType="1" noTextEdit="1"/>
              </p:cNvSpPr>
              <p:nvPr/>
            </p:nvSpPr>
            <p:spPr>
              <a:xfrm>
                <a:off x="3562890" y="3663150"/>
                <a:ext cx="565732" cy="276999"/>
              </a:xfrm>
              <a:prstGeom prst="rect">
                <a:avLst/>
              </a:prstGeom>
              <a:blipFill>
                <a:blip r:embed="rId6"/>
                <a:stretch>
                  <a:fillRect l="-8889"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10FB3-F936-E64D-9EB0-F8BDEB470B41}"/>
                  </a:ext>
                </a:extLst>
              </p:cNvPr>
              <p:cNvSpPr txBox="1"/>
              <p:nvPr/>
            </p:nvSpPr>
            <p:spPr>
              <a:xfrm>
                <a:off x="4176964" y="404964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7F310FB3-F936-E64D-9EB0-F8BDEB470B41}"/>
                  </a:ext>
                </a:extLst>
              </p:cNvPr>
              <p:cNvSpPr txBox="1">
                <a:spLocks noRot="1" noChangeAspect="1" noMove="1" noResize="1" noEditPoints="1" noAdjustHandles="1" noChangeArrowheads="1" noChangeShapeType="1" noTextEdit="1"/>
              </p:cNvSpPr>
              <p:nvPr/>
            </p:nvSpPr>
            <p:spPr>
              <a:xfrm>
                <a:off x="4176964" y="4049644"/>
                <a:ext cx="565732" cy="276999"/>
              </a:xfrm>
              <a:prstGeom prst="rect">
                <a:avLst/>
              </a:prstGeom>
              <a:blipFill>
                <a:blip r:embed="rId7"/>
                <a:stretch>
                  <a:fillRect l="-8889" r="-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936643-A67D-3E42-89EF-4B54219BBD61}"/>
                  </a:ext>
                </a:extLst>
              </p:cNvPr>
              <p:cNvSpPr txBox="1"/>
              <p:nvPr/>
            </p:nvSpPr>
            <p:spPr>
              <a:xfrm>
                <a:off x="3020591" y="4755701"/>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22936643-A67D-3E42-89EF-4B54219BBD61}"/>
                  </a:ext>
                </a:extLst>
              </p:cNvPr>
              <p:cNvSpPr txBox="1">
                <a:spLocks noRot="1" noChangeAspect="1" noMove="1" noResize="1" noEditPoints="1" noAdjustHandles="1" noChangeArrowheads="1" noChangeShapeType="1" noTextEdit="1"/>
              </p:cNvSpPr>
              <p:nvPr/>
            </p:nvSpPr>
            <p:spPr>
              <a:xfrm>
                <a:off x="3020591" y="4755701"/>
                <a:ext cx="565732" cy="276999"/>
              </a:xfrm>
              <a:prstGeom prst="rect">
                <a:avLst/>
              </a:prstGeom>
              <a:blipFill>
                <a:blip r:embed="rId8"/>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8669D3-2CCD-2E4F-88F5-5A1B18F709FC}"/>
                  </a:ext>
                </a:extLst>
              </p:cNvPr>
              <p:cNvSpPr txBox="1"/>
              <p:nvPr/>
            </p:nvSpPr>
            <p:spPr>
              <a:xfrm>
                <a:off x="1053629" y="404964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48669D3-2CCD-2E4F-88F5-5A1B18F709FC}"/>
                  </a:ext>
                </a:extLst>
              </p:cNvPr>
              <p:cNvSpPr txBox="1">
                <a:spLocks noRot="1" noChangeAspect="1" noMove="1" noResize="1" noEditPoints="1" noAdjustHandles="1" noChangeArrowheads="1" noChangeShapeType="1" noTextEdit="1"/>
              </p:cNvSpPr>
              <p:nvPr/>
            </p:nvSpPr>
            <p:spPr>
              <a:xfrm>
                <a:off x="1053629" y="4049643"/>
                <a:ext cx="294247" cy="276999"/>
              </a:xfrm>
              <a:prstGeom prst="rect">
                <a:avLst/>
              </a:prstGeom>
              <a:blipFill>
                <a:blip r:embed="rId9"/>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2891437-46BE-3D46-8419-39613BBFF4EF}"/>
                  </a:ext>
                </a:extLst>
              </p:cNvPr>
              <p:cNvSpPr txBox="1"/>
              <p:nvPr/>
            </p:nvSpPr>
            <p:spPr>
              <a:xfrm>
                <a:off x="2108138" y="416128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62891437-46BE-3D46-8419-39613BBFF4EF}"/>
                  </a:ext>
                </a:extLst>
              </p:cNvPr>
              <p:cNvSpPr txBox="1">
                <a:spLocks noRot="1" noChangeAspect="1" noMove="1" noResize="1" noEditPoints="1" noAdjustHandles="1" noChangeArrowheads="1" noChangeShapeType="1" noTextEdit="1"/>
              </p:cNvSpPr>
              <p:nvPr/>
            </p:nvSpPr>
            <p:spPr>
              <a:xfrm>
                <a:off x="2108138" y="4161282"/>
                <a:ext cx="294247" cy="276999"/>
              </a:xfrm>
              <a:prstGeom prst="rect">
                <a:avLst/>
              </a:prstGeom>
              <a:blipFill>
                <a:blip r:embed="rId10"/>
                <a:stretch>
                  <a:fillRect l="-8333" r="-41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B00A2-42F8-6749-9793-46423F0C8FC5}"/>
                  </a:ext>
                </a:extLst>
              </p:cNvPr>
              <p:cNvSpPr txBox="1"/>
              <p:nvPr/>
            </p:nvSpPr>
            <p:spPr>
              <a:xfrm>
                <a:off x="2317445" y="344695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201B00A2-42F8-6749-9793-46423F0C8FC5}"/>
                  </a:ext>
                </a:extLst>
              </p:cNvPr>
              <p:cNvSpPr txBox="1">
                <a:spLocks noRot="1" noChangeAspect="1" noMove="1" noResize="1" noEditPoints="1" noAdjustHandles="1" noChangeArrowheads="1" noChangeShapeType="1" noTextEdit="1"/>
              </p:cNvSpPr>
              <p:nvPr/>
            </p:nvSpPr>
            <p:spPr>
              <a:xfrm>
                <a:off x="2317445" y="3446951"/>
                <a:ext cx="288925" cy="276999"/>
              </a:xfrm>
              <a:prstGeom prst="rect">
                <a:avLst/>
              </a:prstGeom>
              <a:blipFill>
                <a:blip r:embed="rId11"/>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3DEADA-C68F-5044-A2E3-C55DCB73BDAE}"/>
                  </a:ext>
                </a:extLst>
              </p:cNvPr>
              <p:cNvSpPr txBox="1"/>
              <p:nvPr/>
            </p:nvSpPr>
            <p:spPr>
              <a:xfrm>
                <a:off x="1834901" y="28142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D3DEADA-C68F-5044-A2E3-C55DCB73BDAE}"/>
                  </a:ext>
                </a:extLst>
              </p:cNvPr>
              <p:cNvSpPr txBox="1">
                <a:spLocks noRot="1" noChangeAspect="1" noMove="1" noResize="1" noEditPoints="1" noAdjustHandles="1" noChangeArrowheads="1" noChangeShapeType="1" noTextEdit="1"/>
              </p:cNvSpPr>
              <p:nvPr/>
            </p:nvSpPr>
            <p:spPr>
              <a:xfrm>
                <a:off x="1834901" y="2814256"/>
                <a:ext cx="294247" cy="276999"/>
              </a:xfrm>
              <a:prstGeom prst="rect">
                <a:avLst/>
              </a:prstGeom>
              <a:blipFill>
                <a:blip r:embed="rId12"/>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174797F-27A7-4541-BAE0-A4D1F9AA2964}"/>
                  </a:ext>
                </a:extLst>
              </p:cNvPr>
              <p:cNvSpPr txBox="1"/>
              <p:nvPr/>
            </p:nvSpPr>
            <p:spPr>
              <a:xfrm>
                <a:off x="3186358" y="2915392"/>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3174797F-27A7-4541-BAE0-A4D1F9AA2964}"/>
                  </a:ext>
                </a:extLst>
              </p:cNvPr>
              <p:cNvSpPr txBox="1">
                <a:spLocks noRot="1" noChangeAspect="1" noMove="1" noResize="1" noEditPoints="1" noAdjustHandles="1" noChangeArrowheads="1" noChangeShapeType="1" noTextEdit="1"/>
              </p:cNvSpPr>
              <p:nvPr/>
            </p:nvSpPr>
            <p:spPr>
              <a:xfrm>
                <a:off x="3186358" y="2915392"/>
                <a:ext cx="284373" cy="276999"/>
              </a:xfrm>
              <a:prstGeom prst="rect">
                <a:avLst/>
              </a:prstGeom>
              <a:blipFill>
                <a:blip r:embed="rId1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F03501-F961-4C4B-A800-2938D1145092}"/>
                  </a:ext>
                </a:extLst>
              </p:cNvPr>
              <p:cNvSpPr txBox="1"/>
              <p:nvPr/>
            </p:nvSpPr>
            <p:spPr>
              <a:xfrm>
                <a:off x="3198947" y="383176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FDF03501-F961-4C4B-A800-2938D1145092}"/>
                  </a:ext>
                </a:extLst>
              </p:cNvPr>
              <p:cNvSpPr txBox="1">
                <a:spLocks noRot="1" noChangeAspect="1" noMove="1" noResize="1" noEditPoints="1" noAdjustHandles="1" noChangeArrowheads="1" noChangeShapeType="1" noTextEdit="1"/>
              </p:cNvSpPr>
              <p:nvPr/>
            </p:nvSpPr>
            <p:spPr>
              <a:xfrm>
                <a:off x="3198947" y="3831764"/>
                <a:ext cx="294247" cy="276999"/>
              </a:xfrm>
              <a:prstGeom prst="rect">
                <a:avLst/>
              </a:prstGeom>
              <a:blipFill>
                <a:blip r:embed="rId14"/>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D1387B-4E2C-DF40-90EE-8736CBB56FDC}"/>
                  </a:ext>
                </a:extLst>
              </p:cNvPr>
              <p:cNvSpPr txBox="1"/>
              <p:nvPr/>
            </p:nvSpPr>
            <p:spPr>
              <a:xfrm>
                <a:off x="3992798" y="432960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63D1387B-4E2C-DF40-90EE-8736CBB56FDC}"/>
                  </a:ext>
                </a:extLst>
              </p:cNvPr>
              <p:cNvSpPr txBox="1">
                <a:spLocks noRot="1" noChangeAspect="1" noMove="1" noResize="1" noEditPoints="1" noAdjustHandles="1" noChangeArrowheads="1" noChangeShapeType="1" noTextEdit="1"/>
              </p:cNvSpPr>
              <p:nvPr/>
            </p:nvSpPr>
            <p:spPr>
              <a:xfrm>
                <a:off x="3992798" y="4329606"/>
                <a:ext cx="294247" cy="276999"/>
              </a:xfrm>
              <a:prstGeom prst="rect">
                <a:avLst/>
              </a:prstGeom>
              <a:blipFill>
                <a:blip r:embed="rId15"/>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8AF5C5-DF5A-A746-A285-C44191EE668A}"/>
                  </a:ext>
                </a:extLst>
              </p:cNvPr>
              <p:cNvSpPr txBox="1"/>
              <p:nvPr/>
            </p:nvSpPr>
            <p:spPr>
              <a:xfrm>
                <a:off x="2731192" y="455633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288AF5C5-DF5A-A746-A285-C44191EE668A}"/>
                  </a:ext>
                </a:extLst>
              </p:cNvPr>
              <p:cNvSpPr txBox="1">
                <a:spLocks noRot="1" noChangeAspect="1" noMove="1" noResize="1" noEditPoints="1" noAdjustHandles="1" noChangeArrowheads="1" noChangeShapeType="1" noTextEdit="1"/>
              </p:cNvSpPr>
              <p:nvPr/>
            </p:nvSpPr>
            <p:spPr>
              <a:xfrm>
                <a:off x="2731192" y="4556337"/>
                <a:ext cx="294247" cy="276999"/>
              </a:xfrm>
              <a:prstGeom prst="rect">
                <a:avLst/>
              </a:prstGeom>
              <a:blipFill>
                <a:blip r:embed="rId16"/>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699D6DF-59D4-7F4D-9526-4F2B8BF99B37}"/>
                  </a:ext>
                </a:extLst>
              </p:cNvPr>
              <p:cNvSpPr txBox="1"/>
              <p:nvPr/>
            </p:nvSpPr>
            <p:spPr>
              <a:xfrm>
                <a:off x="2387179" y="404964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2699D6DF-59D4-7F4D-9526-4F2B8BF99B37}"/>
                  </a:ext>
                </a:extLst>
              </p:cNvPr>
              <p:cNvSpPr txBox="1">
                <a:spLocks noRot="1" noChangeAspect="1" noMove="1" noResize="1" noEditPoints="1" noAdjustHandles="1" noChangeArrowheads="1" noChangeShapeType="1" noTextEdit="1"/>
              </p:cNvSpPr>
              <p:nvPr/>
            </p:nvSpPr>
            <p:spPr>
              <a:xfrm>
                <a:off x="2387179" y="4049643"/>
                <a:ext cx="565732" cy="276999"/>
              </a:xfrm>
              <a:prstGeom prst="rect">
                <a:avLst/>
              </a:prstGeom>
              <a:blipFill>
                <a:blip r:embed="rId17"/>
                <a:stretch>
                  <a:fillRect l="-8696" b="-8696"/>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790691B0-3BA7-6F45-9B77-1F2C70BC9646}"/>
              </a:ext>
            </a:extLst>
          </p:cNvPr>
          <p:cNvSpPr/>
          <p:nvPr/>
        </p:nvSpPr>
        <p:spPr>
          <a:xfrm>
            <a:off x="1051314" y="6167316"/>
            <a:ext cx="6096000" cy="276999"/>
          </a:xfrm>
          <a:prstGeom prst="rect">
            <a:avLst/>
          </a:prstGeom>
        </p:spPr>
        <p:txBody>
          <a:bodyPr>
            <a:spAutoFit/>
          </a:bodyPr>
          <a:lstStyle/>
          <a:p>
            <a:r>
              <a:rPr lang="en-US" sz="1200" b="1" dirty="0">
                <a:solidFill>
                  <a:srgbClr val="222222"/>
                </a:solidFill>
                <a:latin typeface="Arial" panose="020B0604020202020204" pitchFamily="34" charset="0"/>
              </a:rPr>
              <a:t>Graph neural networks for ranking web pages. </a:t>
            </a:r>
            <a:r>
              <a:rPr lang="en-US" sz="1200" i="1" dirty="0">
                <a:solidFill>
                  <a:srgbClr val="222222"/>
                </a:solidFill>
                <a:latin typeface="Arial" panose="020B0604020202020204" pitchFamily="34" charset="0"/>
              </a:rPr>
              <a:t>WI</a:t>
            </a:r>
            <a:r>
              <a:rPr lang="en-US" sz="1200" dirty="0">
                <a:solidFill>
                  <a:srgbClr val="222222"/>
                </a:solidFill>
                <a:latin typeface="Arial" panose="020B0604020202020204" pitchFamily="34" charset="0"/>
              </a:rPr>
              <a:t>. IEEE, 2005.</a:t>
            </a:r>
            <a:endParaRPr lang="en-US" sz="12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AA3AA55-402D-8840-BFFC-5BBB8BC1532E}"/>
                  </a:ext>
                </a:extLst>
              </p:cNvPr>
              <p:cNvSpPr txBox="1"/>
              <p:nvPr/>
            </p:nvSpPr>
            <p:spPr>
              <a:xfrm>
                <a:off x="6548235" y="1983259"/>
                <a:ext cx="3873194"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oMath>
                </a14:m>
                <a:r>
                  <a:rPr lang="en-US" sz="2400" dirty="0"/>
                  <a:t>: The hidden features</a:t>
                </a:r>
                <a:endParaRPr lang="en-US" dirty="0"/>
              </a:p>
            </p:txBody>
          </p:sp>
        </mc:Choice>
        <mc:Fallback xmlns="">
          <p:sp>
            <p:nvSpPr>
              <p:cNvPr id="40" name="TextBox 39">
                <a:extLst>
                  <a:ext uri="{FF2B5EF4-FFF2-40B4-BE49-F238E27FC236}">
                    <a16:creationId xmlns:a16="http://schemas.microsoft.com/office/drawing/2014/main" id="{1AA3AA55-402D-8840-BFFC-5BBB8BC1532E}"/>
                  </a:ext>
                </a:extLst>
              </p:cNvPr>
              <p:cNvSpPr txBox="1">
                <a:spLocks noRot="1" noChangeAspect="1" noMove="1" noResize="1" noEditPoints="1" noAdjustHandles="1" noChangeArrowheads="1" noChangeShapeType="1" noTextEdit="1"/>
              </p:cNvSpPr>
              <p:nvPr/>
            </p:nvSpPr>
            <p:spPr>
              <a:xfrm>
                <a:off x="6548235" y="1983259"/>
                <a:ext cx="3873194" cy="369332"/>
              </a:xfrm>
              <a:prstGeom prst="rect">
                <a:avLst/>
              </a:prstGeom>
              <a:blipFill>
                <a:blip r:embed="rId18"/>
                <a:stretch>
                  <a:fillRect l="-3279" t="-24138" b="-4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560BC72-CBD3-8243-BFCC-13DBCB880F9F}"/>
                  </a:ext>
                </a:extLst>
              </p:cNvPr>
              <p:cNvSpPr txBox="1"/>
              <p:nvPr/>
            </p:nvSpPr>
            <p:spPr>
              <a:xfrm>
                <a:off x="6548235" y="2921082"/>
                <a:ext cx="4309223"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𝑖</m:t>
                        </m:r>
                      </m:sub>
                    </m:sSub>
                  </m:oMath>
                </a14:m>
                <a:r>
                  <a:rPr lang="en-US" sz="2400" dirty="0"/>
                  <a:t>:  The input features</a:t>
                </a:r>
              </a:p>
            </p:txBody>
          </p:sp>
        </mc:Choice>
        <mc:Fallback xmlns="">
          <p:sp>
            <p:nvSpPr>
              <p:cNvPr id="41" name="TextBox 40">
                <a:extLst>
                  <a:ext uri="{FF2B5EF4-FFF2-40B4-BE49-F238E27FC236}">
                    <a16:creationId xmlns:a16="http://schemas.microsoft.com/office/drawing/2014/main" id="{B560BC72-CBD3-8243-BFCC-13DBCB880F9F}"/>
                  </a:ext>
                </a:extLst>
              </p:cNvPr>
              <p:cNvSpPr txBox="1">
                <a:spLocks noRot="1" noChangeAspect="1" noMove="1" noResize="1" noEditPoints="1" noAdjustHandles="1" noChangeArrowheads="1" noChangeShapeType="1" noTextEdit="1"/>
              </p:cNvSpPr>
              <p:nvPr/>
            </p:nvSpPr>
            <p:spPr>
              <a:xfrm>
                <a:off x="6548235" y="2921082"/>
                <a:ext cx="4309223" cy="369332"/>
              </a:xfrm>
              <a:prstGeom prst="rect">
                <a:avLst/>
              </a:prstGeom>
              <a:blipFill>
                <a:blip r:embed="rId19"/>
                <a:stretch>
                  <a:fillRect l="-2950" t="-20000" b="-46667"/>
                </a:stretch>
              </a:blipFill>
            </p:spPr>
            <p:txBody>
              <a:bodyPr/>
              <a:lstStyle/>
              <a:p>
                <a:r>
                  <a:rPr lang="en-US">
                    <a:noFill/>
                  </a:rPr>
                  <a:t> </a:t>
                </a:r>
              </a:p>
            </p:txBody>
          </p:sp>
        </mc:Fallback>
      </mc:AlternateContent>
    </p:spTree>
    <p:extLst>
      <p:ext uri="{BB962C8B-B14F-4D97-AF65-F5344CB8AC3E}">
        <p14:creationId xmlns:p14="http://schemas.microsoft.com/office/powerpoint/2010/main" val="3812151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226-0BCF-1A47-9012-0DBE7EA80265}"/>
              </a:ext>
            </a:extLst>
          </p:cNvPr>
          <p:cNvSpPr>
            <a:spLocks noGrp="1"/>
          </p:cNvSpPr>
          <p:nvPr>
            <p:ph type="title"/>
          </p:nvPr>
        </p:nvSpPr>
        <p:spPr/>
        <p:txBody>
          <a:bodyPr/>
          <a:lstStyle/>
          <a:p>
            <a:r>
              <a:rPr lang="en-US" dirty="0"/>
              <a:t>Graph Filtering in the First GNN Paper</a:t>
            </a:r>
          </a:p>
        </p:txBody>
      </p:sp>
      <p:sp>
        <p:nvSpPr>
          <p:cNvPr id="3" name="Slide Number Placeholder 2">
            <a:extLst>
              <a:ext uri="{FF2B5EF4-FFF2-40B4-BE49-F238E27FC236}">
                <a16:creationId xmlns:a16="http://schemas.microsoft.com/office/drawing/2014/main" id="{541FB0C9-FA3C-314F-BF85-9317968E3B2A}"/>
              </a:ext>
            </a:extLst>
          </p:cNvPr>
          <p:cNvSpPr>
            <a:spLocks noGrp="1"/>
          </p:cNvSpPr>
          <p:nvPr>
            <p:ph type="sldNum" sz="quarter" idx="12"/>
          </p:nvPr>
        </p:nvSpPr>
        <p:spPr/>
        <p:txBody>
          <a:bodyPr/>
          <a:lstStyle/>
          <a:p>
            <a:fld id="{4C15419E-54D6-8648-ABFB-BEF58E3E877E}" type="slidenum">
              <a:rPr lang="en-US" smtClean="0"/>
              <a:t>54</a:t>
            </a:fld>
            <a:endParaRPr lang="en-US" dirty="0"/>
          </a:p>
        </p:txBody>
      </p:sp>
      <p:sp>
        <p:nvSpPr>
          <p:cNvPr id="4" name="Freeform 3">
            <a:extLst>
              <a:ext uri="{FF2B5EF4-FFF2-40B4-BE49-F238E27FC236}">
                <a16:creationId xmlns:a16="http://schemas.microsoft.com/office/drawing/2014/main" id="{FE8395A0-134B-BC41-A451-04A60246E73B}"/>
              </a:ext>
            </a:extLst>
          </p:cNvPr>
          <p:cNvSpPr/>
          <p:nvPr/>
        </p:nvSpPr>
        <p:spPr>
          <a:xfrm>
            <a:off x="1456546" y="2415036"/>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E69598-F3C8-5E4A-A248-645846334CCE}"/>
              </a:ext>
            </a:extLst>
          </p:cNvPr>
          <p:cNvSpPr/>
          <p:nvPr/>
        </p:nvSpPr>
        <p:spPr>
          <a:xfrm>
            <a:off x="2301106" y="34671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EBC782F-4096-9647-B3DF-87FC6A1CA110}"/>
              </a:ext>
            </a:extLst>
          </p:cNvPr>
          <p:cNvSpPr/>
          <p:nvPr/>
        </p:nvSpPr>
        <p:spPr>
          <a:xfrm>
            <a:off x="2095269" y="419863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19AE3F-E640-EC40-B960-A616649085C9}"/>
              </a:ext>
            </a:extLst>
          </p:cNvPr>
          <p:cNvSpPr/>
          <p:nvPr/>
        </p:nvSpPr>
        <p:spPr>
          <a:xfrm>
            <a:off x="3182765" y="386892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328174-C489-5E4F-A680-EF8BF988F021}"/>
              </a:ext>
            </a:extLst>
          </p:cNvPr>
          <p:cNvCxnSpPr>
            <a:cxnSpLocks/>
            <a:stCxn id="5" idx="5"/>
            <a:endCxn id="7" idx="1"/>
          </p:cNvCxnSpPr>
          <p:nvPr/>
        </p:nvCxnSpPr>
        <p:spPr>
          <a:xfrm>
            <a:off x="2544275" y="3710359"/>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32613F5-5D45-194A-9402-79327C028507}"/>
              </a:ext>
            </a:extLst>
          </p:cNvPr>
          <p:cNvCxnSpPr>
            <a:cxnSpLocks/>
            <a:stCxn id="5" idx="4"/>
            <a:endCxn id="6" idx="0"/>
          </p:cNvCxnSpPr>
          <p:nvPr/>
        </p:nvCxnSpPr>
        <p:spPr>
          <a:xfrm flipH="1">
            <a:off x="2237714" y="3752080"/>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E2070ECD-B502-3444-900F-26141219060D}"/>
              </a:ext>
            </a:extLst>
          </p:cNvPr>
          <p:cNvSpPr/>
          <p:nvPr/>
        </p:nvSpPr>
        <p:spPr>
          <a:xfrm>
            <a:off x="3189966" y="294353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BB0154-57B9-F642-85D5-4618913EEF02}"/>
              </a:ext>
            </a:extLst>
          </p:cNvPr>
          <p:cNvSpPr/>
          <p:nvPr/>
        </p:nvSpPr>
        <p:spPr>
          <a:xfrm>
            <a:off x="1839580" y="2830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8B6DBB-12B1-C948-A58F-5303BD32E2DA}"/>
              </a:ext>
            </a:extLst>
          </p:cNvPr>
          <p:cNvCxnSpPr>
            <a:cxnSpLocks/>
            <a:stCxn id="5" idx="1"/>
            <a:endCxn id="11" idx="5"/>
          </p:cNvCxnSpPr>
          <p:nvPr/>
        </p:nvCxnSpPr>
        <p:spPr>
          <a:xfrm flipH="1" flipV="1">
            <a:off x="2082749" y="3073391"/>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22F8047-461F-0640-9DC7-4766975C8826}"/>
              </a:ext>
            </a:extLst>
          </p:cNvPr>
          <p:cNvCxnSpPr>
            <a:cxnSpLocks/>
            <a:stCxn id="6" idx="2"/>
            <a:endCxn id="15" idx="6"/>
          </p:cNvCxnSpPr>
          <p:nvPr/>
        </p:nvCxnSpPr>
        <p:spPr>
          <a:xfrm flipH="1" flipV="1">
            <a:off x="1336204" y="4225431"/>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5CA178A-B0FF-394A-8658-27B3FCBC3D31}"/>
              </a:ext>
            </a:extLst>
          </p:cNvPr>
          <p:cNvCxnSpPr>
            <a:cxnSpLocks/>
            <a:stCxn id="10" idx="4"/>
            <a:endCxn id="7" idx="7"/>
          </p:cNvCxnSpPr>
          <p:nvPr/>
        </p:nvCxnSpPr>
        <p:spPr>
          <a:xfrm>
            <a:off x="3332411" y="3228424"/>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97EDA2-64DE-7247-8937-011CF9B6A1EF}"/>
              </a:ext>
            </a:extLst>
          </p:cNvPr>
          <p:cNvSpPr/>
          <p:nvPr/>
        </p:nvSpPr>
        <p:spPr>
          <a:xfrm>
            <a:off x="1051314" y="408298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1751CDF-F3B8-1640-BB35-6CC9CF0A6A8B}"/>
              </a:ext>
            </a:extLst>
          </p:cNvPr>
          <p:cNvCxnSpPr>
            <a:cxnSpLocks/>
            <a:stCxn id="7" idx="4"/>
            <a:endCxn id="17" idx="7"/>
          </p:cNvCxnSpPr>
          <p:nvPr/>
        </p:nvCxnSpPr>
        <p:spPr>
          <a:xfrm flipH="1">
            <a:off x="2978870" y="4153817"/>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5826AF0-2C60-274E-BBA6-F977570C84C2}"/>
              </a:ext>
            </a:extLst>
          </p:cNvPr>
          <p:cNvSpPr/>
          <p:nvPr/>
        </p:nvSpPr>
        <p:spPr>
          <a:xfrm>
            <a:off x="2735701" y="45875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D9ECAFC-794D-4E49-8254-0A5CAB516EA9}"/>
              </a:ext>
            </a:extLst>
          </p:cNvPr>
          <p:cNvCxnSpPr>
            <a:cxnSpLocks/>
            <a:stCxn id="19" idx="1"/>
            <a:endCxn id="7" idx="6"/>
          </p:cNvCxnSpPr>
          <p:nvPr/>
        </p:nvCxnSpPr>
        <p:spPr>
          <a:xfrm flipH="1" flipV="1">
            <a:off x="3467655" y="4011372"/>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6B45FE98-798A-904C-A11C-67E228514BBC}"/>
              </a:ext>
            </a:extLst>
          </p:cNvPr>
          <p:cNvSpPr/>
          <p:nvPr/>
        </p:nvSpPr>
        <p:spPr>
          <a:xfrm>
            <a:off x="3992798" y="436491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FBE76E-96C9-A64B-9E79-562E5C97CEF7}"/>
                  </a:ext>
                </a:extLst>
              </p:cNvPr>
              <p:cNvSpPr txBox="1"/>
              <p:nvPr/>
            </p:nvSpPr>
            <p:spPr>
              <a:xfrm>
                <a:off x="1188517" y="375207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08FBE76E-96C9-A64B-9E79-562E5C97CEF7}"/>
                  </a:ext>
                </a:extLst>
              </p:cNvPr>
              <p:cNvSpPr txBox="1">
                <a:spLocks noRot="1" noChangeAspect="1" noMove="1" noResize="1" noEditPoints="1" noAdjustHandles="1" noChangeArrowheads="1" noChangeShapeType="1" noTextEdit="1"/>
              </p:cNvSpPr>
              <p:nvPr/>
            </p:nvSpPr>
            <p:spPr>
              <a:xfrm>
                <a:off x="1188517" y="3752079"/>
                <a:ext cx="565732" cy="276999"/>
              </a:xfrm>
              <a:prstGeom prst="rect">
                <a:avLst/>
              </a:prstGeom>
              <a:blipFill>
                <a:blip r:embed="rId2"/>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6C807-2F2C-D143-9625-4596ED5119F1}"/>
                  </a:ext>
                </a:extLst>
              </p:cNvPr>
              <p:cNvSpPr txBox="1"/>
              <p:nvPr/>
            </p:nvSpPr>
            <p:spPr>
              <a:xfrm>
                <a:off x="2345053" y="3148470"/>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25A6C807-2F2C-D143-9625-4596ED5119F1}"/>
                  </a:ext>
                </a:extLst>
              </p:cNvPr>
              <p:cNvSpPr txBox="1">
                <a:spLocks noRot="1" noChangeAspect="1" noMove="1" noResize="1" noEditPoints="1" noAdjustHandles="1" noChangeArrowheads="1" noChangeShapeType="1" noTextEdit="1"/>
              </p:cNvSpPr>
              <p:nvPr/>
            </p:nvSpPr>
            <p:spPr>
              <a:xfrm>
                <a:off x="2345053" y="3148470"/>
                <a:ext cx="555088" cy="276999"/>
              </a:xfrm>
              <a:prstGeom prst="rect">
                <a:avLst/>
              </a:prstGeom>
              <a:blipFill>
                <a:blip r:embed="rId3"/>
                <a:stretch>
                  <a:fillRect l="-909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377A1F-8F9B-A649-913D-6BDA9EB9A45A}"/>
                  </a:ext>
                </a:extLst>
              </p:cNvPr>
              <p:cNvSpPr txBox="1"/>
              <p:nvPr/>
            </p:nvSpPr>
            <p:spPr>
              <a:xfrm>
                <a:off x="1982025" y="252643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9377A1F-8F9B-A649-913D-6BDA9EB9A45A}"/>
                  </a:ext>
                </a:extLst>
              </p:cNvPr>
              <p:cNvSpPr txBox="1">
                <a:spLocks noRot="1" noChangeAspect="1" noMove="1" noResize="1" noEditPoints="1" noAdjustHandles="1" noChangeArrowheads="1" noChangeShapeType="1" noTextEdit="1"/>
              </p:cNvSpPr>
              <p:nvPr/>
            </p:nvSpPr>
            <p:spPr>
              <a:xfrm>
                <a:off x="1982025" y="2526430"/>
                <a:ext cx="565732" cy="276999"/>
              </a:xfrm>
              <a:prstGeom prst="rect">
                <a:avLst/>
              </a:prstGeom>
              <a:blipFill>
                <a:blip r:embed="rId4"/>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216AB7-EAEF-ED45-86E3-8A0B8CE1D412}"/>
                  </a:ext>
                </a:extLst>
              </p:cNvPr>
              <p:cNvSpPr txBox="1"/>
              <p:nvPr/>
            </p:nvSpPr>
            <p:spPr>
              <a:xfrm>
                <a:off x="3492395" y="285819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69216AB7-EAEF-ED45-86E3-8A0B8CE1D412}"/>
                  </a:ext>
                </a:extLst>
              </p:cNvPr>
              <p:cNvSpPr txBox="1">
                <a:spLocks noRot="1" noChangeAspect="1" noMove="1" noResize="1" noEditPoints="1" noAdjustHandles="1" noChangeArrowheads="1" noChangeShapeType="1" noTextEdit="1"/>
              </p:cNvSpPr>
              <p:nvPr/>
            </p:nvSpPr>
            <p:spPr>
              <a:xfrm>
                <a:off x="3492395" y="2858194"/>
                <a:ext cx="565732" cy="276999"/>
              </a:xfrm>
              <a:prstGeom prst="rect">
                <a:avLst/>
              </a:prstGeom>
              <a:blipFill>
                <a:blip r:embed="rId5"/>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A5ABF2-11B0-AE40-B0F3-E21E299EBE2F}"/>
                  </a:ext>
                </a:extLst>
              </p:cNvPr>
              <p:cNvSpPr txBox="1"/>
              <p:nvPr/>
            </p:nvSpPr>
            <p:spPr>
              <a:xfrm>
                <a:off x="3562890" y="36631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75A5ABF2-11B0-AE40-B0F3-E21E299EBE2F}"/>
                  </a:ext>
                </a:extLst>
              </p:cNvPr>
              <p:cNvSpPr txBox="1">
                <a:spLocks noRot="1" noChangeAspect="1" noMove="1" noResize="1" noEditPoints="1" noAdjustHandles="1" noChangeArrowheads="1" noChangeShapeType="1" noTextEdit="1"/>
              </p:cNvSpPr>
              <p:nvPr/>
            </p:nvSpPr>
            <p:spPr>
              <a:xfrm>
                <a:off x="3562890" y="3663150"/>
                <a:ext cx="565732" cy="276999"/>
              </a:xfrm>
              <a:prstGeom prst="rect">
                <a:avLst/>
              </a:prstGeom>
              <a:blipFill>
                <a:blip r:embed="rId6"/>
                <a:stretch>
                  <a:fillRect l="-8889"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10FB3-F936-E64D-9EB0-F8BDEB470B41}"/>
                  </a:ext>
                </a:extLst>
              </p:cNvPr>
              <p:cNvSpPr txBox="1"/>
              <p:nvPr/>
            </p:nvSpPr>
            <p:spPr>
              <a:xfrm>
                <a:off x="4176964" y="404964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7F310FB3-F936-E64D-9EB0-F8BDEB470B41}"/>
                  </a:ext>
                </a:extLst>
              </p:cNvPr>
              <p:cNvSpPr txBox="1">
                <a:spLocks noRot="1" noChangeAspect="1" noMove="1" noResize="1" noEditPoints="1" noAdjustHandles="1" noChangeArrowheads="1" noChangeShapeType="1" noTextEdit="1"/>
              </p:cNvSpPr>
              <p:nvPr/>
            </p:nvSpPr>
            <p:spPr>
              <a:xfrm>
                <a:off x="4176964" y="4049644"/>
                <a:ext cx="565732" cy="276999"/>
              </a:xfrm>
              <a:prstGeom prst="rect">
                <a:avLst/>
              </a:prstGeom>
              <a:blipFill>
                <a:blip r:embed="rId7"/>
                <a:stretch>
                  <a:fillRect l="-8889" r="-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936643-A67D-3E42-89EF-4B54219BBD61}"/>
                  </a:ext>
                </a:extLst>
              </p:cNvPr>
              <p:cNvSpPr txBox="1"/>
              <p:nvPr/>
            </p:nvSpPr>
            <p:spPr>
              <a:xfrm>
                <a:off x="3020591" y="4755701"/>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22936643-A67D-3E42-89EF-4B54219BBD61}"/>
                  </a:ext>
                </a:extLst>
              </p:cNvPr>
              <p:cNvSpPr txBox="1">
                <a:spLocks noRot="1" noChangeAspect="1" noMove="1" noResize="1" noEditPoints="1" noAdjustHandles="1" noChangeArrowheads="1" noChangeShapeType="1" noTextEdit="1"/>
              </p:cNvSpPr>
              <p:nvPr/>
            </p:nvSpPr>
            <p:spPr>
              <a:xfrm>
                <a:off x="3020591" y="4755701"/>
                <a:ext cx="565732" cy="276999"/>
              </a:xfrm>
              <a:prstGeom prst="rect">
                <a:avLst/>
              </a:prstGeom>
              <a:blipFill>
                <a:blip r:embed="rId8"/>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8669D3-2CCD-2E4F-88F5-5A1B18F709FC}"/>
                  </a:ext>
                </a:extLst>
              </p:cNvPr>
              <p:cNvSpPr txBox="1"/>
              <p:nvPr/>
            </p:nvSpPr>
            <p:spPr>
              <a:xfrm>
                <a:off x="1053629" y="404964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48669D3-2CCD-2E4F-88F5-5A1B18F709FC}"/>
                  </a:ext>
                </a:extLst>
              </p:cNvPr>
              <p:cNvSpPr txBox="1">
                <a:spLocks noRot="1" noChangeAspect="1" noMove="1" noResize="1" noEditPoints="1" noAdjustHandles="1" noChangeArrowheads="1" noChangeShapeType="1" noTextEdit="1"/>
              </p:cNvSpPr>
              <p:nvPr/>
            </p:nvSpPr>
            <p:spPr>
              <a:xfrm>
                <a:off x="1053629" y="4049643"/>
                <a:ext cx="294247" cy="276999"/>
              </a:xfrm>
              <a:prstGeom prst="rect">
                <a:avLst/>
              </a:prstGeom>
              <a:blipFill>
                <a:blip r:embed="rId9"/>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2891437-46BE-3D46-8419-39613BBFF4EF}"/>
                  </a:ext>
                </a:extLst>
              </p:cNvPr>
              <p:cNvSpPr txBox="1"/>
              <p:nvPr/>
            </p:nvSpPr>
            <p:spPr>
              <a:xfrm>
                <a:off x="2108138" y="416128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62891437-46BE-3D46-8419-39613BBFF4EF}"/>
                  </a:ext>
                </a:extLst>
              </p:cNvPr>
              <p:cNvSpPr txBox="1">
                <a:spLocks noRot="1" noChangeAspect="1" noMove="1" noResize="1" noEditPoints="1" noAdjustHandles="1" noChangeArrowheads="1" noChangeShapeType="1" noTextEdit="1"/>
              </p:cNvSpPr>
              <p:nvPr/>
            </p:nvSpPr>
            <p:spPr>
              <a:xfrm>
                <a:off x="2108138" y="4161282"/>
                <a:ext cx="294247" cy="276999"/>
              </a:xfrm>
              <a:prstGeom prst="rect">
                <a:avLst/>
              </a:prstGeom>
              <a:blipFill>
                <a:blip r:embed="rId10"/>
                <a:stretch>
                  <a:fillRect l="-8333" r="-41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B00A2-42F8-6749-9793-46423F0C8FC5}"/>
                  </a:ext>
                </a:extLst>
              </p:cNvPr>
              <p:cNvSpPr txBox="1"/>
              <p:nvPr/>
            </p:nvSpPr>
            <p:spPr>
              <a:xfrm>
                <a:off x="2317445" y="344695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201B00A2-42F8-6749-9793-46423F0C8FC5}"/>
                  </a:ext>
                </a:extLst>
              </p:cNvPr>
              <p:cNvSpPr txBox="1">
                <a:spLocks noRot="1" noChangeAspect="1" noMove="1" noResize="1" noEditPoints="1" noAdjustHandles="1" noChangeArrowheads="1" noChangeShapeType="1" noTextEdit="1"/>
              </p:cNvSpPr>
              <p:nvPr/>
            </p:nvSpPr>
            <p:spPr>
              <a:xfrm>
                <a:off x="2317445" y="3446951"/>
                <a:ext cx="288925" cy="276999"/>
              </a:xfrm>
              <a:prstGeom prst="rect">
                <a:avLst/>
              </a:prstGeom>
              <a:blipFill>
                <a:blip r:embed="rId11"/>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3DEADA-C68F-5044-A2E3-C55DCB73BDAE}"/>
                  </a:ext>
                </a:extLst>
              </p:cNvPr>
              <p:cNvSpPr txBox="1"/>
              <p:nvPr/>
            </p:nvSpPr>
            <p:spPr>
              <a:xfrm>
                <a:off x="1834901" y="28142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D3DEADA-C68F-5044-A2E3-C55DCB73BDAE}"/>
                  </a:ext>
                </a:extLst>
              </p:cNvPr>
              <p:cNvSpPr txBox="1">
                <a:spLocks noRot="1" noChangeAspect="1" noMove="1" noResize="1" noEditPoints="1" noAdjustHandles="1" noChangeArrowheads="1" noChangeShapeType="1" noTextEdit="1"/>
              </p:cNvSpPr>
              <p:nvPr/>
            </p:nvSpPr>
            <p:spPr>
              <a:xfrm>
                <a:off x="1834901" y="2814256"/>
                <a:ext cx="294247" cy="276999"/>
              </a:xfrm>
              <a:prstGeom prst="rect">
                <a:avLst/>
              </a:prstGeom>
              <a:blipFill>
                <a:blip r:embed="rId12"/>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174797F-27A7-4541-BAE0-A4D1F9AA2964}"/>
                  </a:ext>
                </a:extLst>
              </p:cNvPr>
              <p:cNvSpPr txBox="1"/>
              <p:nvPr/>
            </p:nvSpPr>
            <p:spPr>
              <a:xfrm>
                <a:off x="3186358" y="2915392"/>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3174797F-27A7-4541-BAE0-A4D1F9AA2964}"/>
                  </a:ext>
                </a:extLst>
              </p:cNvPr>
              <p:cNvSpPr txBox="1">
                <a:spLocks noRot="1" noChangeAspect="1" noMove="1" noResize="1" noEditPoints="1" noAdjustHandles="1" noChangeArrowheads="1" noChangeShapeType="1" noTextEdit="1"/>
              </p:cNvSpPr>
              <p:nvPr/>
            </p:nvSpPr>
            <p:spPr>
              <a:xfrm>
                <a:off x="3186358" y="2915392"/>
                <a:ext cx="284373" cy="276999"/>
              </a:xfrm>
              <a:prstGeom prst="rect">
                <a:avLst/>
              </a:prstGeom>
              <a:blipFill>
                <a:blip r:embed="rId1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F03501-F961-4C4B-A800-2938D1145092}"/>
                  </a:ext>
                </a:extLst>
              </p:cNvPr>
              <p:cNvSpPr txBox="1"/>
              <p:nvPr/>
            </p:nvSpPr>
            <p:spPr>
              <a:xfrm>
                <a:off x="3198947" y="383176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FDF03501-F961-4C4B-A800-2938D1145092}"/>
                  </a:ext>
                </a:extLst>
              </p:cNvPr>
              <p:cNvSpPr txBox="1">
                <a:spLocks noRot="1" noChangeAspect="1" noMove="1" noResize="1" noEditPoints="1" noAdjustHandles="1" noChangeArrowheads="1" noChangeShapeType="1" noTextEdit="1"/>
              </p:cNvSpPr>
              <p:nvPr/>
            </p:nvSpPr>
            <p:spPr>
              <a:xfrm>
                <a:off x="3198947" y="3831764"/>
                <a:ext cx="294247" cy="276999"/>
              </a:xfrm>
              <a:prstGeom prst="rect">
                <a:avLst/>
              </a:prstGeom>
              <a:blipFill>
                <a:blip r:embed="rId14"/>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D1387B-4E2C-DF40-90EE-8736CBB56FDC}"/>
                  </a:ext>
                </a:extLst>
              </p:cNvPr>
              <p:cNvSpPr txBox="1"/>
              <p:nvPr/>
            </p:nvSpPr>
            <p:spPr>
              <a:xfrm>
                <a:off x="3992798" y="432960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63D1387B-4E2C-DF40-90EE-8736CBB56FDC}"/>
                  </a:ext>
                </a:extLst>
              </p:cNvPr>
              <p:cNvSpPr txBox="1">
                <a:spLocks noRot="1" noChangeAspect="1" noMove="1" noResize="1" noEditPoints="1" noAdjustHandles="1" noChangeArrowheads="1" noChangeShapeType="1" noTextEdit="1"/>
              </p:cNvSpPr>
              <p:nvPr/>
            </p:nvSpPr>
            <p:spPr>
              <a:xfrm>
                <a:off x="3992798" y="4329606"/>
                <a:ext cx="294247" cy="276999"/>
              </a:xfrm>
              <a:prstGeom prst="rect">
                <a:avLst/>
              </a:prstGeom>
              <a:blipFill>
                <a:blip r:embed="rId15"/>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8AF5C5-DF5A-A746-A285-C44191EE668A}"/>
                  </a:ext>
                </a:extLst>
              </p:cNvPr>
              <p:cNvSpPr txBox="1"/>
              <p:nvPr/>
            </p:nvSpPr>
            <p:spPr>
              <a:xfrm>
                <a:off x="2731192" y="455633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288AF5C5-DF5A-A746-A285-C44191EE668A}"/>
                  </a:ext>
                </a:extLst>
              </p:cNvPr>
              <p:cNvSpPr txBox="1">
                <a:spLocks noRot="1" noChangeAspect="1" noMove="1" noResize="1" noEditPoints="1" noAdjustHandles="1" noChangeArrowheads="1" noChangeShapeType="1" noTextEdit="1"/>
              </p:cNvSpPr>
              <p:nvPr/>
            </p:nvSpPr>
            <p:spPr>
              <a:xfrm>
                <a:off x="2731192" y="4556337"/>
                <a:ext cx="294247" cy="276999"/>
              </a:xfrm>
              <a:prstGeom prst="rect">
                <a:avLst/>
              </a:prstGeom>
              <a:blipFill>
                <a:blip r:embed="rId16"/>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699D6DF-59D4-7F4D-9526-4F2B8BF99B37}"/>
                  </a:ext>
                </a:extLst>
              </p:cNvPr>
              <p:cNvSpPr txBox="1"/>
              <p:nvPr/>
            </p:nvSpPr>
            <p:spPr>
              <a:xfrm>
                <a:off x="2387179" y="404964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2699D6DF-59D4-7F4D-9526-4F2B8BF99B37}"/>
                  </a:ext>
                </a:extLst>
              </p:cNvPr>
              <p:cNvSpPr txBox="1">
                <a:spLocks noRot="1" noChangeAspect="1" noMove="1" noResize="1" noEditPoints="1" noAdjustHandles="1" noChangeArrowheads="1" noChangeShapeType="1" noTextEdit="1"/>
              </p:cNvSpPr>
              <p:nvPr/>
            </p:nvSpPr>
            <p:spPr>
              <a:xfrm>
                <a:off x="2387179" y="4049643"/>
                <a:ext cx="565732" cy="276999"/>
              </a:xfrm>
              <a:prstGeom prst="rect">
                <a:avLst/>
              </a:prstGeom>
              <a:blipFill>
                <a:blip r:embed="rId17"/>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EE7B48A-7877-BE4D-96FE-BCEFE5462AF9}"/>
                  </a:ext>
                </a:extLst>
              </p:cNvPr>
              <p:cNvSpPr txBox="1"/>
              <p:nvPr/>
            </p:nvSpPr>
            <p:spPr>
              <a:xfrm>
                <a:off x="6548235" y="1983259"/>
                <a:ext cx="3873194"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oMath>
                </a14:m>
                <a:r>
                  <a:rPr lang="en-US" sz="2400" dirty="0"/>
                  <a:t>: The hidden features</a:t>
                </a:r>
                <a:endParaRPr lang="en-US" dirty="0"/>
              </a:p>
            </p:txBody>
          </p:sp>
        </mc:Choice>
        <mc:Fallback xmlns="">
          <p:sp>
            <p:nvSpPr>
              <p:cNvPr id="36" name="TextBox 35">
                <a:extLst>
                  <a:ext uri="{FF2B5EF4-FFF2-40B4-BE49-F238E27FC236}">
                    <a16:creationId xmlns:a16="http://schemas.microsoft.com/office/drawing/2014/main" id="{DEE7B48A-7877-BE4D-96FE-BCEFE5462AF9}"/>
                  </a:ext>
                </a:extLst>
              </p:cNvPr>
              <p:cNvSpPr txBox="1">
                <a:spLocks noRot="1" noChangeAspect="1" noMove="1" noResize="1" noEditPoints="1" noAdjustHandles="1" noChangeArrowheads="1" noChangeShapeType="1" noTextEdit="1"/>
              </p:cNvSpPr>
              <p:nvPr/>
            </p:nvSpPr>
            <p:spPr>
              <a:xfrm>
                <a:off x="6548235" y="1983259"/>
                <a:ext cx="3873194" cy="369332"/>
              </a:xfrm>
              <a:prstGeom prst="rect">
                <a:avLst/>
              </a:prstGeom>
              <a:blipFill>
                <a:blip r:embed="rId18"/>
                <a:stretch>
                  <a:fillRect l="-3279" t="-24138" b="-4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84A807-9418-0A4E-AA49-0C96D5539E36}"/>
                  </a:ext>
                </a:extLst>
              </p:cNvPr>
              <p:cNvSpPr txBox="1"/>
              <p:nvPr/>
            </p:nvSpPr>
            <p:spPr>
              <a:xfrm>
                <a:off x="6548235" y="2921082"/>
                <a:ext cx="4309223"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𝑖</m:t>
                        </m:r>
                      </m:sub>
                    </m:sSub>
                  </m:oMath>
                </a14:m>
                <a:r>
                  <a:rPr lang="en-US" sz="2400" dirty="0"/>
                  <a:t>:  The input features</a:t>
                </a:r>
              </a:p>
            </p:txBody>
          </p:sp>
        </mc:Choice>
        <mc:Fallback xmlns="">
          <p:sp>
            <p:nvSpPr>
              <p:cNvPr id="37" name="TextBox 36">
                <a:extLst>
                  <a:ext uri="{FF2B5EF4-FFF2-40B4-BE49-F238E27FC236}">
                    <a16:creationId xmlns:a16="http://schemas.microsoft.com/office/drawing/2014/main" id="{0884A807-9418-0A4E-AA49-0C96D5539E36}"/>
                  </a:ext>
                </a:extLst>
              </p:cNvPr>
              <p:cNvSpPr txBox="1">
                <a:spLocks noRot="1" noChangeAspect="1" noMove="1" noResize="1" noEditPoints="1" noAdjustHandles="1" noChangeArrowheads="1" noChangeShapeType="1" noTextEdit="1"/>
              </p:cNvSpPr>
              <p:nvPr/>
            </p:nvSpPr>
            <p:spPr>
              <a:xfrm>
                <a:off x="6548235" y="2921082"/>
                <a:ext cx="4309223" cy="369332"/>
              </a:xfrm>
              <a:prstGeom prst="rect">
                <a:avLst/>
              </a:prstGeom>
              <a:blipFill>
                <a:blip r:embed="rId19"/>
                <a:stretch>
                  <a:fillRect l="-2950" t="-20000"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9ECB22-3E93-B54D-BBBD-A18B22BC8EBA}"/>
                  </a:ext>
                </a:extLst>
              </p:cNvPr>
              <p:cNvSpPr txBox="1"/>
              <p:nvPr/>
            </p:nvSpPr>
            <p:spPr>
              <a:xfrm>
                <a:off x="5343973" y="4281690"/>
                <a:ext cx="4314707" cy="73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ub>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e>
                      </m:nary>
                    </m:oMath>
                  </m:oMathPara>
                </a14:m>
                <a:endParaRPr lang="en-US" dirty="0"/>
              </a:p>
            </p:txBody>
          </p:sp>
        </mc:Choice>
        <mc:Fallback xmlns="">
          <p:sp>
            <p:nvSpPr>
              <p:cNvPr id="38" name="TextBox 37">
                <a:extLst>
                  <a:ext uri="{FF2B5EF4-FFF2-40B4-BE49-F238E27FC236}">
                    <a16:creationId xmlns:a16="http://schemas.microsoft.com/office/drawing/2014/main" id="{499ECB22-3E93-B54D-BBBD-A18B22BC8EBA}"/>
                  </a:ext>
                </a:extLst>
              </p:cNvPr>
              <p:cNvSpPr txBox="1">
                <a:spLocks noRot="1" noChangeAspect="1" noMove="1" noResize="1" noEditPoints="1" noAdjustHandles="1" noChangeArrowheads="1" noChangeShapeType="1" noTextEdit="1"/>
              </p:cNvSpPr>
              <p:nvPr/>
            </p:nvSpPr>
            <p:spPr>
              <a:xfrm>
                <a:off x="5343973" y="4281690"/>
                <a:ext cx="4314707" cy="736227"/>
              </a:xfrm>
              <a:prstGeom prst="rect">
                <a:avLst/>
              </a:prstGeom>
              <a:blipFill>
                <a:blip r:embed="rId20"/>
                <a:stretch>
                  <a:fillRect l="-587" t="-132203" b="-172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EF7488-044A-1843-99AE-12A5B236D54F}"/>
                  </a:ext>
                </a:extLst>
              </p:cNvPr>
              <p:cNvSpPr txBox="1"/>
              <p:nvPr/>
            </p:nvSpPr>
            <p:spPr>
              <a:xfrm>
                <a:off x="5302252" y="5895937"/>
                <a:ext cx="3601948" cy="307777"/>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e>
                    </m:d>
                    <m:r>
                      <a:rPr lang="en-US" sz="2000" b="0" i="1" smtClean="0">
                        <a:latin typeface="Cambria Math" panose="02040503050406030204" pitchFamily="18" charset="0"/>
                      </a:rPr>
                      <m:t>:</m:t>
                    </m:r>
                  </m:oMath>
                </a14:m>
                <a:r>
                  <a:rPr lang="en-US" sz="2000" dirty="0"/>
                  <a:t> Feedforward neural network.</a:t>
                </a:r>
              </a:p>
            </p:txBody>
          </p:sp>
        </mc:Choice>
        <mc:Fallback xmlns="">
          <p:sp>
            <p:nvSpPr>
              <p:cNvPr id="39" name="TextBox 38">
                <a:extLst>
                  <a:ext uri="{FF2B5EF4-FFF2-40B4-BE49-F238E27FC236}">
                    <a16:creationId xmlns:a16="http://schemas.microsoft.com/office/drawing/2014/main" id="{B9EF7488-044A-1843-99AE-12A5B236D54F}"/>
                  </a:ext>
                </a:extLst>
              </p:cNvPr>
              <p:cNvSpPr txBox="1">
                <a:spLocks noRot="1" noChangeAspect="1" noMove="1" noResize="1" noEditPoints="1" noAdjustHandles="1" noChangeArrowheads="1" noChangeShapeType="1" noTextEdit="1"/>
              </p:cNvSpPr>
              <p:nvPr/>
            </p:nvSpPr>
            <p:spPr>
              <a:xfrm>
                <a:off x="5302252" y="5895937"/>
                <a:ext cx="3601948" cy="307777"/>
              </a:xfrm>
              <a:prstGeom prst="rect">
                <a:avLst/>
              </a:prstGeom>
              <a:blipFill>
                <a:blip r:embed="rId21"/>
                <a:stretch>
                  <a:fillRect l="-3169" t="-24000" r="-3169"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79DAD44-A746-6546-8932-D9C58A96519A}"/>
                  </a:ext>
                </a:extLst>
              </p:cNvPr>
              <p:cNvSpPr txBox="1"/>
              <p:nvPr/>
            </p:nvSpPr>
            <p:spPr>
              <a:xfrm>
                <a:off x="5302252" y="5318427"/>
                <a:ext cx="3422988" cy="307777"/>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Neighbors of the node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a:t>
                </a:r>
              </a:p>
            </p:txBody>
          </p:sp>
        </mc:Choice>
        <mc:Fallback xmlns="">
          <p:sp>
            <p:nvSpPr>
              <p:cNvPr id="40" name="TextBox 39">
                <a:extLst>
                  <a:ext uri="{FF2B5EF4-FFF2-40B4-BE49-F238E27FC236}">
                    <a16:creationId xmlns:a16="http://schemas.microsoft.com/office/drawing/2014/main" id="{379DAD44-A746-6546-8932-D9C58A96519A}"/>
                  </a:ext>
                </a:extLst>
              </p:cNvPr>
              <p:cNvSpPr txBox="1">
                <a:spLocks noRot="1" noChangeAspect="1" noMove="1" noResize="1" noEditPoints="1" noAdjustHandles="1" noChangeArrowheads="1" noChangeShapeType="1" noTextEdit="1"/>
              </p:cNvSpPr>
              <p:nvPr/>
            </p:nvSpPr>
            <p:spPr>
              <a:xfrm>
                <a:off x="5302252" y="5318427"/>
                <a:ext cx="3422988" cy="307777"/>
              </a:xfrm>
              <a:prstGeom prst="rect">
                <a:avLst/>
              </a:prstGeom>
              <a:blipFill>
                <a:blip r:embed="rId22"/>
                <a:stretch>
                  <a:fillRect l="-2593" t="-24000" r="-3333" b="-48000"/>
                </a:stretch>
              </a:blipFill>
            </p:spPr>
            <p:txBody>
              <a:bodyPr/>
              <a:lstStyle/>
              <a:p>
                <a:r>
                  <a:rPr lang="en-US">
                    <a:noFill/>
                  </a:rPr>
                  <a:t> </a:t>
                </a:r>
              </a:p>
            </p:txBody>
          </p:sp>
        </mc:Fallback>
      </mc:AlternateContent>
      <p:sp>
        <p:nvSpPr>
          <p:cNvPr id="41" name="Down Arrow 40">
            <a:extLst>
              <a:ext uri="{FF2B5EF4-FFF2-40B4-BE49-F238E27FC236}">
                <a16:creationId xmlns:a16="http://schemas.microsoft.com/office/drawing/2014/main" id="{C7D2CE3D-2A23-6348-90F1-56BDA5F881CC}"/>
              </a:ext>
            </a:extLst>
          </p:cNvPr>
          <p:cNvSpPr/>
          <p:nvPr/>
        </p:nvSpPr>
        <p:spPr>
          <a:xfrm rot="19915119">
            <a:off x="2152366" y="3107607"/>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20E8999E-55C9-EA4A-9CE3-5F08C5B38F44}"/>
              </a:ext>
            </a:extLst>
          </p:cNvPr>
          <p:cNvSpPr/>
          <p:nvPr/>
        </p:nvSpPr>
        <p:spPr>
          <a:xfrm rot="12371500">
            <a:off x="2271030" y="3755407"/>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1D086CDA-C842-A642-A5D4-C90EB359C6B4}"/>
              </a:ext>
            </a:extLst>
          </p:cNvPr>
          <p:cNvSpPr/>
          <p:nvPr/>
        </p:nvSpPr>
        <p:spPr>
          <a:xfrm rot="6376167">
            <a:off x="2799594" y="3547539"/>
            <a:ext cx="142445" cy="511171"/>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81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55</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4"/>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5"/>
                <a:stretch>
                  <a:fillRect l="-2685" t="-21875" r="-4027" b="-25000"/>
                </a:stretch>
              </a:blipFill>
            </p:spPr>
            <p:txBody>
              <a:bodyPr/>
              <a:lstStyle/>
              <a:p>
                <a:r>
                  <a:rPr lang="en-US">
                    <a:noFill/>
                  </a:rPr>
                  <a:t> </a:t>
                </a:r>
              </a:p>
            </p:txBody>
          </p:sp>
        </mc:Fallback>
      </mc:AlternateContent>
    </p:spTree>
    <p:extLst>
      <p:ext uri="{BB962C8B-B14F-4D97-AF65-F5344CB8AC3E}">
        <p14:creationId xmlns:p14="http://schemas.microsoft.com/office/powerpoint/2010/main" val="2405633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56</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5"/>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6"/>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7"/>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Tree>
    <p:extLst>
      <p:ext uri="{BB962C8B-B14F-4D97-AF65-F5344CB8AC3E}">
        <p14:creationId xmlns:p14="http://schemas.microsoft.com/office/powerpoint/2010/main" val="2568581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57</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6"/>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526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52624" cy="215444"/>
              </a:xfrm>
              <a:prstGeom prst="rect">
                <a:avLst/>
              </a:prstGeom>
              <a:blipFill>
                <a:blip r:embed="rId7"/>
                <a:stretch>
                  <a:fillRect l="-8108" t="-22222" r="-10811"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8"/>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9"/>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929289" y="5322630"/>
                <a:ext cx="5010346" cy="461665"/>
              </a:xfrm>
              <a:prstGeom prst="rect">
                <a:avLst/>
              </a:prstGeom>
              <a:noFill/>
            </p:spPr>
            <p:txBody>
              <a:bodyPr wrap="none" rtlCol="0">
                <a:spAutoFit/>
              </a:bodyPr>
              <a:lstStyle/>
              <a:p>
                <a:r>
                  <a:rPr lang="en-US" sz="2400" dirty="0">
                    <a:solidFill>
                      <a:schemeClr val="accent5">
                        <a:lumMod val="75000"/>
                      </a:schemeClr>
                    </a:solidFill>
                  </a:rPr>
                  <a:t>Filter </a:t>
                </a:r>
                <a14:m>
                  <m:oMath xmlns:m="http://schemas.openxmlformats.org/officeDocument/2006/math">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𝑔</m:t>
                        </m:r>
                      </m:e>
                    </m:acc>
                    <m:d>
                      <m:dPr>
                        <m:ctrlPr>
                          <a:rPr lang="en-US" sz="2400" b="0" i="1" dirty="0" smtClean="0">
                            <a:solidFill>
                              <a:schemeClr val="accent5">
                                <a:lumMod val="75000"/>
                              </a:schemeClr>
                            </a:solidFill>
                            <a:latin typeface="Cambria Math" panose="02040503050406030204" pitchFamily="18" charset="0"/>
                          </a:rPr>
                        </m:ctrlPr>
                      </m:dPr>
                      <m:e>
                        <m:sSub>
                          <m:sSubPr>
                            <m:ctrlPr>
                              <a:rPr lang="en-US" sz="2400" b="0" i="1" dirty="0" smtClean="0">
                                <a:solidFill>
                                  <a:schemeClr val="accent5">
                                    <a:lumMod val="75000"/>
                                  </a:schemeClr>
                                </a:solidFill>
                                <a:latin typeface="Cambria Math" panose="02040503050406030204" pitchFamily="18" charset="0"/>
                              </a:rPr>
                            </m:ctrlPr>
                          </m:sSubPr>
                          <m:e>
                            <m:r>
                              <a:rPr lang="en-US" sz="2400" b="0" i="1" dirty="0" smtClean="0">
                                <a:solidFill>
                                  <a:schemeClr val="accent5">
                                    <a:lumMod val="75000"/>
                                  </a:schemeClr>
                                </a:solidFill>
                                <a:latin typeface="Cambria Math" panose="02040503050406030204" pitchFamily="18" charset="0"/>
                              </a:rPr>
                              <m:t>𝜆</m:t>
                            </m:r>
                          </m:e>
                          <m:sub>
                            <m:r>
                              <a:rPr lang="en-US" sz="2400" b="0" i="1" dirty="0" smtClean="0">
                                <a:solidFill>
                                  <a:schemeClr val="accent5">
                                    <a:lumMod val="75000"/>
                                  </a:schemeClr>
                                </a:solidFill>
                                <a:latin typeface="Cambria Math" panose="02040503050406030204" pitchFamily="18" charset="0"/>
                              </a:rPr>
                              <m:t>𝑖</m:t>
                            </m:r>
                          </m:sub>
                        </m:sSub>
                      </m:e>
                    </m:d>
                    <m:r>
                      <a:rPr lang="en-US" sz="2400" b="0" i="1" dirty="0" smtClean="0">
                        <a:solidFill>
                          <a:schemeClr val="accent5">
                            <a:lumMod val="75000"/>
                          </a:schemeClr>
                        </a:solidFill>
                        <a:latin typeface="Cambria Math" panose="02040503050406030204" pitchFamily="18" charset="0"/>
                      </a:rPr>
                      <m:t>:</m:t>
                    </m:r>
                  </m:oMath>
                </a14:m>
                <a:r>
                  <a:rPr lang="en-US" sz="2400" dirty="0">
                    <a:solidFill>
                      <a:srgbClr val="FF0000"/>
                    </a:solidFill>
                  </a:rPr>
                  <a:t> </a:t>
                </a:r>
                <a:r>
                  <a:rPr lang="en-US" sz="2400"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929289" y="5322630"/>
                <a:ext cx="5010346" cy="461665"/>
              </a:xfrm>
              <a:prstGeom prst="rect">
                <a:avLst/>
              </a:prstGeom>
              <a:blipFill>
                <a:blip r:embed="rId10"/>
                <a:stretch>
                  <a:fillRect l="-1768" t="-5405" r="-758" b="-29730"/>
                </a:stretch>
              </a:blipFill>
            </p:spPr>
            <p:txBody>
              <a:bodyPr/>
              <a:lstStyle/>
              <a:p>
                <a:r>
                  <a:rPr lang="en-US">
                    <a:noFill/>
                  </a:rPr>
                  <a:t> </a:t>
                </a:r>
              </a:p>
            </p:txBody>
          </p:sp>
        </mc:Fallback>
      </mc:AlternateContent>
    </p:spTree>
    <p:extLst>
      <p:ext uri="{BB962C8B-B14F-4D97-AF65-F5344CB8AC3E}">
        <p14:creationId xmlns:p14="http://schemas.microsoft.com/office/powerpoint/2010/main" val="989534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58</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6"/>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526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52624" cy="215444"/>
              </a:xfrm>
              <a:prstGeom prst="rect">
                <a:avLst/>
              </a:prstGeom>
              <a:blipFill>
                <a:blip r:embed="rId7"/>
                <a:stretch>
                  <a:fillRect l="-8108" t="-22222" r="-10811"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9"/>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0"/>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1"/>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2"/>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3"/>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4"/>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5"/>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6"/>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929289" y="5322630"/>
                <a:ext cx="5010346" cy="461665"/>
              </a:xfrm>
              <a:prstGeom prst="rect">
                <a:avLst/>
              </a:prstGeom>
              <a:noFill/>
            </p:spPr>
            <p:txBody>
              <a:bodyPr wrap="none" rtlCol="0">
                <a:spAutoFit/>
              </a:bodyPr>
              <a:lstStyle/>
              <a:p>
                <a:r>
                  <a:rPr lang="en-US" sz="2400" dirty="0">
                    <a:solidFill>
                      <a:schemeClr val="accent5">
                        <a:lumMod val="75000"/>
                      </a:schemeClr>
                    </a:solidFill>
                  </a:rPr>
                  <a:t>Filter </a:t>
                </a:r>
                <a14:m>
                  <m:oMath xmlns:m="http://schemas.openxmlformats.org/officeDocument/2006/math">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𝑔</m:t>
                        </m:r>
                      </m:e>
                    </m:acc>
                    <m:d>
                      <m:dPr>
                        <m:ctrlPr>
                          <a:rPr lang="en-US" sz="2400" b="0" i="1" dirty="0" smtClean="0">
                            <a:solidFill>
                              <a:schemeClr val="accent5">
                                <a:lumMod val="75000"/>
                              </a:schemeClr>
                            </a:solidFill>
                            <a:latin typeface="Cambria Math" panose="02040503050406030204" pitchFamily="18" charset="0"/>
                          </a:rPr>
                        </m:ctrlPr>
                      </m:dPr>
                      <m:e>
                        <m:sSub>
                          <m:sSubPr>
                            <m:ctrlPr>
                              <a:rPr lang="en-US" sz="2400" b="0" i="1" dirty="0" smtClean="0">
                                <a:solidFill>
                                  <a:schemeClr val="accent5">
                                    <a:lumMod val="75000"/>
                                  </a:schemeClr>
                                </a:solidFill>
                                <a:latin typeface="Cambria Math" panose="02040503050406030204" pitchFamily="18" charset="0"/>
                              </a:rPr>
                            </m:ctrlPr>
                          </m:sSubPr>
                          <m:e>
                            <m:r>
                              <a:rPr lang="en-US" sz="2400" b="0" i="1" dirty="0" smtClean="0">
                                <a:solidFill>
                                  <a:schemeClr val="accent5">
                                    <a:lumMod val="75000"/>
                                  </a:schemeClr>
                                </a:solidFill>
                                <a:latin typeface="Cambria Math" panose="02040503050406030204" pitchFamily="18" charset="0"/>
                              </a:rPr>
                              <m:t>𝜆</m:t>
                            </m:r>
                          </m:e>
                          <m:sub>
                            <m:r>
                              <a:rPr lang="en-US" sz="2400" b="0" i="1" dirty="0" smtClean="0">
                                <a:solidFill>
                                  <a:schemeClr val="accent5">
                                    <a:lumMod val="75000"/>
                                  </a:schemeClr>
                                </a:solidFill>
                                <a:latin typeface="Cambria Math" panose="02040503050406030204" pitchFamily="18" charset="0"/>
                              </a:rPr>
                              <m:t>𝑖</m:t>
                            </m:r>
                          </m:sub>
                        </m:sSub>
                      </m:e>
                    </m:d>
                    <m:r>
                      <a:rPr lang="en-US" sz="2400" b="0" i="1" dirty="0" smtClean="0">
                        <a:solidFill>
                          <a:schemeClr val="accent5">
                            <a:lumMod val="75000"/>
                          </a:schemeClr>
                        </a:solidFill>
                        <a:latin typeface="Cambria Math" panose="02040503050406030204" pitchFamily="18" charset="0"/>
                      </a:rPr>
                      <m:t>:</m:t>
                    </m:r>
                  </m:oMath>
                </a14:m>
                <a:r>
                  <a:rPr lang="en-US" sz="2400" dirty="0">
                    <a:solidFill>
                      <a:srgbClr val="FF0000"/>
                    </a:solidFill>
                  </a:rPr>
                  <a:t> </a:t>
                </a:r>
                <a:r>
                  <a:rPr lang="en-US" sz="2400"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929289" y="5322630"/>
                <a:ext cx="5010346" cy="461665"/>
              </a:xfrm>
              <a:prstGeom prst="rect">
                <a:avLst/>
              </a:prstGeom>
              <a:blipFill>
                <a:blip r:embed="rId17"/>
                <a:stretch>
                  <a:fillRect l="-1768" t="-5405" r="-758" b="-29730"/>
                </a:stretch>
              </a:blipFill>
            </p:spPr>
            <p:txBody>
              <a:bodyPr/>
              <a:lstStyle/>
              <a:p>
                <a:r>
                  <a:rPr lang="en-US">
                    <a:noFill/>
                  </a:rPr>
                  <a:t> </a:t>
                </a:r>
              </a:p>
            </p:txBody>
          </p:sp>
        </mc:Fallback>
      </mc:AlternateContent>
    </p:spTree>
    <p:extLst>
      <p:ext uri="{BB962C8B-B14F-4D97-AF65-F5344CB8AC3E}">
        <p14:creationId xmlns:p14="http://schemas.microsoft.com/office/powerpoint/2010/main" val="3038668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59</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−1</m:t>
                          </m:r>
                        </m:sup>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m:rPr>
                                      <m:brk m:alnAt="23"/>
                                    </m:rPr>
                                    <a:rPr lang="en-US" b="0" i="1" smtClean="0">
                                      <a:solidFill>
                                        <a:schemeClr val="tx1"/>
                                      </a:solidFill>
                                      <a:latin typeface="Cambria Math" panose="02040503050406030204" pitchFamily="18" charset="0"/>
                                    </a:rPr>
                                    <m:t>𝜆</m:t>
                                  </m:r>
                                </m:e>
                                <m:sub>
                                  <m:r>
                                    <m:rPr>
                                      <m:brk m:alnAt="23"/>
                                    </m:rP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Sub>
                        </m:e>
                      </m:nary>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l="-39241" t="-94203" b="-150725"/>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526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52624" cy="215444"/>
              </a:xfrm>
              <a:prstGeom prst="rect">
                <a:avLst/>
              </a:prstGeom>
              <a:blipFill>
                <a:blip r:embed="rId9"/>
                <a:stretch>
                  <a:fillRect l="-8108" t="-22222" r="-10811"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11"/>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2"/>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3"/>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4"/>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5"/>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6"/>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7"/>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8"/>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929289" y="5322630"/>
                <a:ext cx="5010346" cy="461665"/>
              </a:xfrm>
              <a:prstGeom prst="rect">
                <a:avLst/>
              </a:prstGeom>
              <a:noFill/>
            </p:spPr>
            <p:txBody>
              <a:bodyPr wrap="none" rtlCol="0">
                <a:spAutoFit/>
              </a:bodyPr>
              <a:lstStyle/>
              <a:p>
                <a:r>
                  <a:rPr lang="en-US" sz="2400" dirty="0">
                    <a:solidFill>
                      <a:schemeClr val="accent5">
                        <a:lumMod val="75000"/>
                      </a:schemeClr>
                    </a:solidFill>
                  </a:rPr>
                  <a:t>Filter </a:t>
                </a:r>
                <a14:m>
                  <m:oMath xmlns:m="http://schemas.openxmlformats.org/officeDocument/2006/math">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𝑔</m:t>
                        </m:r>
                      </m:e>
                    </m:acc>
                    <m:d>
                      <m:dPr>
                        <m:ctrlPr>
                          <a:rPr lang="en-US" sz="2400" b="0" i="1" dirty="0" smtClean="0">
                            <a:solidFill>
                              <a:schemeClr val="accent5">
                                <a:lumMod val="75000"/>
                              </a:schemeClr>
                            </a:solidFill>
                            <a:latin typeface="Cambria Math" panose="02040503050406030204" pitchFamily="18" charset="0"/>
                          </a:rPr>
                        </m:ctrlPr>
                      </m:dPr>
                      <m:e>
                        <m:sSub>
                          <m:sSubPr>
                            <m:ctrlPr>
                              <a:rPr lang="en-US" sz="2400" b="0" i="1" dirty="0" smtClean="0">
                                <a:solidFill>
                                  <a:schemeClr val="accent5">
                                    <a:lumMod val="75000"/>
                                  </a:schemeClr>
                                </a:solidFill>
                                <a:latin typeface="Cambria Math" panose="02040503050406030204" pitchFamily="18" charset="0"/>
                              </a:rPr>
                            </m:ctrlPr>
                          </m:sSubPr>
                          <m:e>
                            <m:r>
                              <a:rPr lang="en-US" sz="2400" b="0" i="1" dirty="0" smtClean="0">
                                <a:solidFill>
                                  <a:schemeClr val="accent5">
                                    <a:lumMod val="75000"/>
                                  </a:schemeClr>
                                </a:solidFill>
                                <a:latin typeface="Cambria Math" panose="02040503050406030204" pitchFamily="18" charset="0"/>
                              </a:rPr>
                              <m:t>𝜆</m:t>
                            </m:r>
                          </m:e>
                          <m:sub>
                            <m:r>
                              <a:rPr lang="en-US" sz="2400" b="0" i="1" dirty="0" smtClean="0">
                                <a:solidFill>
                                  <a:schemeClr val="accent5">
                                    <a:lumMod val="75000"/>
                                  </a:schemeClr>
                                </a:solidFill>
                                <a:latin typeface="Cambria Math" panose="02040503050406030204" pitchFamily="18" charset="0"/>
                              </a:rPr>
                              <m:t>𝑖</m:t>
                            </m:r>
                          </m:sub>
                        </m:sSub>
                      </m:e>
                    </m:d>
                    <m:r>
                      <a:rPr lang="en-US" sz="2400" b="0" i="1" dirty="0" smtClean="0">
                        <a:solidFill>
                          <a:schemeClr val="accent5">
                            <a:lumMod val="75000"/>
                          </a:schemeClr>
                        </a:solidFill>
                        <a:latin typeface="Cambria Math" panose="02040503050406030204" pitchFamily="18" charset="0"/>
                      </a:rPr>
                      <m:t>:</m:t>
                    </m:r>
                  </m:oMath>
                </a14:m>
                <a:r>
                  <a:rPr lang="en-US" sz="2400" dirty="0">
                    <a:solidFill>
                      <a:srgbClr val="FF0000"/>
                    </a:solidFill>
                  </a:rPr>
                  <a:t> </a:t>
                </a:r>
                <a:r>
                  <a:rPr lang="en-US" sz="2400"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929289" y="5322630"/>
                <a:ext cx="5010346" cy="461665"/>
              </a:xfrm>
              <a:prstGeom prst="rect">
                <a:avLst/>
              </a:prstGeom>
              <a:blipFill>
                <a:blip r:embed="rId19"/>
                <a:stretch>
                  <a:fillRect l="-1768" t="-5405" r="-758" b="-29730"/>
                </a:stretch>
              </a:blipFill>
            </p:spPr>
            <p:txBody>
              <a:bodyPr/>
              <a:lstStyle/>
              <a:p>
                <a:r>
                  <a:rPr lang="en-US">
                    <a:noFill/>
                  </a:rPr>
                  <a:t> </a:t>
                </a:r>
              </a:p>
            </p:txBody>
          </p:sp>
        </mc:Fallback>
      </mc:AlternateContent>
    </p:spTree>
    <p:extLst>
      <p:ext uri="{BB962C8B-B14F-4D97-AF65-F5344CB8AC3E}">
        <p14:creationId xmlns:p14="http://schemas.microsoft.com/office/powerpoint/2010/main" val="91758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114E-BCC4-274D-89A8-F841F6BE72D4}"/>
              </a:ext>
            </a:extLst>
          </p:cNvPr>
          <p:cNvSpPr>
            <a:spLocks noGrp="1"/>
          </p:cNvSpPr>
          <p:nvPr>
            <p:ph type="title"/>
          </p:nvPr>
        </p:nvSpPr>
        <p:spPr>
          <a:xfrm>
            <a:off x="0" y="-10728"/>
            <a:ext cx="10515600" cy="1325563"/>
          </a:xfrm>
        </p:spPr>
        <p:txBody>
          <a:bodyPr>
            <a:normAutofit/>
          </a:bodyPr>
          <a:lstStyle/>
          <a:p>
            <a:r>
              <a:rPr lang="en-US" sz="3600" dirty="0"/>
              <a:t>Deep Learning Meets Graphs: Challenges</a:t>
            </a:r>
          </a:p>
        </p:txBody>
      </p:sp>
      <p:sp>
        <p:nvSpPr>
          <p:cNvPr id="3" name="Slide Number Placeholder 2">
            <a:extLst>
              <a:ext uri="{FF2B5EF4-FFF2-40B4-BE49-F238E27FC236}">
                <a16:creationId xmlns:a16="http://schemas.microsoft.com/office/drawing/2014/main" id="{F8978EDD-24CA-5047-9F0F-6A923DB875B6}"/>
              </a:ext>
            </a:extLst>
          </p:cNvPr>
          <p:cNvSpPr>
            <a:spLocks noGrp="1"/>
          </p:cNvSpPr>
          <p:nvPr>
            <p:ph type="sldNum" sz="quarter" idx="12"/>
          </p:nvPr>
        </p:nvSpPr>
        <p:spPr/>
        <p:txBody>
          <a:bodyPr/>
          <a:lstStyle/>
          <a:p>
            <a:fld id="{4C15419E-54D6-8648-ABFB-BEF58E3E877E}" type="slidenum">
              <a:rPr lang="en-US" smtClean="0"/>
              <a:t>6</a:t>
            </a:fld>
            <a:endParaRPr lang="en-US" dirty="0"/>
          </a:p>
        </p:txBody>
      </p:sp>
      <p:sp>
        <p:nvSpPr>
          <p:cNvPr id="5" name="TextBox 4">
            <a:extLst>
              <a:ext uri="{FF2B5EF4-FFF2-40B4-BE49-F238E27FC236}">
                <a16:creationId xmlns:a16="http://schemas.microsoft.com/office/drawing/2014/main" id="{00EE128C-740F-644F-83E5-2F068E059056}"/>
              </a:ext>
            </a:extLst>
          </p:cNvPr>
          <p:cNvSpPr txBox="1"/>
          <p:nvPr/>
        </p:nvSpPr>
        <p:spPr>
          <a:xfrm>
            <a:off x="234024" y="1079946"/>
            <a:ext cx="8223405" cy="1261884"/>
          </a:xfrm>
          <a:prstGeom prst="rect">
            <a:avLst/>
          </a:prstGeom>
          <a:noFill/>
        </p:spPr>
        <p:txBody>
          <a:bodyPr wrap="none" rtlCol="0">
            <a:spAutoFit/>
          </a:bodyPr>
          <a:lstStyle/>
          <a:p>
            <a:r>
              <a:rPr lang="en-US" sz="2800" dirty="0">
                <a:solidFill>
                  <a:schemeClr val="accent5">
                    <a:lumMod val="75000"/>
                  </a:schemeClr>
                </a:solidFill>
              </a:rPr>
              <a:t>Traditional DL is designed for simple grids or sequences</a:t>
            </a:r>
          </a:p>
          <a:p>
            <a:pPr marL="914400" lvl="1" indent="-457200">
              <a:buFont typeface="Arial" panose="020B0604020202020204" pitchFamily="34" charset="0"/>
              <a:buChar char="•"/>
            </a:pPr>
            <a:r>
              <a:rPr lang="en-US" sz="2400" dirty="0">
                <a:solidFill>
                  <a:schemeClr val="accent5">
                    <a:lumMod val="75000"/>
                  </a:schemeClr>
                </a:solidFill>
              </a:rPr>
              <a:t>CNNs for fixed-size images/grids</a:t>
            </a:r>
          </a:p>
          <a:p>
            <a:pPr marL="914400" lvl="1" indent="-457200">
              <a:buFont typeface="Arial" panose="020B0604020202020204" pitchFamily="34" charset="0"/>
              <a:buChar char="•"/>
            </a:pPr>
            <a:r>
              <a:rPr lang="en-US" sz="2400" dirty="0">
                <a:solidFill>
                  <a:schemeClr val="accent5">
                    <a:lumMod val="75000"/>
                  </a:schemeClr>
                </a:solidFill>
              </a:rPr>
              <a:t>RNNs for text/sequences</a:t>
            </a:r>
            <a:endParaRPr lang="en-US" sz="2400" dirty="0">
              <a:solidFill>
                <a:srgbClr val="FF0000"/>
              </a:solidFill>
            </a:endParaRPr>
          </a:p>
        </p:txBody>
      </p:sp>
      <p:pic>
        <p:nvPicPr>
          <p:cNvPr id="6" name="Picture 2" descr="mage result for image to regular grid graph">
            <a:extLst>
              <a:ext uri="{FF2B5EF4-FFF2-40B4-BE49-F238E27FC236}">
                <a16:creationId xmlns:a16="http://schemas.microsoft.com/office/drawing/2014/main" id="{EA0AAFED-5EC0-CF49-B27E-A38A00D2F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6" y="2585043"/>
            <a:ext cx="2846385" cy="155873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73CFBBDF-605D-9B48-B58E-579D8EC14AEF}"/>
              </a:ext>
            </a:extLst>
          </p:cNvPr>
          <p:cNvSpPr/>
          <p:nvPr/>
        </p:nvSpPr>
        <p:spPr>
          <a:xfrm>
            <a:off x="4463876" y="3070116"/>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D9E23B-31DB-994D-A8FA-3B49F3A5EDEA}"/>
              </a:ext>
            </a:extLst>
          </p:cNvPr>
          <p:cNvSpPr/>
          <p:nvPr/>
        </p:nvSpPr>
        <p:spPr>
          <a:xfrm>
            <a:off x="5084838" y="3070116"/>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25F6688-BDA4-9A45-9F04-89F737CA5468}"/>
              </a:ext>
            </a:extLst>
          </p:cNvPr>
          <p:cNvSpPr/>
          <p:nvPr/>
        </p:nvSpPr>
        <p:spPr>
          <a:xfrm>
            <a:off x="5694442" y="3075555"/>
            <a:ext cx="366176"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48D4D3C-117A-344F-86FF-E7C1E79D8FD8}"/>
              </a:ext>
            </a:extLst>
          </p:cNvPr>
          <p:cNvCxnSpPr>
            <a:stCxn id="7" idx="6"/>
            <a:endCxn id="8" idx="2"/>
          </p:cNvCxnSpPr>
          <p:nvPr/>
        </p:nvCxnSpPr>
        <p:spPr>
          <a:xfrm>
            <a:off x="4891954" y="3270845"/>
            <a:ext cx="1928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D3C5702-7175-6A44-873F-882775E495CA}"/>
              </a:ext>
            </a:extLst>
          </p:cNvPr>
          <p:cNvCxnSpPr>
            <a:endCxn id="8" idx="6"/>
          </p:cNvCxnSpPr>
          <p:nvPr/>
        </p:nvCxnSpPr>
        <p:spPr>
          <a:xfrm flipH="1">
            <a:off x="5512916" y="3270845"/>
            <a:ext cx="165198"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706B0F5E-10C2-7B41-A925-D2E5E2B2ED89}"/>
              </a:ext>
            </a:extLst>
          </p:cNvPr>
          <p:cNvSpPr/>
          <p:nvPr/>
        </p:nvSpPr>
        <p:spPr>
          <a:xfrm>
            <a:off x="6216479" y="3075555"/>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076A168-E453-5E4F-BCF3-CA1FAD37939F}"/>
              </a:ext>
            </a:extLst>
          </p:cNvPr>
          <p:cNvSpPr/>
          <p:nvPr/>
        </p:nvSpPr>
        <p:spPr>
          <a:xfrm>
            <a:off x="6837441" y="3075555"/>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0067D5D-D7AB-B34F-8666-06FD933F6898}"/>
              </a:ext>
            </a:extLst>
          </p:cNvPr>
          <p:cNvSpPr/>
          <p:nvPr/>
        </p:nvSpPr>
        <p:spPr>
          <a:xfrm>
            <a:off x="7466574" y="3080994"/>
            <a:ext cx="366176"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8AE1B12-B10A-784B-9416-E3C9B156FBB6}"/>
              </a:ext>
            </a:extLst>
          </p:cNvPr>
          <p:cNvCxnSpPr>
            <a:stCxn id="13" idx="6"/>
          </p:cNvCxnSpPr>
          <p:nvPr/>
        </p:nvCxnSpPr>
        <p:spPr>
          <a:xfrm>
            <a:off x="6644557" y="3276284"/>
            <a:ext cx="1928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E8D1C0-1243-BD48-95A2-E6618FFA1902}"/>
              </a:ext>
            </a:extLst>
          </p:cNvPr>
          <p:cNvCxnSpPr/>
          <p:nvPr/>
        </p:nvCxnSpPr>
        <p:spPr>
          <a:xfrm flipH="1">
            <a:off x="7301377" y="3276284"/>
            <a:ext cx="16519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A518C70-7AE8-7D46-AAF3-8592385D7009}"/>
              </a:ext>
            </a:extLst>
          </p:cNvPr>
          <p:cNvCxnSpPr/>
          <p:nvPr/>
        </p:nvCxnSpPr>
        <p:spPr>
          <a:xfrm flipH="1">
            <a:off x="6057204" y="3292615"/>
            <a:ext cx="16519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9B1C47A-82F1-1848-8293-019FDA0B70AE}"/>
              </a:ext>
            </a:extLst>
          </p:cNvPr>
          <p:cNvSpPr txBox="1"/>
          <p:nvPr/>
        </p:nvSpPr>
        <p:spPr>
          <a:xfrm>
            <a:off x="230553" y="4367261"/>
            <a:ext cx="6228628" cy="1631216"/>
          </a:xfrm>
          <a:prstGeom prst="rect">
            <a:avLst/>
          </a:prstGeom>
          <a:noFill/>
        </p:spPr>
        <p:txBody>
          <a:bodyPr wrap="none" rtlCol="0">
            <a:spAutoFit/>
          </a:bodyPr>
          <a:lstStyle/>
          <a:p>
            <a:r>
              <a:rPr lang="en-US" sz="2800" dirty="0">
                <a:solidFill>
                  <a:schemeClr val="accent5">
                    <a:lumMod val="75000"/>
                  </a:schemeClr>
                </a:solidFill>
              </a:rPr>
              <a:t>But </a:t>
            </a:r>
            <a:r>
              <a:rPr lang="en-US" sz="2400" dirty="0">
                <a:solidFill>
                  <a:schemeClr val="accent5">
                    <a:lumMod val="75000"/>
                  </a:schemeClr>
                </a:solidFill>
              </a:rPr>
              <a:t>nodes on graphs have different connections</a:t>
            </a:r>
          </a:p>
          <a:p>
            <a:pPr marL="914400" lvl="1" indent="-457200">
              <a:buFont typeface="Arial" panose="020B0604020202020204" pitchFamily="34" charset="0"/>
              <a:buChar char="•"/>
            </a:pPr>
            <a:r>
              <a:rPr lang="en-US" sz="2400" dirty="0">
                <a:solidFill>
                  <a:schemeClr val="accent5">
                    <a:lumMod val="75000"/>
                  </a:schemeClr>
                </a:solidFill>
              </a:rPr>
              <a:t>Arbitrary neighbor size</a:t>
            </a:r>
          </a:p>
          <a:p>
            <a:pPr marL="914400" lvl="1" indent="-457200">
              <a:buFont typeface="Arial" panose="020B0604020202020204" pitchFamily="34" charset="0"/>
              <a:buChar char="•"/>
            </a:pPr>
            <a:r>
              <a:rPr lang="en-US" sz="2400" dirty="0">
                <a:solidFill>
                  <a:schemeClr val="accent5">
                    <a:lumMod val="75000"/>
                  </a:schemeClr>
                </a:solidFill>
              </a:rPr>
              <a:t>Complex topological structure</a:t>
            </a:r>
          </a:p>
          <a:p>
            <a:pPr marL="914400" lvl="1" indent="-457200">
              <a:buFont typeface="Arial" panose="020B0604020202020204" pitchFamily="34" charset="0"/>
              <a:buChar char="•"/>
            </a:pPr>
            <a:r>
              <a:rPr lang="en-US" sz="2400" dirty="0">
                <a:solidFill>
                  <a:schemeClr val="accent5">
                    <a:lumMod val="75000"/>
                  </a:schemeClr>
                </a:solidFill>
              </a:rPr>
              <a:t>No fixed node ordering</a:t>
            </a:r>
            <a:endParaRPr lang="en-US" sz="2400" dirty="0">
              <a:solidFill>
                <a:srgbClr val="FF0000"/>
              </a:solidFill>
            </a:endParaRPr>
          </a:p>
        </p:txBody>
      </p:sp>
      <p:grpSp>
        <p:nvGrpSpPr>
          <p:cNvPr id="19" name="Group 18">
            <a:extLst>
              <a:ext uri="{FF2B5EF4-FFF2-40B4-BE49-F238E27FC236}">
                <a16:creationId xmlns:a16="http://schemas.microsoft.com/office/drawing/2014/main" id="{BEF4D085-1DFA-064A-970C-D12A57BE7A23}"/>
              </a:ext>
            </a:extLst>
          </p:cNvPr>
          <p:cNvGrpSpPr/>
          <p:nvPr/>
        </p:nvGrpSpPr>
        <p:grpSpPr>
          <a:xfrm>
            <a:off x="7173190" y="2865032"/>
            <a:ext cx="3972395" cy="3004457"/>
            <a:chOff x="2834962" y="1932007"/>
            <a:chExt cx="3586772" cy="2948851"/>
          </a:xfrm>
          <a:solidFill>
            <a:schemeClr val="bg2"/>
          </a:solidFill>
        </p:grpSpPr>
        <p:sp>
          <p:nvSpPr>
            <p:cNvPr id="20" name="Parallelogram 19">
              <a:extLst>
                <a:ext uri="{FF2B5EF4-FFF2-40B4-BE49-F238E27FC236}">
                  <a16:creationId xmlns:a16="http://schemas.microsoft.com/office/drawing/2014/main" id="{C5502C50-DA33-1541-8303-DAC050655A7B}"/>
                </a:ext>
              </a:extLst>
            </p:cNvPr>
            <p:cNvSpPr/>
            <p:nvPr/>
          </p:nvSpPr>
          <p:spPr>
            <a:xfrm rot="19202589">
              <a:off x="2834962" y="2405636"/>
              <a:ext cx="3586772" cy="2073297"/>
            </a:xfrm>
            <a:prstGeom prst="parallelogram">
              <a:avLst>
                <a:gd name="adj" fmla="val 83127"/>
              </a:avLst>
            </a:prstGeom>
            <a:solidFill>
              <a:srgbClr val="FFFF0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C1CB693-6223-1A46-B0B8-934EFE1E44CB}"/>
                </a:ext>
              </a:extLst>
            </p:cNvPr>
            <p:cNvSpPr/>
            <p:nvPr/>
          </p:nvSpPr>
          <p:spPr>
            <a:xfrm>
              <a:off x="4916554" y="1932007"/>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20AE17C-DD46-EB40-9772-9FD2FD09EA13}"/>
                </a:ext>
              </a:extLst>
            </p:cNvPr>
            <p:cNvSpPr/>
            <p:nvPr/>
          </p:nvSpPr>
          <p:spPr>
            <a:xfrm>
              <a:off x="4551602" y="235796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4139E1E-C355-4448-A593-8F12EBBE2373}"/>
                </a:ext>
              </a:extLst>
            </p:cNvPr>
            <p:cNvSpPr/>
            <p:nvPr/>
          </p:nvSpPr>
          <p:spPr>
            <a:xfrm>
              <a:off x="4838968" y="2478355"/>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990F7486-E30E-B74D-B1A2-061B002F8601}"/>
                </a:ext>
              </a:extLst>
            </p:cNvPr>
            <p:cNvCxnSpPr>
              <a:stCxn id="22" idx="6"/>
              <a:endCxn id="21" idx="3"/>
            </p:cNvCxnSpPr>
            <p:nvPr/>
          </p:nvCxnSpPr>
          <p:spPr>
            <a:xfrm flipV="1">
              <a:off x="4645240" y="2027917"/>
              <a:ext cx="285027" cy="386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F377DC-6A95-9948-921A-C95975F5A834}"/>
                </a:ext>
              </a:extLst>
            </p:cNvPr>
            <p:cNvCxnSpPr>
              <a:cxnSpLocks/>
              <a:stCxn id="23" idx="0"/>
              <a:endCxn id="21" idx="4"/>
            </p:cNvCxnSpPr>
            <p:nvPr/>
          </p:nvCxnSpPr>
          <p:spPr>
            <a:xfrm flipV="1">
              <a:off x="4885787" y="2044373"/>
              <a:ext cx="77587" cy="4339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3470B0-C8E1-4942-ADBC-40507BADC39C}"/>
                </a:ext>
              </a:extLst>
            </p:cNvPr>
            <p:cNvCxnSpPr>
              <a:cxnSpLocks/>
              <a:stCxn id="22" idx="5"/>
              <a:endCxn id="23" idx="2"/>
            </p:cNvCxnSpPr>
            <p:nvPr/>
          </p:nvCxnSpPr>
          <p:spPr>
            <a:xfrm>
              <a:off x="4631528" y="2453871"/>
              <a:ext cx="207440" cy="8066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A30CDC-478B-9044-B57C-7846C02B1690}"/>
                </a:ext>
              </a:extLst>
            </p:cNvPr>
            <p:cNvCxnSpPr>
              <a:cxnSpLocks/>
              <a:stCxn id="62" idx="7"/>
              <a:endCxn id="22" idx="3"/>
            </p:cNvCxnSpPr>
            <p:nvPr/>
          </p:nvCxnSpPr>
          <p:spPr>
            <a:xfrm flipV="1">
              <a:off x="4207068" y="2453871"/>
              <a:ext cx="358247" cy="4366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80922-02E4-124B-AD54-CDBE761002D0}"/>
                </a:ext>
              </a:extLst>
            </p:cNvPr>
            <p:cNvCxnSpPr>
              <a:cxnSpLocks/>
              <a:stCxn id="35" idx="0"/>
              <a:endCxn id="23" idx="4"/>
            </p:cNvCxnSpPr>
            <p:nvPr/>
          </p:nvCxnSpPr>
          <p:spPr>
            <a:xfrm flipH="1" flipV="1">
              <a:off x="4885787" y="2590721"/>
              <a:ext cx="4255" cy="33609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6EF4705-EC2D-E548-A2D5-8AD06FD9DECB}"/>
                </a:ext>
              </a:extLst>
            </p:cNvPr>
            <p:cNvCxnSpPr>
              <a:cxnSpLocks/>
              <a:stCxn id="36" idx="1"/>
              <a:endCxn id="64" idx="5"/>
            </p:cNvCxnSpPr>
            <p:nvPr/>
          </p:nvCxnSpPr>
          <p:spPr>
            <a:xfrm flipH="1" flipV="1">
              <a:off x="4438490" y="3317758"/>
              <a:ext cx="292461" cy="6193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66B83F2-7898-0945-80D5-50CA2F0C2C59}"/>
                </a:ext>
              </a:extLst>
            </p:cNvPr>
            <p:cNvCxnSpPr>
              <a:cxnSpLocks/>
              <a:stCxn id="51" idx="7"/>
              <a:endCxn id="36" idx="3"/>
            </p:cNvCxnSpPr>
            <p:nvPr/>
          </p:nvCxnSpPr>
          <p:spPr>
            <a:xfrm flipV="1">
              <a:off x="4247042" y="3459151"/>
              <a:ext cx="483910" cy="5392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5F6F1C-B533-1646-BBEC-7199076D1BFA}"/>
                </a:ext>
              </a:extLst>
            </p:cNvPr>
            <p:cNvCxnSpPr>
              <a:cxnSpLocks/>
              <a:stCxn id="51" idx="6"/>
              <a:endCxn id="44" idx="2"/>
            </p:cNvCxnSpPr>
            <p:nvPr/>
          </p:nvCxnSpPr>
          <p:spPr>
            <a:xfrm flipV="1">
              <a:off x="4260756" y="3878526"/>
              <a:ext cx="338729" cy="15958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0B0DD882-88EC-2646-BEDA-BF31CE3DE9A1}"/>
                </a:ext>
              </a:extLst>
            </p:cNvPr>
            <p:cNvSpPr/>
            <p:nvPr/>
          </p:nvSpPr>
          <p:spPr>
            <a:xfrm>
              <a:off x="5056831" y="228484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5460D244-D190-4549-B1FF-5D577563F235}"/>
                </a:ext>
              </a:extLst>
            </p:cNvPr>
            <p:cNvCxnSpPr>
              <a:cxnSpLocks/>
              <a:stCxn id="32" idx="1"/>
              <a:endCxn id="21" idx="4"/>
            </p:cNvCxnSpPr>
            <p:nvPr/>
          </p:nvCxnSpPr>
          <p:spPr>
            <a:xfrm flipH="1" flipV="1">
              <a:off x="4963373" y="2044373"/>
              <a:ext cx="107170" cy="2569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90A395E-7DB3-DA4F-996E-356A68A595B3}"/>
                </a:ext>
              </a:extLst>
            </p:cNvPr>
            <p:cNvCxnSpPr>
              <a:cxnSpLocks/>
              <a:stCxn id="23" idx="6"/>
              <a:endCxn id="32" idx="3"/>
            </p:cNvCxnSpPr>
            <p:nvPr/>
          </p:nvCxnSpPr>
          <p:spPr>
            <a:xfrm flipV="1">
              <a:off x="4932607" y="2380759"/>
              <a:ext cx="137938" cy="15377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21A6676-2E4E-4E4C-BC4E-78E787D8F882}"/>
                </a:ext>
              </a:extLst>
            </p:cNvPr>
            <p:cNvSpPr/>
            <p:nvPr/>
          </p:nvSpPr>
          <p:spPr>
            <a:xfrm>
              <a:off x="4843222" y="292681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90BFAD7-6B33-244C-BC37-C1309E5DA78F}"/>
                </a:ext>
              </a:extLst>
            </p:cNvPr>
            <p:cNvSpPr/>
            <p:nvPr/>
          </p:nvSpPr>
          <p:spPr>
            <a:xfrm>
              <a:off x="4717239" y="3363241"/>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32F8B95-60BC-8A42-B467-4BA36520EA9B}"/>
                </a:ext>
              </a:extLst>
            </p:cNvPr>
            <p:cNvSpPr/>
            <p:nvPr/>
          </p:nvSpPr>
          <p:spPr>
            <a:xfrm>
              <a:off x="5042540" y="345272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94F7CA14-CEB2-D044-AE20-1136CAAB26F3}"/>
                </a:ext>
              </a:extLst>
            </p:cNvPr>
            <p:cNvCxnSpPr>
              <a:cxnSpLocks/>
              <a:stCxn id="44" idx="6"/>
              <a:endCxn id="47" idx="1"/>
            </p:cNvCxnSpPr>
            <p:nvPr/>
          </p:nvCxnSpPr>
          <p:spPr>
            <a:xfrm>
              <a:off x="4693122" y="3878526"/>
              <a:ext cx="325250" cy="34338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915CE44-A918-3944-BE9A-1314944304ED}"/>
                </a:ext>
              </a:extLst>
            </p:cNvPr>
            <p:cNvCxnSpPr>
              <a:cxnSpLocks/>
              <a:stCxn id="45" idx="5"/>
              <a:endCxn id="47" idx="0"/>
            </p:cNvCxnSpPr>
            <p:nvPr/>
          </p:nvCxnSpPr>
          <p:spPr>
            <a:xfrm>
              <a:off x="4893394" y="3770370"/>
              <a:ext cx="158083" cy="43509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74E072-C1F4-0D4F-980C-09C3FE2AC5F2}"/>
                </a:ext>
              </a:extLst>
            </p:cNvPr>
            <p:cNvCxnSpPr>
              <a:cxnSpLocks/>
              <a:stCxn id="46" idx="0"/>
              <a:endCxn id="44" idx="5"/>
            </p:cNvCxnSpPr>
            <p:nvPr/>
          </p:nvCxnSpPr>
          <p:spPr>
            <a:xfrm flipH="1" flipV="1">
              <a:off x="4679409" y="3918254"/>
              <a:ext cx="92291" cy="4388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33D64D-6AC7-C34F-BA31-52B6FD8109A8}"/>
                </a:ext>
              </a:extLst>
            </p:cNvPr>
            <p:cNvCxnSpPr>
              <a:cxnSpLocks/>
              <a:stCxn id="45" idx="5"/>
              <a:endCxn id="48" idx="2"/>
            </p:cNvCxnSpPr>
            <p:nvPr/>
          </p:nvCxnSpPr>
          <p:spPr>
            <a:xfrm>
              <a:off x="4893394" y="3770370"/>
              <a:ext cx="198937" cy="15016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BFD798-1775-F84A-9AF3-999EE6E78B8C}"/>
                </a:ext>
              </a:extLst>
            </p:cNvPr>
            <p:cNvCxnSpPr>
              <a:cxnSpLocks/>
              <a:stCxn id="46" idx="0"/>
              <a:endCxn id="45" idx="4"/>
            </p:cNvCxnSpPr>
            <p:nvPr/>
          </p:nvCxnSpPr>
          <p:spPr>
            <a:xfrm flipV="1">
              <a:off x="4771700" y="3786826"/>
              <a:ext cx="88590" cy="57026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CBB8853-E413-1543-87E1-A37862787EE5}"/>
                </a:ext>
              </a:extLst>
            </p:cNvPr>
            <p:cNvCxnSpPr>
              <a:cxnSpLocks/>
              <a:stCxn id="44" idx="6"/>
              <a:endCxn id="48" idx="4"/>
            </p:cNvCxnSpPr>
            <p:nvPr/>
          </p:nvCxnSpPr>
          <p:spPr>
            <a:xfrm>
              <a:off x="4693122" y="3878526"/>
              <a:ext cx="446029" cy="9818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B5D96BA-71A9-6842-A82C-24A5C0EAF10D}"/>
                </a:ext>
              </a:extLst>
            </p:cNvPr>
            <p:cNvSpPr/>
            <p:nvPr/>
          </p:nvSpPr>
          <p:spPr>
            <a:xfrm>
              <a:off x="4599484" y="3822343"/>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E3F46610-FACA-2048-BB9C-597FC88745E8}"/>
                </a:ext>
              </a:extLst>
            </p:cNvPr>
            <p:cNvSpPr/>
            <p:nvPr/>
          </p:nvSpPr>
          <p:spPr>
            <a:xfrm>
              <a:off x="4813470" y="367445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49C70D53-2AD7-7D42-8DAB-E951511F593B}"/>
                </a:ext>
              </a:extLst>
            </p:cNvPr>
            <p:cNvSpPr/>
            <p:nvPr/>
          </p:nvSpPr>
          <p:spPr>
            <a:xfrm>
              <a:off x="4724880" y="4357086"/>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D9C412D-583B-0948-9E39-F95C0967F389}"/>
                </a:ext>
              </a:extLst>
            </p:cNvPr>
            <p:cNvSpPr/>
            <p:nvPr/>
          </p:nvSpPr>
          <p:spPr>
            <a:xfrm>
              <a:off x="5004658" y="420546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16B163AB-EA47-3142-B340-B2EC7F8AF456}"/>
                </a:ext>
              </a:extLst>
            </p:cNvPr>
            <p:cNvSpPr/>
            <p:nvPr/>
          </p:nvSpPr>
          <p:spPr>
            <a:xfrm>
              <a:off x="5092332" y="386435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a:extLst>
                <a:ext uri="{FF2B5EF4-FFF2-40B4-BE49-F238E27FC236}">
                  <a16:creationId xmlns:a16="http://schemas.microsoft.com/office/drawing/2014/main" id="{95E940E1-A965-9D42-8051-CE4A7498F38B}"/>
                </a:ext>
              </a:extLst>
            </p:cNvPr>
            <p:cNvCxnSpPr>
              <a:cxnSpLocks/>
              <a:stCxn id="52" idx="6"/>
              <a:endCxn id="53" idx="2"/>
            </p:cNvCxnSpPr>
            <p:nvPr/>
          </p:nvCxnSpPr>
          <p:spPr>
            <a:xfrm>
              <a:off x="4068851" y="4419353"/>
              <a:ext cx="260414" cy="267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6D50DB-9795-E949-AE40-13A9F16EC73F}"/>
                </a:ext>
              </a:extLst>
            </p:cNvPr>
            <p:cNvCxnSpPr>
              <a:cxnSpLocks/>
              <a:stCxn id="54" idx="1"/>
              <a:endCxn id="52" idx="3"/>
            </p:cNvCxnSpPr>
            <p:nvPr/>
          </p:nvCxnSpPr>
          <p:spPr>
            <a:xfrm flipH="1" flipV="1">
              <a:off x="3988925" y="4459081"/>
              <a:ext cx="37695" cy="32586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11440E9-BD14-904C-9C60-2C397E1F53E1}"/>
                </a:ext>
              </a:extLst>
            </p:cNvPr>
            <p:cNvSpPr/>
            <p:nvPr/>
          </p:nvSpPr>
          <p:spPr>
            <a:xfrm>
              <a:off x="4167118" y="398192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5F8912A8-68B5-3248-A676-D3693F7EB806}"/>
                </a:ext>
              </a:extLst>
            </p:cNvPr>
            <p:cNvSpPr/>
            <p:nvPr/>
          </p:nvSpPr>
          <p:spPr>
            <a:xfrm>
              <a:off x="3975213" y="436317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C4F399B-27C0-E04E-813F-CF4D04D00FCE}"/>
                </a:ext>
              </a:extLst>
            </p:cNvPr>
            <p:cNvSpPr/>
            <p:nvPr/>
          </p:nvSpPr>
          <p:spPr>
            <a:xfrm>
              <a:off x="4329265" y="4365845"/>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4CB81D7A-55CA-7843-B580-7B219D83612F}"/>
                </a:ext>
              </a:extLst>
            </p:cNvPr>
            <p:cNvSpPr/>
            <p:nvPr/>
          </p:nvSpPr>
          <p:spPr>
            <a:xfrm>
              <a:off x="4012909" y="4768492"/>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11E985F5-F145-0440-8AD0-E52AD082BFBF}"/>
                </a:ext>
              </a:extLst>
            </p:cNvPr>
            <p:cNvCxnSpPr>
              <a:cxnSpLocks/>
              <a:stCxn id="52" idx="0"/>
              <a:endCxn id="51" idx="3"/>
            </p:cNvCxnSpPr>
            <p:nvPr/>
          </p:nvCxnSpPr>
          <p:spPr>
            <a:xfrm flipV="1">
              <a:off x="4022032" y="4077839"/>
              <a:ext cx="158798" cy="2853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6B124C-9847-774B-A9FE-B1771A20445E}"/>
                </a:ext>
              </a:extLst>
            </p:cNvPr>
            <p:cNvCxnSpPr>
              <a:cxnSpLocks/>
              <a:stCxn id="54" idx="0"/>
              <a:endCxn id="51" idx="4"/>
            </p:cNvCxnSpPr>
            <p:nvPr/>
          </p:nvCxnSpPr>
          <p:spPr>
            <a:xfrm flipV="1">
              <a:off x="4059728" y="4094294"/>
              <a:ext cx="154209" cy="67419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C1F153-23F0-BD45-9C67-AA818F8371FF}"/>
                </a:ext>
              </a:extLst>
            </p:cNvPr>
            <p:cNvCxnSpPr>
              <a:cxnSpLocks/>
              <a:stCxn id="53" idx="1"/>
              <a:endCxn id="51" idx="5"/>
            </p:cNvCxnSpPr>
            <p:nvPr/>
          </p:nvCxnSpPr>
          <p:spPr>
            <a:xfrm flipH="1" flipV="1">
              <a:off x="4247042" y="4077839"/>
              <a:ext cx="95936" cy="30446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E3E6D40-247C-6044-BAA7-34F16A137F64}"/>
                </a:ext>
              </a:extLst>
            </p:cNvPr>
            <p:cNvCxnSpPr>
              <a:cxnSpLocks/>
              <a:stCxn id="54" idx="6"/>
              <a:endCxn id="53" idx="3"/>
            </p:cNvCxnSpPr>
            <p:nvPr/>
          </p:nvCxnSpPr>
          <p:spPr>
            <a:xfrm flipV="1">
              <a:off x="4106547" y="4461756"/>
              <a:ext cx="236432" cy="36292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BF35B61-1C2C-8E4C-9F3F-E68889FEA06A}"/>
                </a:ext>
              </a:extLst>
            </p:cNvPr>
            <p:cNvCxnSpPr>
              <a:cxnSpLocks/>
              <a:stCxn id="36" idx="1"/>
              <a:endCxn id="35" idx="4"/>
            </p:cNvCxnSpPr>
            <p:nvPr/>
          </p:nvCxnSpPr>
          <p:spPr>
            <a:xfrm flipV="1">
              <a:off x="4730952" y="3039185"/>
              <a:ext cx="159090" cy="34051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F851FB5-16C0-3546-BA92-B71D3041FD77}"/>
                </a:ext>
              </a:extLst>
            </p:cNvPr>
            <p:cNvCxnSpPr>
              <a:cxnSpLocks/>
              <a:stCxn id="37" idx="1"/>
              <a:endCxn id="35" idx="4"/>
            </p:cNvCxnSpPr>
            <p:nvPr/>
          </p:nvCxnSpPr>
          <p:spPr>
            <a:xfrm flipH="1" flipV="1">
              <a:off x="4890042" y="3039185"/>
              <a:ext cx="166211" cy="4300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93BF9E-1093-544F-85A0-4F2041B04E4F}"/>
                </a:ext>
              </a:extLst>
            </p:cNvPr>
            <p:cNvCxnSpPr>
              <a:cxnSpLocks/>
              <a:stCxn id="36" idx="5"/>
              <a:endCxn id="37" idx="2"/>
            </p:cNvCxnSpPr>
            <p:nvPr/>
          </p:nvCxnSpPr>
          <p:spPr>
            <a:xfrm>
              <a:off x="4797164" y="3459151"/>
              <a:ext cx="245376" cy="497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B293D35-9963-8A44-AD8B-8161C9FFB8A6}"/>
                </a:ext>
              </a:extLst>
            </p:cNvPr>
            <p:cNvSpPr/>
            <p:nvPr/>
          </p:nvSpPr>
          <p:spPr>
            <a:xfrm>
              <a:off x="4127144" y="2874047"/>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7D1E28A7-59C6-3441-9A79-6B41DEB6D7B4}"/>
                </a:ext>
              </a:extLst>
            </p:cNvPr>
            <p:cNvSpPr/>
            <p:nvPr/>
          </p:nvSpPr>
          <p:spPr>
            <a:xfrm>
              <a:off x="4023045" y="3323514"/>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932107D-C721-C341-B076-E87BCDAAD27A}"/>
                </a:ext>
              </a:extLst>
            </p:cNvPr>
            <p:cNvSpPr/>
            <p:nvPr/>
          </p:nvSpPr>
          <p:spPr>
            <a:xfrm>
              <a:off x="4358566" y="322184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a:extLst>
                <a:ext uri="{FF2B5EF4-FFF2-40B4-BE49-F238E27FC236}">
                  <a16:creationId xmlns:a16="http://schemas.microsoft.com/office/drawing/2014/main" id="{DB6184F8-80FE-1C40-9591-C19195660994}"/>
                </a:ext>
              </a:extLst>
            </p:cNvPr>
            <p:cNvCxnSpPr>
              <a:cxnSpLocks/>
              <a:stCxn id="62" idx="5"/>
              <a:endCxn id="64" idx="0"/>
            </p:cNvCxnSpPr>
            <p:nvPr/>
          </p:nvCxnSpPr>
          <p:spPr>
            <a:xfrm>
              <a:off x="4207069" y="2969958"/>
              <a:ext cx="198317" cy="25189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90F7618-ACBF-814C-897A-471026A70546}"/>
                </a:ext>
              </a:extLst>
            </p:cNvPr>
            <p:cNvCxnSpPr>
              <a:cxnSpLocks/>
              <a:stCxn id="63" idx="1"/>
            </p:cNvCxnSpPr>
            <p:nvPr/>
          </p:nvCxnSpPr>
          <p:spPr>
            <a:xfrm flipV="1">
              <a:off x="4036758" y="2999855"/>
              <a:ext cx="135302" cy="34011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DFFC7D6-3CF0-984E-9370-F7B18D569B81}"/>
                </a:ext>
              </a:extLst>
            </p:cNvPr>
            <p:cNvCxnSpPr>
              <a:cxnSpLocks/>
              <a:stCxn id="63" idx="6"/>
              <a:endCxn id="64" idx="2"/>
            </p:cNvCxnSpPr>
            <p:nvPr/>
          </p:nvCxnSpPr>
          <p:spPr>
            <a:xfrm flipV="1">
              <a:off x="4116683" y="3278031"/>
              <a:ext cx="241884" cy="10166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75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60</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l="-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102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r>
                        <m:rPr>
                          <m:sty m:val="p"/>
                        </m:rPr>
                        <a:rPr lang="en-US" sz="1400" b="0" i="0" smtClean="0">
                          <a:latin typeface="Cambria Math" panose="02040503050406030204" pitchFamily="18" charset="0"/>
                        </a:rPr>
                        <m:t>Λ</m:t>
                      </m:r>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10241" cy="215444"/>
              </a:xfrm>
              <a:prstGeom prst="rect">
                <a:avLst/>
              </a:prstGeom>
              <a:blipFill>
                <a:blip r:embed="rId9"/>
                <a:stretch>
                  <a:fillRect l="-9091" t="-22222" r="-15152"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11"/>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2"/>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3"/>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4"/>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5"/>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6"/>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7"/>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8"/>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659952" y="5166422"/>
            <a:ext cx="2991463" cy="1248990"/>
          </a:xfrm>
          <a:prstGeom prst="rect">
            <a:avLst/>
          </a:prstGeom>
        </p:spPr>
      </p:pic>
    </p:spTree>
    <p:extLst>
      <p:ext uri="{BB962C8B-B14F-4D97-AF65-F5344CB8AC3E}">
        <p14:creationId xmlns:p14="http://schemas.microsoft.com/office/powerpoint/2010/main" val="2531086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61</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l="-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102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r>
                        <m:rPr>
                          <m:sty m:val="p"/>
                        </m:rPr>
                        <a:rPr lang="en-US" sz="1400" b="0" i="0" smtClean="0">
                          <a:latin typeface="Cambria Math" panose="02040503050406030204" pitchFamily="18" charset="0"/>
                        </a:rPr>
                        <m:t>Λ</m:t>
                      </m:r>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10241" cy="215444"/>
              </a:xfrm>
              <a:prstGeom prst="rect">
                <a:avLst/>
              </a:prstGeom>
              <a:blipFill>
                <a:blip r:embed="rId9"/>
                <a:stretch>
                  <a:fillRect l="-9091" t="-22222" r="-15152"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11"/>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2"/>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3"/>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4"/>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5"/>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6"/>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7"/>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8"/>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659952" y="5166422"/>
            <a:ext cx="2991463" cy="1248990"/>
          </a:xfrm>
          <a:prstGeom prst="rect">
            <a:avLst/>
          </a:prstGeom>
        </p:spPr>
      </p:pic>
      <p:sp>
        <p:nvSpPr>
          <p:cNvPr id="33" name="Rectangle 32">
            <a:extLst>
              <a:ext uri="{FF2B5EF4-FFF2-40B4-BE49-F238E27FC236}">
                <a16:creationId xmlns:a16="http://schemas.microsoft.com/office/drawing/2014/main" id="{ABE021B8-BB2A-6C40-88D6-200DFDF88FE3}"/>
              </a:ext>
            </a:extLst>
          </p:cNvPr>
          <p:cNvSpPr/>
          <p:nvPr/>
        </p:nvSpPr>
        <p:spPr>
          <a:xfrm>
            <a:off x="8063236" y="3869259"/>
            <a:ext cx="946150" cy="368300"/>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Up-Down Arrow 33">
            <a:extLst>
              <a:ext uri="{FF2B5EF4-FFF2-40B4-BE49-F238E27FC236}">
                <a16:creationId xmlns:a16="http://schemas.microsoft.com/office/drawing/2014/main" id="{46382832-25E3-6149-AC49-F4CEA60F4AC7}"/>
              </a:ext>
            </a:extLst>
          </p:cNvPr>
          <p:cNvSpPr/>
          <p:nvPr/>
        </p:nvSpPr>
        <p:spPr>
          <a:xfrm>
            <a:off x="8480937" y="4237559"/>
            <a:ext cx="120650" cy="29845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29B625-0E3C-3B4F-A9DD-5A9912A39DB8}"/>
                  </a:ext>
                </a:extLst>
              </p:cNvPr>
              <p:cNvSpPr txBox="1"/>
              <p:nvPr/>
            </p:nvSpPr>
            <p:spPr>
              <a:xfrm>
                <a:off x="8312524" y="4536009"/>
                <a:ext cx="52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3129B625-0E3C-3B4F-A9DD-5A9912A39DB8}"/>
                  </a:ext>
                </a:extLst>
              </p:cNvPr>
              <p:cNvSpPr txBox="1">
                <a:spLocks noRot="1" noChangeAspect="1" noMove="1" noResize="1" noEditPoints="1" noAdjustHandles="1" noChangeArrowheads="1" noChangeShapeType="1" noTextEdit="1"/>
              </p:cNvSpPr>
              <p:nvPr/>
            </p:nvSpPr>
            <p:spPr>
              <a:xfrm>
                <a:off x="8312524" y="4536009"/>
                <a:ext cx="529697" cy="276999"/>
              </a:xfrm>
              <a:prstGeom prst="rect">
                <a:avLst/>
              </a:prstGeom>
              <a:blipFill>
                <a:blip r:embed="rId20"/>
                <a:stretch>
                  <a:fillRect l="-9524" t="-13043" r="-14286" b="-3043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CFA8D91E-9117-9242-8668-F65EA4EADB99}"/>
              </a:ext>
            </a:extLst>
          </p:cNvPr>
          <p:cNvSpPr/>
          <p:nvPr/>
        </p:nvSpPr>
        <p:spPr>
          <a:xfrm>
            <a:off x="8273557" y="4543474"/>
            <a:ext cx="568664" cy="350515"/>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127506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62</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l="-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102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r>
                        <m:rPr>
                          <m:sty m:val="p"/>
                        </m:rPr>
                        <a:rPr lang="en-US" sz="1400" b="0" i="0" smtClean="0">
                          <a:latin typeface="Cambria Math" panose="02040503050406030204" pitchFamily="18" charset="0"/>
                        </a:rPr>
                        <m:t>Λ</m:t>
                      </m:r>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10241" cy="215444"/>
              </a:xfrm>
              <a:prstGeom prst="rect">
                <a:avLst/>
              </a:prstGeom>
              <a:blipFill>
                <a:blip r:embed="rId9"/>
                <a:stretch>
                  <a:fillRect l="-9091" t="-22222" r="-15152"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0"/>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1"/>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659952" y="5166422"/>
            <a:ext cx="2991463" cy="1248990"/>
          </a:xfrm>
          <a:prstGeom prst="rect">
            <a:avLst/>
          </a:prstGeom>
        </p:spPr>
      </p:pic>
      <p:sp>
        <p:nvSpPr>
          <p:cNvPr id="33" name="Rectangle 32">
            <a:extLst>
              <a:ext uri="{FF2B5EF4-FFF2-40B4-BE49-F238E27FC236}">
                <a16:creationId xmlns:a16="http://schemas.microsoft.com/office/drawing/2014/main" id="{ABE021B8-BB2A-6C40-88D6-200DFDF88FE3}"/>
              </a:ext>
            </a:extLst>
          </p:cNvPr>
          <p:cNvSpPr/>
          <p:nvPr/>
        </p:nvSpPr>
        <p:spPr>
          <a:xfrm>
            <a:off x="8063236" y="3869259"/>
            <a:ext cx="946150" cy="368300"/>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Up-Down Arrow 33">
            <a:extLst>
              <a:ext uri="{FF2B5EF4-FFF2-40B4-BE49-F238E27FC236}">
                <a16:creationId xmlns:a16="http://schemas.microsoft.com/office/drawing/2014/main" id="{46382832-25E3-6149-AC49-F4CEA60F4AC7}"/>
              </a:ext>
            </a:extLst>
          </p:cNvPr>
          <p:cNvSpPr/>
          <p:nvPr/>
        </p:nvSpPr>
        <p:spPr>
          <a:xfrm>
            <a:off x="8480937" y="4237559"/>
            <a:ext cx="120650" cy="29845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29B625-0E3C-3B4F-A9DD-5A9912A39DB8}"/>
                  </a:ext>
                </a:extLst>
              </p:cNvPr>
              <p:cNvSpPr txBox="1"/>
              <p:nvPr/>
            </p:nvSpPr>
            <p:spPr>
              <a:xfrm>
                <a:off x="8312524" y="4536009"/>
                <a:ext cx="52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3129B625-0E3C-3B4F-A9DD-5A9912A39DB8}"/>
                  </a:ext>
                </a:extLst>
              </p:cNvPr>
              <p:cNvSpPr txBox="1">
                <a:spLocks noRot="1" noChangeAspect="1" noMove="1" noResize="1" noEditPoints="1" noAdjustHandles="1" noChangeArrowheads="1" noChangeShapeType="1" noTextEdit="1"/>
              </p:cNvSpPr>
              <p:nvPr/>
            </p:nvSpPr>
            <p:spPr>
              <a:xfrm>
                <a:off x="8312524" y="4536009"/>
                <a:ext cx="529697" cy="276999"/>
              </a:xfrm>
              <a:prstGeom prst="rect">
                <a:avLst/>
              </a:prstGeom>
              <a:blipFill>
                <a:blip r:embed="rId13"/>
                <a:stretch>
                  <a:fillRect l="-9524" t="-13043" r="-14286" b="-3043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CFA8D91E-9117-9242-8668-F65EA4EADB99}"/>
              </a:ext>
            </a:extLst>
          </p:cNvPr>
          <p:cNvSpPr/>
          <p:nvPr/>
        </p:nvSpPr>
        <p:spPr>
          <a:xfrm>
            <a:off x="8273557" y="4543474"/>
            <a:ext cx="568664" cy="350515"/>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779B761D-8AFA-CE41-8157-05E65BFDFE34}"/>
                  </a:ext>
                </a:extLst>
              </p:cNvPr>
              <p:cNvSpPr/>
              <p:nvPr/>
            </p:nvSpPr>
            <p:spPr>
              <a:xfrm>
                <a:off x="6478570" y="5416794"/>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40" name="Rectangle 39">
                <a:extLst>
                  <a:ext uri="{FF2B5EF4-FFF2-40B4-BE49-F238E27FC236}">
                    <a16:creationId xmlns:a16="http://schemas.microsoft.com/office/drawing/2014/main" id="{779B761D-8AFA-CE41-8157-05E65BFDFE34}"/>
                  </a:ext>
                </a:extLst>
              </p:cNvPr>
              <p:cNvSpPr>
                <a:spLocks noRot="1" noChangeAspect="1" noMove="1" noResize="1" noEditPoints="1" noAdjustHandles="1" noChangeArrowheads="1" noChangeShapeType="1" noTextEdit="1"/>
              </p:cNvSpPr>
              <p:nvPr/>
            </p:nvSpPr>
            <p:spPr>
              <a:xfrm>
                <a:off x="6478570" y="5416794"/>
                <a:ext cx="603250" cy="533400"/>
              </a:xfrm>
              <a:prstGeom prst="rect">
                <a:avLst/>
              </a:prstGeom>
              <a:blipFill>
                <a:blip r:embed="rId14"/>
                <a:stretch>
                  <a:fillRect/>
                </a:stretch>
              </a:blipFill>
              <a:ln>
                <a:solidFill>
                  <a:schemeClr val="tx1"/>
                </a:solidFill>
              </a:ln>
            </p:spPr>
            <p:txBody>
              <a:bodyPr/>
              <a:lstStyle/>
              <a:p>
                <a:r>
                  <a:rPr lang="en-US">
                    <a:noFill/>
                  </a:rPr>
                  <a:t> </a:t>
                </a:r>
              </a:p>
            </p:txBody>
          </p:sp>
        </mc:Fallback>
      </mc:AlternateContent>
      <p:sp>
        <p:nvSpPr>
          <p:cNvPr id="42" name="Right Arrow 41">
            <a:extLst>
              <a:ext uri="{FF2B5EF4-FFF2-40B4-BE49-F238E27FC236}">
                <a16:creationId xmlns:a16="http://schemas.microsoft.com/office/drawing/2014/main" id="{656E6F61-2FB9-C149-A664-424616B78F2F}"/>
              </a:ext>
            </a:extLst>
          </p:cNvPr>
          <p:cNvSpPr/>
          <p:nvPr/>
        </p:nvSpPr>
        <p:spPr>
          <a:xfrm>
            <a:off x="7302600" y="5594655"/>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84BB801-1D7B-D249-8EB4-1166F0DF42BA}"/>
              </a:ext>
            </a:extLst>
          </p:cNvPr>
          <p:cNvSpPr txBox="1"/>
          <p:nvPr/>
        </p:nvSpPr>
        <p:spPr>
          <a:xfrm>
            <a:off x="7397516" y="5740138"/>
            <a:ext cx="782265" cy="307777"/>
          </a:xfrm>
          <a:prstGeom prst="rect">
            <a:avLst/>
          </a:prstGeom>
          <a:noFill/>
        </p:spPr>
        <p:txBody>
          <a:bodyPr wrap="none" rtlCol="0">
            <a:spAutoFit/>
          </a:bodyPr>
          <a:lstStyle/>
          <a:p>
            <a:r>
              <a:rPr lang="en-US" sz="1400" dirty="0"/>
              <a:t>Filtering</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5550A81-3794-C544-9D20-A749F0B5C093}"/>
                  </a:ext>
                </a:extLst>
              </p:cNvPr>
              <p:cNvSpPr/>
              <p:nvPr/>
            </p:nvSpPr>
            <p:spPr>
              <a:xfrm>
                <a:off x="8480937" y="5416794"/>
                <a:ext cx="1017084"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44" name="Rectangle 43">
                <a:extLst>
                  <a:ext uri="{FF2B5EF4-FFF2-40B4-BE49-F238E27FC236}">
                    <a16:creationId xmlns:a16="http://schemas.microsoft.com/office/drawing/2014/main" id="{C5550A81-3794-C544-9D20-A749F0B5C093}"/>
                  </a:ext>
                </a:extLst>
              </p:cNvPr>
              <p:cNvSpPr>
                <a:spLocks noRot="1" noChangeAspect="1" noMove="1" noResize="1" noEditPoints="1" noAdjustHandles="1" noChangeArrowheads="1" noChangeShapeType="1" noTextEdit="1"/>
              </p:cNvSpPr>
              <p:nvPr/>
            </p:nvSpPr>
            <p:spPr>
              <a:xfrm>
                <a:off x="8480937" y="5416794"/>
                <a:ext cx="1017084" cy="533400"/>
              </a:xfrm>
              <a:prstGeom prst="rect">
                <a:avLst/>
              </a:prstGeom>
              <a:blipFill>
                <a:blip r:embed="rId1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442523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63</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p:spTree>
    <p:extLst>
      <p:ext uri="{BB962C8B-B14F-4D97-AF65-F5344CB8AC3E}">
        <p14:creationId xmlns:p14="http://schemas.microsoft.com/office/powerpoint/2010/main" val="2028255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64</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Tree>
    <p:extLst>
      <p:ext uri="{BB962C8B-B14F-4D97-AF65-F5344CB8AC3E}">
        <p14:creationId xmlns:p14="http://schemas.microsoft.com/office/powerpoint/2010/main" val="412706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65</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889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66</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9658822" y="1764096"/>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9742964" y="1848237"/>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9821596" y="1926869"/>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9905507" y="2010781"/>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838199" y="4587331"/>
            <a:ext cx="8586681" cy="523220"/>
          </a:xfrm>
          <a:prstGeom prst="rect">
            <a:avLst/>
          </a:prstGeom>
          <a:noFill/>
        </p:spPr>
        <p:txBody>
          <a:bodyPr wrap="square" rtlCol="0">
            <a:spAutoFit/>
          </a:bodyPr>
          <a:lstStyle/>
          <a:p>
            <a:r>
              <a:rPr lang="en-US" sz="2800" dirty="0"/>
              <a:t>Each input channel contributes to each output channel </a:t>
            </a:r>
          </a:p>
        </p:txBody>
      </p:sp>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0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67</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9658822" y="1764096"/>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9742964" y="1848237"/>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9821596" y="1926869"/>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9905507" y="2010781"/>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838199" y="4587331"/>
            <a:ext cx="8586681" cy="523220"/>
          </a:xfrm>
          <a:prstGeom prst="rect">
            <a:avLst/>
          </a:prstGeom>
          <a:noFill/>
        </p:spPr>
        <p:txBody>
          <a:bodyPr wrap="square" rtlCol="0">
            <a:spAutoFit/>
          </a:bodyPr>
          <a:lstStyle/>
          <a:p>
            <a:r>
              <a:rPr lang="en-US" sz="2800" dirty="0"/>
              <a:t>Each input channel contributes to each output channel </a:t>
            </a:r>
          </a:p>
        </p:txBody>
      </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06C35397-109B-5649-9E90-9E6F76C7A979}"/>
                  </a:ext>
                </a:extLst>
              </p:cNvPr>
              <p:cNvSpPr/>
              <p:nvPr/>
            </p:nvSpPr>
            <p:spPr>
              <a:xfrm>
                <a:off x="1540685" y="5344181"/>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89" name="Rectangle 88">
                <a:extLst>
                  <a:ext uri="{FF2B5EF4-FFF2-40B4-BE49-F238E27FC236}">
                    <a16:creationId xmlns:a16="http://schemas.microsoft.com/office/drawing/2014/main" id="{06C35397-109B-5649-9E90-9E6F76C7A979}"/>
                  </a:ext>
                </a:extLst>
              </p:cNvPr>
              <p:cNvSpPr>
                <a:spLocks noRot="1" noChangeAspect="1" noMove="1" noResize="1" noEditPoints="1" noAdjustHandles="1" noChangeArrowheads="1" noChangeShapeType="1" noTextEdit="1"/>
              </p:cNvSpPr>
              <p:nvPr/>
            </p:nvSpPr>
            <p:spPr>
              <a:xfrm>
                <a:off x="1540685" y="5344181"/>
                <a:ext cx="5836277" cy="1180067"/>
              </a:xfrm>
              <a:prstGeom prst="rect">
                <a:avLst/>
              </a:prstGeom>
              <a:blipFill>
                <a:blip r:embed="rId4"/>
                <a:stretch>
                  <a:fillRect t="-95745" b="-14680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4C4EE5AE-D59C-5C42-96FA-688335279942}"/>
              </a:ext>
            </a:extLst>
          </p:cNvPr>
          <p:cNvCxnSpPr>
            <a:cxnSpLocks/>
          </p:cNvCxnSpPr>
          <p:nvPr/>
        </p:nvCxnSpPr>
        <p:spPr>
          <a:xfrm>
            <a:off x="3667604" y="6190432"/>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DBB0ACC-3934-BA4B-9E1E-96A9D39F1EE9}"/>
              </a:ext>
            </a:extLst>
          </p:cNvPr>
          <p:cNvSpPr txBox="1"/>
          <p:nvPr/>
        </p:nvSpPr>
        <p:spPr>
          <a:xfrm>
            <a:off x="3892710" y="6173134"/>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spTree>
    <p:extLst>
      <p:ext uri="{BB962C8B-B14F-4D97-AF65-F5344CB8AC3E}">
        <p14:creationId xmlns:p14="http://schemas.microsoft.com/office/powerpoint/2010/main" val="2574554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68</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9658822" y="1764096"/>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9742964" y="1848237"/>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9821596" y="1926869"/>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9905507" y="2010781"/>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838199" y="4587331"/>
            <a:ext cx="8586681" cy="523220"/>
          </a:xfrm>
          <a:prstGeom prst="rect">
            <a:avLst/>
          </a:prstGeom>
          <a:noFill/>
        </p:spPr>
        <p:txBody>
          <a:bodyPr wrap="square" rtlCol="0">
            <a:spAutoFit/>
          </a:bodyPr>
          <a:lstStyle/>
          <a:p>
            <a:r>
              <a:rPr lang="en-US" sz="2800" dirty="0"/>
              <a:t>Each input channel contributes to each output channel </a:t>
            </a:r>
          </a:p>
        </p:txBody>
      </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06C35397-109B-5649-9E90-9E6F76C7A979}"/>
                  </a:ext>
                </a:extLst>
              </p:cNvPr>
              <p:cNvSpPr/>
              <p:nvPr/>
            </p:nvSpPr>
            <p:spPr>
              <a:xfrm>
                <a:off x="1540685" y="5344181"/>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89" name="Rectangle 88">
                <a:extLst>
                  <a:ext uri="{FF2B5EF4-FFF2-40B4-BE49-F238E27FC236}">
                    <a16:creationId xmlns:a16="http://schemas.microsoft.com/office/drawing/2014/main" id="{06C35397-109B-5649-9E90-9E6F76C7A979}"/>
                  </a:ext>
                </a:extLst>
              </p:cNvPr>
              <p:cNvSpPr>
                <a:spLocks noRot="1" noChangeAspect="1" noMove="1" noResize="1" noEditPoints="1" noAdjustHandles="1" noChangeArrowheads="1" noChangeShapeType="1" noTextEdit="1"/>
              </p:cNvSpPr>
              <p:nvPr/>
            </p:nvSpPr>
            <p:spPr>
              <a:xfrm>
                <a:off x="1540685" y="5344181"/>
                <a:ext cx="5836277" cy="1180067"/>
              </a:xfrm>
              <a:prstGeom prst="rect">
                <a:avLst/>
              </a:prstGeom>
              <a:blipFill>
                <a:blip r:embed="rId4"/>
                <a:stretch>
                  <a:fillRect t="-95745" b="-14680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8FB7A8D-71F9-2344-8FCD-189381D53A8C}"/>
                  </a:ext>
                </a:extLst>
              </p:cNvPr>
              <p:cNvSpPr txBox="1"/>
              <p:nvPr/>
            </p:nvSpPr>
            <p:spPr>
              <a:xfrm>
                <a:off x="8204002" y="5513921"/>
                <a:ext cx="2988575" cy="523220"/>
              </a:xfrm>
              <a:prstGeom prst="rect">
                <a:avLst/>
              </a:prstGeom>
              <a:noFill/>
            </p:spPr>
            <p:txBody>
              <a:bodyPr wrap="none" rtlCol="0">
                <a:spAutoFit/>
              </a:bodyPr>
              <a:lstStyle/>
              <a:p>
                <a:r>
                  <a:rPr lang="en-US" sz="2800" b="0" dirty="0">
                    <a:solidFill>
                      <a:schemeClr val="accent6">
                        <a:lumMod val="50000"/>
                      </a:schemeClr>
                    </a:solidFill>
                  </a:rPr>
                  <a:t>Learn </a:t>
                </a:r>
                <a14:m>
                  <m:oMath xmlns:m="http://schemas.openxmlformats.org/officeDocument/2006/math">
                    <m:sSub>
                      <m:sSubPr>
                        <m:ctrlPr>
                          <a:rPr lang="en-US" sz="2800" b="0" i="1" smtClean="0">
                            <a:solidFill>
                              <a:schemeClr val="accent6">
                                <a:lumMod val="50000"/>
                              </a:schemeClr>
                            </a:solidFill>
                            <a:latin typeface="Cambria Math" panose="02040503050406030204" pitchFamily="18" charset="0"/>
                          </a:rPr>
                        </m:ctrlPr>
                      </m:sSubPr>
                      <m:e>
                        <m:r>
                          <a:rPr lang="en-US" sz="2800" b="0" i="1" smtClean="0">
                            <a:solidFill>
                              <a:schemeClr val="accent6">
                                <a:lumMod val="50000"/>
                              </a:schemeClr>
                            </a:solidFill>
                            <a:latin typeface="Cambria Math" panose="02040503050406030204" pitchFamily="18" charset="0"/>
                          </a:rPr>
                          <m:t>𝑑</m:t>
                        </m:r>
                      </m:e>
                      <m:sub>
                        <m:r>
                          <a:rPr lang="en-US" sz="2800" b="0" i="1" smtClean="0">
                            <a:solidFill>
                              <a:schemeClr val="accent6">
                                <a:lumMod val="50000"/>
                              </a:schemeClr>
                            </a:solidFill>
                            <a:latin typeface="Cambria Math" panose="02040503050406030204" pitchFamily="18" charset="0"/>
                          </a:rPr>
                          <m:t>2</m:t>
                        </m:r>
                      </m:sub>
                    </m:sSub>
                    <m:r>
                      <a:rPr lang="en-US" sz="2800" b="0" i="1" smtClean="0">
                        <a:solidFill>
                          <a:schemeClr val="accent6">
                            <a:lumMod val="50000"/>
                          </a:schemeClr>
                        </a:solidFill>
                        <a:latin typeface="Cambria Math" panose="02040503050406030204" pitchFamily="18" charset="0"/>
                      </a:rPr>
                      <m:t>×</m:t>
                    </m:r>
                    <m:sSub>
                      <m:sSubPr>
                        <m:ctrlPr>
                          <a:rPr lang="en-US" sz="2800" b="0" i="1" smtClean="0">
                            <a:solidFill>
                              <a:schemeClr val="accent6">
                                <a:lumMod val="50000"/>
                              </a:schemeClr>
                            </a:solidFill>
                            <a:latin typeface="Cambria Math" panose="02040503050406030204" pitchFamily="18" charset="0"/>
                          </a:rPr>
                        </m:ctrlPr>
                      </m:sSubPr>
                      <m:e>
                        <m:r>
                          <a:rPr lang="en-US" sz="2800" b="0" i="1" smtClean="0">
                            <a:solidFill>
                              <a:schemeClr val="accent6">
                                <a:lumMod val="50000"/>
                              </a:schemeClr>
                            </a:solidFill>
                            <a:latin typeface="Cambria Math" panose="02040503050406030204" pitchFamily="18" charset="0"/>
                          </a:rPr>
                          <m:t>𝑑</m:t>
                        </m:r>
                      </m:e>
                      <m:sub>
                        <m:r>
                          <a:rPr lang="en-US" sz="2800" b="0" i="1" smtClean="0">
                            <a:solidFill>
                              <a:schemeClr val="accent6">
                                <a:lumMod val="50000"/>
                              </a:schemeClr>
                            </a:solidFill>
                            <a:latin typeface="Cambria Math" panose="02040503050406030204" pitchFamily="18" charset="0"/>
                          </a:rPr>
                          <m:t>1</m:t>
                        </m:r>
                      </m:sub>
                    </m:sSub>
                  </m:oMath>
                </a14:m>
                <a:r>
                  <a:rPr lang="en-US" sz="2800" dirty="0">
                    <a:solidFill>
                      <a:schemeClr val="accent6">
                        <a:lumMod val="50000"/>
                      </a:schemeClr>
                    </a:solidFill>
                  </a:rPr>
                  <a:t> filters</a:t>
                </a:r>
                <a:endParaRPr lang="en-US" dirty="0">
                  <a:solidFill>
                    <a:schemeClr val="accent6">
                      <a:lumMod val="50000"/>
                    </a:schemeClr>
                  </a:solidFill>
                </a:endParaRPr>
              </a:p>
            </p:txBody>
          </p:sp>
        </mc:Choice>
        <mc:Fallback xmlns="">
          <p:sp>
            <p:nvSpPr>
              <p:cNvPr id="91" name="TextBox 90">
                <a:extLst>
                  <a:ext uri="{FF2B5EF4-FFF2-40B4-BE49-F238E27FC236}">
                    <a16:creationId xmlns:a16="http://schemas.microsoft.com/office/drawing/2014/main" id="{D8FB7A8D-71F9-2344-8FCD-189381D53A8C}"/>
                  </a:ext>
                </a:extLst>
              </p:cNvPr>
              <p:cNvSpPr txBox="1">
                <a:spLocks noRot="1" noChangeAspect="1" noMove="1" noResize="1" noEditPoints="1" noAdjustHandles="1" noChangeArrowheads="1" noChangeShapeType="1" noTextEdit="1"/>
              </p:cNvSpPr>
              <p:nvPr/>
            </p:nvSpPr>
            <p:spPr>
              <a:xfrm>
                <a:off x="8204002" y="5513921"/>
                <a:ext cx="2988575" cy="523220"/>
              </a:xfrm>
              <a:prstGeom prst="rect">
                <a:avLst/>
              </a:prstGeom>
              <a:blipFill>
                <a:blip r:embed="rId5"/>
                <a:stretch>
                  <a:fillRect l="-3814" t="-9524" r="-2966" b="-30952"/>
                </a:stretch>
              </a:blipFill>
            </p:spPr>
            <p:txBody>
              <a:bodyPr/>
              <a:lstStyle/>
              <a:p>
                <a:r>
                  <a:rPr lang="en-US">
                    <a:noFill/>
                  </a:rPr>
                  <a:t> </a:t>
                </a:r>
              </a:p>
            </p:txBody>
          </p:sp>
        </mc:Fallback>
      </mc:AlternateContent>
      <p:cxnSp>
        <p:nvCxnSpPr>
          <p:cNvPr id="92" name="Straight Connector 91">
            <a:extLst>
              <a:ext uri="{FF2B5EF4-FFF2-40B4-BE49-F238E27FC236}">
                <a16:creationId xmlns:a16="http://schemas.microsoft.com/office/drawing/2014/main" id="{4C4EE5AE-D59C-5C42-96FA-688335279942}"/>
              </a:ext>
            </a:extLst>
          </p:cNvPr>
          <p:cNvCxnSpPr>
            <a:cxnSpLocks/>
          </p:cNvCxnSpPr>
          <p:nvPr/>
        </p:nvCxnSpPr>
        <p:spPr>
          <a:xfrm>
            <a:off x="3667604" y="6190432"/>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DBB0ACC-3934-BA4B-9E1E-96A9D39F1EE9}"/>
              </a:ext>
            </a:extLst>
          </p:cNvPr>
          <p:cNvSpPr txBox="1"/>
          <p:nvPr/>
        </p:nvSpPr>
        <p:spPr>
          <a:xfrm>
            <a:off x="3892710" y="6173134"/>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spTree>
    <p:extLst>
      <p:ext uri="{BB962C8B-B14F-4D97-AF65-F5344CB8AC3E}">
        <p14:creationId xmlns:p14="http://schemas.microsoft.com/office/powerpoint/2010/main" val="797082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69</a:t>
            </a:fld>
            <a:endParaRPr lang="en-US" dirty="0"/>
          </a:p>
        </p:txBody>
      </p:sp>
      <p:pic>
        <p:nvPicPr>
          <p:cNvPr id="5" name="Picture 4">
            <a:extLst>
              <a:ext uri="{FF2B5EF4-FFF2-40B4-BE49-F238E27FC236}">
                <a16:creationId xmlns:a16="http://schemas.microsoft.com/office/drawing/2014/main" id="{0D6A087A-890D-CF4B-BDAA-8D82E901A47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83827" y="1513811"/>
            <a:ext cx="6656966" cy="2779404"/>
          </a:xfrm>
          <a:prstGeom prst="rect">
            <a:avLst/>
          </a:prstGeom>
        </p:spPr>
      </p:pic>
    </p:spTree>
    <p:extLst>
      <p:ext uri="{BB962C8B-B14F-4D97-AF65-F5344CB8AC3E}">
        <p14:creationId xmlns:p14="http://schemas.microsoft.com/office/powerpoint/2010/main" val="177316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30A8-7288-1946-BDED-7BEE5061EA50}"/>
              </a:ext>
            </a:extLst>
          </p:cNvPr>
          <p:cNvSpPr>
            <a:spLocks noGrp="1"/>
          </p:cNvSpPr>
          <p:nvPr>
            <p:ph type="title"/>
          </p:nvPr>
        </p:nvSpPr>
        <p:spPr>
          <a:xfrm>
            <a:off x="47053" y="-30546"/>
            <a:ext cx="10515600" cy="1325563"/>
          </a:xfrm>
        </p:spPr>
        <p:txBody>
          <a:bodyPr/>
          <a:lstStyle/>
          <a:p>
            <a:r>
              <a:rPr lang="en-US" dirty="0"/>
              <a:t>Graph Neural Networks</a:t>
            </a:r>
          </a:p>
        </p:txBody>
      </p:sp>
      <p:grpSp>
        <p:nvGrpSpPr>
          <p:cNvPr id="186" name="Group 185">
            <a:extLst>
              <a:ext uri="{FF2B5EF4-FFF2-40B4-BE49-F238E27FC236}">
                <a16:creationId xmlns:a16="http://schemas.microsoft.com/office/drawing/2014/main" id="{6971C879-D8A1-8248-B7BF-61B2305F57BB}"/>
              </a:ext>
            </a:extLst>
          </p:cNvPr>
          <p:cNvGrpSpPr/>
          <p:nvPr/>
        </p:nvGrpSpPr>
        <p:grpSpPr>
          <a:xfrm>
            <a:off x="1659243" y="1722163"/>
            <a:ext cx="1163096" cy="2832772"/>
            <a:chOff x="3975213" y="1932007"/>
            <a:chExt cx="1210757" cy="2948851"/>
          </a:xfrm>
          <a:scene3d>
            <a:camera prst="orthographicFront">
              <a:rot lat="0" lon="3000000" rev="0"/>
            </a:camera>
            <a:lightRig rig="threePt" dir="t"/>
          </a:scene3d>
        </p:grpSpPr>
        <p:sp>
          <p:nvSpPr>
            <p:cNvPr id="188" name="Oval 187">
              <a:extLst>
                <a:ext uri="{FF2B5EF4-FFF2-40B4-BE49-F238E27FC236}">
                  <a16:creationId xmlns:a16="http://schemas.microsoft.com/office/drawing/2014/main" id="{CBD43E63-6CCA-0944-9D14-2455EDCFEFCD}"/>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a:extLst>
                <a:ext uri="{FF2B5EF4-FFF2-40B4-BE49-F238E27FC236}">
                  <a16:creationId xmlns:a16="http://schemas.microsoft.com/office/drawing/2014/main" id="{942AFF21-0B7A-0C49-84D3-914489F799C9}"/>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a:extLst>
                <a:ext uri="{FF2B5EF4-FFF2-40B4-BE49-F238E27FC236}">
                  <a16:creationId xmlns:a16="http://schemas.microsoft.com/office/drawing/2014/main" id="{0124DC4D-E4B7-7149-AB1F-6C34CB181040}"/>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1" name="Straight Connector 190">
              <a:extLst>
                <a:ext uri="{FF2B5EF4-FFF2-40B4-BE49-F238E27FC236}">
                  <a16:creationId xmlns:a16="http://schemas.microsoft.com/office/drawing/2014/main" id="{D6F981D7-D947-A348-924B-8929FD3409B3}"/>
                </a:ext>
              </a:extLst>
            </p:cNvPr>
            <p:cNvCxnSpPr>
              <a:stCxn id="189" idx="6"/>
              <a:endCxn id="188"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414F36B-61F7-9D4D-82CE-6345D2E61F19}"/>
                </a:ext>
              </a:extLst>
            </p:cNvPr>
            <p:cNvCxnSpPr>
              <a:cxnSpLocks/>
              <a:stCxn id="190" idx="0"/>
              <a:endCxn id="188"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E529280-4B4D-1C46-8E52-3E8EF7ABCE22}"/>
                </a:ext>
              </a:extLst>
            </p:cNvPr>
            <p:cNvCxnSpPr>
              <a:cxnSpLocks/>
              <a:stCxn id="189" idx="5"/>
              <a:endCxn id="190"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AA76174-2967-114F-A564-B75C53C55E2B}"/>
                </a:ext>
              </a:extLst>
            </p:cNvPr>
            <p:cNvCxnSpPr>
              <a:cxnSpLocks/>
              <a:stCxn id="229" idx="7"/>
              <a:endCxn id="189"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FB916BE-E7A7-4A4E-B5C6-6C3D2E9214B6}"/>
                </a:ext>
              </a:extLst>
            </p:cNvPr>
            <p:cNvCxnSpPr>
              <a:cxnSpLocks/>
              <a:stCxn id="202" idx="0"/>
              <a:endCxn id="190"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DFD1212-F405-0A49-B596-A57272850708}"/>
                </a:ext>
              </a:extLst>
            </p:cNvPr>
            <p:cNvCxnSpPr>
              <a:cxnSpLocks/>
              <a:stCxn id="203" idx="1"/>
              <a:endCxn id="231"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FA9B3CC-8447-C242-A1B2-605769069705}"/>
                </a:ext>
              </a:extLst>
            </p:cNvPr>
            <p:cNvCxnSpPr>
              <a:cxnSpLocks/>
              <a:stCxn id="218" idx="7"/>
              <a:endCxn id="203"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898C6DB-C1B5-6E4E-A789-24C958ADFE9B}"/>
                </a:ext>
              </a:extLst>
            </p:cNvPr>
            <p:cNvCxnSpPr>
              <a:cxnSpLocks/>
              <a:stCxn id="218" idx="6"/>
              <a:endCxn id="211"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B5D3C41E-6950-3446-9080-00DECC5F4497}"/>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0" name="Straight Connector 199">
              <a:extLst>
                <a:ext uri="{FF2B5EF4-FFF2-40B4-BE49-F238E27FC236}">
                  <a16:creationId xmlns:a16="http://schemas.microsoft.com/office/drawing/2014/main" id="{54EBC7A9-DE35-6F47-A38C-08F7ACC8DC39}"/>
                </a:ext>
              </a:extLst>
            </p:cNvPr>
            <p:cNvCxnSpPr>
              <a:cxnSpLocks/>
              <a:stCxn id="199" idx="1"/>
              <a:endCxn id="188"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A3C6566-4BFA-8841-B390-DE9C380B42BF}"/>
                </a:ext>
              </a:extLst>
            </p:cNvPr>
            <p:cNvCxnSpPr>
              <a:cxnSpLocks/>
              <a:stCxn id="190" idx="6"/>
              <a:endCxn id="199"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1AF14CD2-4EC7-8F46-8FBF-22B55AB8AAD3}"/>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a:extLst>
                <a:ext uri="{FF2B5EF4-FFF2-40B4-BE49-F238E27FC236}">
                  <a16:creationId xmlns:a16="http://schemas.microsoft.com/office/drawing/2014/main" id="{11E10880-BD7A-4548-AE5B-7B317AF87371}"/>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a:extLst>
                <a:ext uri="{FF2B5EF4-FFF2-40B4-BE49-F238E27FC236}">
                  <a16:creationId xmlns:a16="http://schemas.microsoft.com/office/drawing/2014/main" id="{5FA83952-8A2A-BB4C-A6CA-56CC9E30CA7B}"/>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5" name="Straight Connector 204">
              <a:extLst>
                <a:ext uri="{FF2B5EF4-FFF2-40B4-BE49-F238E27FC236}">
                  <a16:creationId xmlns:a16="http://schemas.microsoft.com/office/drawing/2014/main" id="{5C5B2B6A-9B7C-4E4D-9C08-93C5231885F4}"/>
                </a:ext>
              </a:extLst>
            </p:cNvPr>
            <p:cNvCxnSpPr>
              <a:cxnSpLocks/>
              <a:stCxn id="211" idx="6"/>
              <a:endCxn id="214"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CE471D6-6EA4-3F4A-BE88-537A651EE6C0}"/>
                </a:ext>
              </a:extLst>
            </p:cNvPr>
            <p:cNvCxnSpPr>
              <a:cxnSpLocks/>
              <a:stCxn id="212" idx="5"/>
              <a:endCxn id="214"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C32103A-0D9E-774A-808E-7F29970B5988}"/>
                </a:ext>
              </a:extLst>
            </p:cNvPr>
            <p:cNvCxnSpPr>
              <a:cxnSpLocks/>
              <a:stCxn id="213" idx="0"/>
              <a:endCxn id="211"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9EE4DC1-59B4-814B-9912-0EC84E1F3024}"/>
                </a:ext>
              </a:extLst>
            </p:cNvPr>
            <p:cNvCxnSpPr>
              <a:cxnSpLocks/>
              <a:stCxn id="212" idx="5"/>
              <a:endCxn id="215"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2C0058-EAB6-0247-B220-A8F10BE34A7B}"/>
                </a:ext>
              </a:extLst>
            </p:cNvPr>
            <p:cNvCxnSpPr>
              <a:cxnSpLocks/>
              <a:stCxn id="213" idx="0"/>
              <a:endCxn id="212"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3B80387-D89E-D240-9186-FCFAAA81A3E6}"/>
                </a:ext>
              </a:extLst>
            </p:cNvPr>
            <p:cNvCxnSpPr>
              <a:cxnSpLocks/>
              <a:stCxn id="211" idx="6"/>
              <a:endCxn id="215"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391CCA89-7BD5-B547-81B3-7C72BCA2331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580B415D-64B5-2046-8A25-117C1BAAA3FB}"/>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04389529-A6AC-1E4E-A667-47045D5F0DFF}"/>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CAEB1F54-289F-6C4B-A813-A4DD847537F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814C373F-AA01-5F4C-BB25-8FF344BC752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6" name="Straight Connector 215">
              <a:extLst>
                <a:ext uri="{FF2B5EF4-FFF2-40B4-BE49-F238E27FC236}">
                  <a16:creationId xmlns:a16="http://schemas.microsoft.com/office/drawing/2014/main" id="{F0DD628F-34CB-7B4B-BCD5-5B0F1E1B3227}"/>
                </a:ext>
              </a:extLst>
            </p:cNvPr>
            <p:cNvCxnSpPr>
              <a:cxnSpLocks/>
              <a:stCxn id="219" idx="6"/>
              <a:endCxn id="220"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80D7FD-04A9-C649-8E78-26E11F39883E}"/>
                </a:ext>
              </a:extLst>
            </p:cNvPr>
            <p:cNvCxnSpPr>
              <a:cxnSpLocks/>
              <a:stCxn id="221" idx="1"/>
              <a:endCxn id="219"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AFB055D3-AE60-B942-84E3-0BE007146E77}"/>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CA1EED4E-708A-5C4E-A1F4-C8F533CDA5B9}"/>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71D7AAC1-AF0C-4145-AB72-D3D1223743F2}"/>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64B7E917-406B-2746-BC1E-1B5A55FB7096}"/>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2" name="Straight Connector 221">
              <a:extLst>
                <a:ext uri="{FF2B5EF4-FFF2-40B4-BE49-F238E27FC236}">
                  <a16:creationId xmlns:a16="http://schemas.microsoft.com/office/drawing/2014/main" id="{93D81417-D4FA-3D45-9D77-21D8804BAC9C}"/>
                </a:ext>
              </a:extLst>
            </p:cNvPr>
            <p:cNvCxnSpPr>
              <a:cxnSpLocks/>
              <a:stCxn id="219" idx="0"/>
              <a:endCxn id="218"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B497489-AB27-DE4C-AE5F-42EE97E91935}"/>
                </a:ext>
              </a:extLst>
            </p:cNvPr>
            <p:cNvCxnSpPr>
              <a:cxnSpLocks/>
              <a:stCxn id="221" idx="0"/>
              <a:endCxn id="218"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3F652C90-700D-8D4A-964B-43F55564BBBD}"/>
                </a:ext>
              </a:extLst>
            </p:cNvPr>
            <p:cNvCxnSpPr>
              <a:cxnSpLocks/>
              <a:stCxn id="220" idx="1"/>
              <a:endCxn id="218"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3DA887-CA6D-674D-9C90-FA9D00890D7C}"/>
                </a:ext>
              </a:extLst>
            </p:cNvPr>
            <p:cNvCxnSpPr>
              <a:cxnSpLocks/>
              <a:stCxn id="221" idx="6"/>
              <a:endCxn id="220"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BC5E059-9FF9-F646-BA37-C1332422AE7D}"/>
                </a:ext>
              </a:extLst>
            </p:cNvPr>
            <p:cNvCxnSpPr>
              <a:cxnSpLocks/>
              <a:stCxn id="203" idx="1"/>
              <a:endCxn id="202"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A2BBDD-FA70-B941-9EE0-4154FAFB2A92}"/>
                </a:ext>
              </a:extLst>
            </p:cNvPr>
            <p:cNvCxnSpPr>
              <a:cxnSpLocks/>
              <a:stCxn id="204" idx="1"/>
              <a:endCxn id="202"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4DCF22B-2473-504B-83C6-170499AD11F5}"/>
                </a:ext>
              </a:extLst>
            </p:cNvPr>
            <p:cNvCxnSpPr>
              <a:cxnSpLocks/>
              <a:stCxn id="203" idx="5"/>
              <a:endCxn id="204"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EDA587F-9E8D-D742-BF0B-416E54D0030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a:extLst>
                <a:ext uri="{FF2B5EF4-FFF2-40B4-BE49-F238E27FC236}">
                  <a16:creationId xmlns:a16="http://schemas.microsoft.com/office/drawing/2014/main" id="{CBE5304D-9854-EA4A-BDDD-B24EE706CDD4}"/>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a:extLst>
                <a:ext uri="{FF2B5EF4-FFF2-40B4-BE49-F238E27FC236}">
                  <a16:creationId xmlns:a16="http://schemas.microsoft.com/office/drawing/2014/main" id="{3FC82C26-44B6-2540-918F-5F3A63A98D4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2" name="Straight Connector 231">
              <a:extLst>
                <a:ext uri="{FF2B5EF4-FFF2-40B4-BE49-F238E27FC236}">
                  <a16:creationId xmlns:a16="http://schemas.microsoft.com/office/drawing/2014/main" id="{D203AFC9-E074-C844-BAEB-EFD110C90C23}"/>
                </a:ext>
              </a:extLst>
            </p:cNvPr>
            <p:cNvCxnSpPr>
              <a:cxnSpLocks/>
              <a:stCxn id="229" idx="5"/>
              <a:endCxn id="231"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10A6A82-BECB-8E45-941C-1485559B6379}"/>
                </a:ext>
              </a:extLst>
            </p:cNvPr>
            <p:cNvCxnSpPr>
              <a:cxnSpLocks/>
              <a:stCxn id="230"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117D751-98F6-6B42-A931-BDC361A5E002}"/>
                </a:ext>
              </a:extLst>
            </p:cNvPr>
            <p:cNvCxnSpPr>
              <a:cxnSpLocks/>
              <a:stCxn id="230" idx="6"/>
              <a:endCxn id="231"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ight Arrow 2"/>
          <p:cNvSpPr/>
          <p:nvPr/>
        </p:nvSpPr>
        <p:spPr>
          <a:xfrm>
            <a:off x="2740045" y="297936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148" name="Picture 4" descr="mage result for ReLU activation fun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025" y="2570846"/>
            <a:ext cx="1710900" cy="1332297"/>
          </a:xfrm>
          <a:prstGeom prst="rect">
            <a:avLst/>
          </a:prstGeom>
          <a:noFill/>
          <a:extLst>
            <a:ext uri="{909E8E84-426E-40DD-AFC4-6F175D3DCCD1}">
              <a14:hiddenFill xmlns:a14="http://schemas.microsoft.com/office/drawing/2010/main">
                <a:solidFill>
                  <a:srgbClr val="FFFFFF"/>
                </a:solidFill>
              </a14:hiddenFill>
            </a:ext>
          </a:extLst>
        </p:spPr>
      </p:pic>
      <p:grpSp>
        <p:nvGrpSpPr>
          <p:cNvPr id="140" name="Group 139">
            <a:extLst>
              <a:ext uri="{FF2B5EF4-FFF2-40B4-BE49-F238E27FC236}">
                <a16:creationId xmlns:a16="http://schemas.microsoft.com/office/drawing/2014/main" id="{6971C879-D8A1-8248-B7BF-61B2305F57BB}"/>
              </a:ext>
            </a:extLst>
          </p:cNvPr>
          <p:cNvGrpSpPr/>
          <p:nvPr/>
        </p:nvGrpSpPr>
        <p:grpSpPr>
          <a:xfrm>
            <a:off x="1731666" y="2030267"/>
            <a:ext cx="3772078" cy="2835857"/>
            <a:chOff x="2834964" y="2405636"/>
            <a:chExt cx="3586772" cy="2379312"/>
          </a:xfrm>
          <a:scene3d>
            <a:camera prst="orthographicFront">
              <a:rot lat="0" lon="3000000" rev="0"/>
            </a:camera>
            <a:lightRig rig="threePt" dir="t"/>
          </a:scene3d>
        </p:grpSpPr>
        <p:sp>
          <p:nvSpPr>
            <p:cNvPr id="141" name="Parallelogram 140">
              <a:extLst>
                <a:ext uri="{FF2B5EF4-FFF2-40B4-BE49-F238E27FC236}">
                  <a16:creationId xmlns:a16="http://schemas.microsoft.com/office/drawing/2014/main" id="{AD5BC687-A0F6-F343-ABB4-0CA76EA79C63}"/>
                </a:ext>
              </a:extLst>
            </p:cNvPr>
            <p:cNvSpPr/>
            <p:nvPr/>
          </p:nvSpPr>
          <p:spPr>
            <a:xfrm rot="19202589">
              <a:off x="2834964" y="2405636"/>
              <a:ext cx="3586772" cy="2073297"/>
            </a:xfrm>
            <a:prstGeom prst="parallelogram">
              <a:avLst>
                <a:gd name="adj" fmla="val 83127"/>
              </a:avLst>
            </a:prstGeom>
            <a:solidFill>
              <a:srgbClr val="92D05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71" name="Straight Connector 170">
              <a:extLst>
                <a:ext uri="{FF2B5EF4-FFF2-40B4-BE49-F238E27FC236}">
                  <a16:creationId xmlns:a16="http://schemas.microsoft.com/office/drawing/2014/main" id="{8780D7FD-04A9-C649-8E78-26E11F39883E}"/>
                </a:ext>
              </a:extLst>
            </p:cNvPr>
            <p:cNvCxnSpPr>
              <a:cxnSpLocks/>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6971C879-D8A1-8248-B7BF-61B2305F57BB}"/>
              </a:ext>
            </a:extLst>
          </p:cNvPr>
          <p:cNvGrpSpPr/>
          <p:nvPr/>
        </p:nvGrpSpPr>
        <p:grpSpPr>
          <a:xfrm>
            <a:off x="5233568" y="2185321"/>
            <a:ext cx="3772078" cy="2835857"/>
            <a:chOff x="2834964" y="2405636"/>
            <a:chExt cx="3586772" cy="2379312"/>
          </a:xfrm>
          <a:scene3d>
            <a:camera prst="orthographicFront">
              <a:rot lat="0" lon="3000000" rev="0"/>
            </a:camera>
            <a:lightRig rig="threePt" dir="t"/>
          </a:scene3d>
        </p:grpSpPr>
        <p:sp>
          <p:nvSpPr>
            <p:cNvPr id="239" name="Parallelogram 238">
              <a:extLst>
                <a:ext uri="{FF2B5EF4-FFF2-40B4-BE49-F238E27FC236}">
                  <a16:creationId xmlns:a16="http://schemas.microsoft.com/office/drawing/2014/main" id="{AD5BC687-A0F6-F343-ABB4-0CA76EA79C63}"/>
                </a:ext>
              </a:extLst>
            </p:cNvPr>
            <p:cNvSpPr/>
            <p:nvPr/>
          </p:nvSpPr>
          <p:spPr>
            <a:xfrm rot="19202589">
              <a:off x="2834964" y="2405636"/>
              <a:ext cx="3586772" cy="2073297"/>
            </a:xfrm>
            <a:prstGeom prst="parallelogram">
              <a:avLst>
                <a:gd name="adj" fmla="val 83127"/>
              </a:avLst>
            </a:prstGeom>
            <a:solidFill>
              <a:srgbClr val="92D05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240" name="Straight Connector 239">
              <a:extLst>
                <a:ext uri="{FF2B5EF4-FFF2-40B4-BE49-F238E27FC236}">
                  <a16:creationId xmlns:a16="http://schemas.microsoft.com/office/drawing/2014/main" id="{8780D7FD-04A9-C649-8E78-26E11F39883E}"/>
                </a:ext>
              </a:extLst>
            </p:cNvPr>
            <p:cNvCxnSpPr>
              <a:cxnSpLocks/>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41" name="表格 24"/>
          <p:cNvGraphicFramePr>
            <a:graphicFrameLocks noGrp="1"/>
          </p:cNvGraphicFramePr>
          <p:nvPr/>
        </p:nvGraphicFramePr>
        <p:xfrm>
          <a:off x="8084949" y="2085743"/>
          <a:ext cx="684599" cy="219456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41051">
                  <a:extLst>
                    <a:ext uri="{9D8B030D-6E8A-4147-A177-3AD203B41FA5}">
                      <a16:colId xmlns:a16="http://schemas.microsoft.com/office/drawing/2014/main" val="20002"/>
                    </a:ext>
                  </a:extLst>
                </a:gridCol>
              </a:tblGrid>
              <a:tr h="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0"/>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1"/>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2"/>
                  </a:ext>
                </a:extLst>
              </a:tr>
              <a:tr h="274531">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3"/>
                  </a:ext>
                </a:extLst>
              </a:tr>
              <a:tr h="274531">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4"/>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5"/>
                  </a:ext>
                </a:extLst>
              </a:tr>
            </a:tbl>
          </a:graphicData>
        </a:graphic>
      </p:graphicFrame>
      <p:sp>
        <p:nvSpPr>
          <p:cNvPr id="242" name="Right Arrow 241"/>
          <p:cNvSpPr/>
          <p:nvPr/>
        </p:nvSpPr>
        <p:spPr>
          <a:xfrm>
            <a:off x="4099770" y="3016925"/>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ight Arrow 242"/>
          <p:cNvSpPr/>
          <p:nvPr/>
        </p:nvSpPr>
        <p:spPr>
          <a:xfrm>
            <a:off x="6260106" y="302354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ight Arrow 243"/>
          <p:cNvSpPr/>
          <p:nvPr/>
        </p:nvSpPr>
        <p:spPr>
          <a:xfrm>
            <a:off x="7694854" y="299347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ight Arrow 244"/>
          <p:cNvSpPr/>
          <p:nvPr/>
        </p:nvSpPr>
        <p:spPr>
          <a:xfrm>
            <a:off x="8884491" y="297936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Freeform 247">
            <a:extLst>
              <a:ext uri="{FF2B5EF4-FFF2-40B4-BE49-F238E27FC236}">
                <a16:creationId xmlns:a16="http://schemas.microsoft.com/office/drawing/2014/main" id="{E2DC0BE7-9B7A-E24F-B211-818E9DF912EA}"/>
              </a:ext>
            </a:extLst>
          </p:cNvPr>
          <p:cNvSpPr/>
          <p:nvPr/>
        </p:nvSpPr>
        <p:spPr>
          <a:xfrm>
            <a:off x="9502733" y="1476841"/>
            <a:ext cx="1077277" cy="1077277"/>
          </a:xfrm>
          <a:custGeom>
            <a:avLst/>
            <a:gdLst>
              <a:gd name="connsiteX0" fmla="*/ 0 w 1077277"/>
              <a:gd name="connsiteY0" fmla="*/ 538639 h 1077277"/>
              <a:gd name="connsiteX1" fmla="*/ 538639 w 1077277"/>
              <a:gd name="connsiteY1" fmla="*/ 0 h 1077277"/>
              <a:gd name="connsiteX2" fmla="*/ 1077278 w 1077277"/>
              <a:gd name="connsiteY2" fmla="*/ 538639 h 1077277"/>
              <a:gd name="connsiteX3" fmla="*/ 538639 w 1077277"/>
              <a:gd name="connsiteY3" fmla="*/ 1077278 h 1077277"/>
              <a:gd name="connsiteX4" fmla="*/ 0 w 1077277"/>
              <a:gd name="connsiteY4" fmla="*/ 538639 h 107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77" h="1077277">
                <a:moveTo>
                  <a:pt x="0" y="538639"/>
                </a:moveTo>
                <a:cubicBezTo>
                  <a:pt x="0" y="241157"/>
                  <a:pt x="241157" y="0"/>
                  <a:pt x="538639" y="0"/>
                </a:cubicBezTo>
                <a:cubicBezTo>
                  <a:pt x="836121" y="0"/>
                  <a:pt x="1077278" y="241157"/>
                  <a:pt x="1077278" y="538639"/>
                </a:cubicBezTo>
                <a:cubicBezTo>
                  <a:pt x="1077278" y="836121"/>
                  <a:pt x="836121" y="1077278"/>
                  <a:pt x="538639" y="1077278"/>
                </a:cubicBezTo>
                <a:cubicBezTo>
                  <a:pt x="241157" y="1077278"/>
                  <a:pt x="0" y="836121"/>
                  <a:pt x="0" y="538639"/>
                </a:cubicBezTo>
                <a:close/>
              </a:path>
            </a:pathLst>
          </a:custGeom>
          <a:solidFill>
            <a:srgbClr val="FFC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9514" tIns="189514" rIns="189514" bIns="189514" numCol="1" spcCol="1270" anchor="ctr" anchorCtr="0">
            <a:noAutofit/>
          </a:bodyPr>
          <a:lstStyle/>
          <a:p>
            <a:pPr algn="ctr" defTabSz="2222500">
              <a:lnSpc>
                <a:spcPct val="90000"/>
              </a:lnSpc>
              <a:spcBef>
                <a:spcPct val="0"/>
              </a:spcBef>
              <a:spcAft>
                <a:spcPct val="35000"/>
              </a:spcAft>
            </a:pPr>
            <a:endParaRPr lang="en-US" sz="5000" dirty="0"/>
          </a:p>
        </p:txBody>
      </p:sp>
      <p:sp>
        <p:nvSpPr>
          <p:cNvPr id="249" name="Freeform 248">
            <a:extLst>
              <a:ext uri="{FF2B5EF4-FFF2-40B4-BE49-F238E27FC236}">
                <a16:creationId xmlns:a16="http://schemas.microsoft.com/office/drawing/2014/main" id="{C6E5AE99-46D6-1245-A89E-0E1868251B69}"/>
              </a:ext>
            </a:extLst>
          </p:cNvPr>
          <p:cNvSpPr/>
          <p:nvPr/>
        </p:nvSpPr>
        <p:spPr>
          <a:xfrm>
            <a:off x="9521478" y="3709272"/>
            <a:ext cx="1077277" cy="1077277"/>
          </a:xfrm>
          <a:custGeom>
            <a:avLst/>
            <a:gdLst>
              <a:gd name="connsiteX0" fmla="*/ 0 w 1077277"/>
              <a:gd name="connsiteY0" fmla="*/ 538639 h 1077277"/>
              <a:gd name="connsiteX1" fmla="*/ 538639 w 1077277"/>
              <a:gd name="connsiteY1" fmla="*/ 0 h 1077277"/>
              <a:gd name="connsiteX2" fmla="*/ 1077278 w 1077277"/>
              <a:gd name="connsiteY2" fmla="*/ 538639 h 1077277"/>
              <a:gd name="connsiteX3" fmla="*/ 538639 w 1077277"/>
              <a:gd name="connsiteY3" fmla="*/ 1077278 h 1077277"/>
              <a:gd name="connsiteX4" fmla="*/ 0 w 1077277"/>
              <a:gd name="connsiteY4" fmla="*/ 538639 h 107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77" h="1077277">
                <a:moveTo>
                  <a:pt x="0" y="538639"/>
                </a:moveTo>
                <a:cubicBezTo>
                  <a:pt x="0" y="241157"/>
                  <a:pt x="241157" y="0"/>
                  <a:pt x="538639" y="0"/>
                </a:cubicBezTo>
                <a:cubicBezTo>
                  <a:pt x="836121" y="0"/>
                  <a:pt x="1077278" y="241157"/>
                  <a:pt x="1077278" y="538639"/>
                </a:cubicBezTo>
                <a:cubicBezTo>
                  <a:pt x="1077278" y="836121"/>
                  <a:pt x="836121" y="1077278"/>
                  <a:pt x="538639" y="1077278"/>
                </a:cubicBezTo>
                <a:cubicBezTo>
                  <a:pt x="241157" y="1077278"/>
                  <a:pt x="0" y="836121"/>
                  <a:pt x="0" y="538639"/>
                </a:cubicBezTo>
                <a:close/>
              </a:path>
            </a:pathLst>
          </a:custGeom>
          <a:solidFill>
            <a:srgbClr val="FFC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9514" tIns="189514" rIns="189514" bIns="189514" numCol="1" spcCol="1270" anchor="ctr" anchorCtr="0">
            <a:noAutofit/>
          </a:bodyPr>
          <a:lstStyle/>
          <a:p>
            <a:pPr algn="ctr" defTabSz="2222500">
              <a:lnSpc>
                <a:spcPct val="90000"/>
              </a:lnSpc>
              <a:spcBef>
                <a:spcPct val="0"/>
              </a:spcBef>
              <a:spcAft>
                <a:spcPct val="35000"/>
              </a:spcAft>
            </a:pPr>
            <a:endParaRPr lang="en-US" sz="5000" dirty="0"/>
          </a:p>
        </p:txBody>
      </p:sp>
      <p:sp>
        <p:nvSpPr>
          <p:cNvPr id="250" name="Rectangle 249">
            <a:extLst>
              <a:ext uri="{FF2B5EF4-FFF2-40B4-BE49-F238E27FC236}">
                <a16:creationId xmlns:a16="http://schemas.microsoft.com/office/drawing/2014/main" id="{F43290B5-BC12-0D46-B085-8C59809FC685}"/>
              </a:ext>
            </a:extLst>
          </p:cNvPr>
          <p:cNvSpPr/>
          <p:nvPr/>
        </p:nvSpPr>
        <p:spPr>
          <a:xfrm>
            <a:off x="9502732" y="1866955"/>
            <a:ext cx="1107804"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Graph-level</a:t>
            </a:r>
            <a:endParaRPr lang="en-US" sz="1100" dirty="0">
              <a:latin typeface="Abadi MT Condensed Extra Bold" charset="0"/>
              <a:ea typeface="Abadi MT Condensed Extra Bold" charset="0"/>
              <a:cs typeface="Abadi MT Condensed Extra Bold" charset="0"/>
            </a:endParaRPr>
          </a:p>
        </p:txBody>
      </p:sp>
      <p:sp>
        <p:nvSpPr>
          <p:cNvPr id="251" name="Rectangle 250">
            <a:extLst>
              <a:ext uri="{FF2B5EF4-FFF2-40B4-BE49-F238E27FC236}">
                <a16:creationId xmlns:a16="http://schemas.microsoft.com/office/drawing/2014/main" id="{98EA0CC6-8481-034A-AEF6-961BE1C7A752}"/>
              </a:ext>
            </a:extLst>
          </p:cNvPr>
          <p:cNvSpPr/>
          <p:nvPr/>
        </p:nvSpPr>
        <p:spPr>
          <a:xfrm>
            <a:off x="9582507" y="4122908"/>
            <a:ext cx="1054006"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Node-level</a:t>
            </a:r>
            <a:endParaRPr lang="en-US" sz="1100" dirty="0">
              <a:latin typeface="Abadi MT Condensed Extra Bold" charset="0"/>
              <a:ea typeface="Abadi MT Condensed Extra Bold" charset="0"/>
              <a:cs typeface="Abadi MT Condensed Extra Bold" charset="0"/>
            </a:endParaRPr>
          </a:p>
        </p:txBody>
      </p:sp>
      <p:cxnSp>
        <p:nvCxnSpPr>
          <p:cNvPr id="10" name="Straight Connector 9"/>
          <p:cNvCxnSpPr/>
          <p:nvPr/>
        </p:nvCxnSpPr>
        <p:spPr>
          <a:xfrm>
            <a:off x="9266687" y="3166838"/>
            <a:ext cx="491503" cy="674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flipV="1">
            <a:off x="9282325" y="2354947"/>
            <a:ext cx="307676" cy="839894"/>
          </a:xfrm>
          <a:prstGeom prst="line">
            <a:avLst/>
          </a:prstGeom>
        </p:spPr>
        <p:style>
          <a:lnRef idx="2">
            <a:schemeClr val="accent1"/>
          </a:lnRef>
          <a:fillRef idx="0">
            <a:schemeClr val="accent1"/>
          </a:fillRef>
          <a:effectRef idx="1">
            <a:schemeClr val="accent1"/>
          </a:effectRef>
          <a:fontRef idx="minor">
            <a:schemeClr val="tx1"/>
          </a:fontRef>
        </p:style>
      </p:cxnSp>
      <p:sp>
        <p:nvSpPr>
          <p:cNvPr id="254" name="Rectangle 253"/>
          <p:cNvSpPr/>
          <p:nvPr/>
        </p:nvSpPr>
        <p:spPr>
          <a:xfrm>
            <a:off x="2554455" y="5504381"/>
            <a:ext cx="1915717" cy="369332"/>
          </a:xfrm>
          <a:prstGeom prst="rect">
            <a:avLst/>
          </a:prstGeom>
        </p:spPr>
        <p:txBody>
          <a:bodyPr wrap="none">
            <a:spAutoFit/>
          </a:bodyPr>
          <a:lstStyle/>
          <a:p>
            <a:r>
              <a:rPr lang="en-US" dirty="0">
                <a:solidFill>
                  <a:schemeClr val="tx2"/>
                </a:solidFill>
                <a:latin typeface="Abadi MT Condensed Extra Bold" charset="0"/>
                <a:ea typeface="Abadi MT Condensed Extra Bold" charset="0"/>
                <a:cs typeface="Abadi MT Condensed Extra Bold" charset="0"/>
              </a:rPr>
              <a:t>Graph Convolutions</a:t>
            </a:r>
            <a:endParaRPr lang="en-US" sz="1050" dirty="0">
              <a:latin typeface="Abadi MT Condensed Extra Bold" charset="0"/>
              <a:ea typeface="Abadi MT Condensed Extra Bold" charset="0"/>
              <a:cs typeface="Abadi MT Condensed Extra Bold" charset="0"/>
            </a:endParaRPr>
          </a:p>
        </p:txBody>
      </p:sp>
      <p:sp>
        <p:nvSpPr>
          <p:cNvPr id="255" name="Rectangle 254"/>
          <p:cNvSpPr/>
          <p:nvPr/>
        </p:nvSpPr>
        <p:spPr>
          <a:xfrm>
            <a:off x="5923374" y="5536228"/>
            <a:ext cx="1915717" cy="369332"/>
          </a:xfrm>
          <a:prstGeom prst="rect">
            <a:avLst/>
          </a:prstGeom>
        </p:spPr>
        <p:txBody>
          <a:bodyPr wrap="none">
            <a:spAutoFit/>
          </a:bodyPr>
          <a:lstStyle/>
          <a:p>
            <a:r>
              <a:rPr lang="en-US" dirty="0">
                <a:solidFill>
                  <a:schemeClr val="tx2"/>
                </a:solidFill>
                <a:latin typeface="Abadi MT Condensed Extra Bold" charset="0"/>
                <a:ea typeface="Abadi MT Condensed Extra Bold" charset="0"/>
                <a:cs typeface="Abadi MT Condensed Extra Bold" charset="0"/>
              </a:rPr>
              <a:t>Graph Convolutions</a:t>
            </a:r>
            <a:endParaRPr lang="en-US" sz="1050" dirty="0">
              <a:latin typeface="Abadi MT Condensed Extra Bold" charset="0"/>
              <a:ea typeface="Abadi MT Condensed Extra Bold" charset="0"/>
              <a:cs typeface="Abadi MT Condensed Extra Bold" charset="0"/>
            </a:endParaRPr>
          </a:p>
        </p:txBody>
      </p:sp>
      <p:sp>
        <p:nvSpPr>
          <p:cNvPr id="256" name="Rectangle 255"/>
          <p:cNvSpPr/>
          <p:nvPr/>
        </p:nvSpPr>
        <p:spPr>
          <a:xfrm>
            <a:off x="4351323" y="2015478"/>
            <a:ext cx="1907061" cy="369332"/>
          </a:xfrm>
          <a:prstGeom prst="rect">
            <a:avLst/>
          </a:prstGeom>
        </p:spPr>
        <p:txBody>
          <a:bodyPr wrap="none">
            <a:spAutoFit/>
          </a:bodyPr>
          <a:lstStyle/>
          <a:p>
            <a:r>
              <a:rPr lang="en-US">
                <a:solidFill>
                  <a:schemeClr val="tx2"/>
                </a:solidFill>
                <a:latin typeface="Abadi MT Condensed Extra Bold" charset="0"/>
                <a:ea typeface="Abadi MT Condensed Extra Bold" charset="0"/>
                <a:cs typeface="Abadi MT Condensed Extra Bold" charset="0"/>
              </a:rPr>
              <a:t>Activation Function</a:t>
            </a:r>
            <a:endParaRPr lang="en-US" sz="1050" dirty="0">
              <a:latin typeface="Abadi MT Condensed Extra Bold" charset="0"/>
              <a:ea typeface="Abadi MT Condensed Extra Bold" charset="0"/>
              <a:cs typeface="Abadi MT Condensed Extra Bold" charset="0"/>
            </a:endParaRPr>
          </a:p>
        </p:txBody>
      </p:sp>
      <p:sp>
        <p:nvSpPr>
          <p:cNvPr id="258" name="Rectangle 257"/>
          <p:cNvSpPr/>
          <p:nvPr/>
        </p:nvSpPr>
        <p:spPr>
          <a:xfrm>
            <a:off x="7694855" y="1574727"/>
            <a:ext cx="1704313" cy="369332"/>
          </a:xfrm>
          <a:prstGeom prst="rect">
            <a:avLst/>
          </a:prstGeom>
        </p:spPr>
        <p:txBody>
          <a:bodyPr wrap="none">
            <a:spAutoFit/>
          </a:bodyPr>
          <a:lstStyle/>
          <a:p>
            <a:r>
              <a:rPr lang="en-US">
                <a:solidFill>
                  <a:schemeClr val="tx2"/>
                </a:solidFill>
                <a:latin typeface="Abadi MT Condensed Extra Bold" charset="0"/>
                <a:ea typeface="Abadi MT Condensed Extra Bold" charset="0"/>
                <a:cs typeface="Abadi MT Condensed Extra Bold" charset="0"/>
              </a:rPr>
              <a:t>Representations </a:t>
            </a:r>
            <a:endParaRPr lang="en-US" sz="105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782601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70</a:t>
            </a:fld>
            <a:endParaRPr lang="en-US" dirty="0"/>
          </a:p>
        </p:txBody>
      </p:sp>
      <p:pic>
        <p:nvPicPr>
          <p:cNvPr id="4" name="Picture 3">
            <a:extLst>
              <a:ext uri="{FF2B5EF4-FFF2-40B4-BE49-F238E27FC236}">
                <a16:creationId xmlns:a16="http://schemas.microsoft.com/office/drawing/2014/main" id="{C1C0BC49-8576-5949-9A46-CB33D28E4BF4}"/>
              </a:ext>
            </a:extLst>
          </p:cNvPr>
          <p:cNvPicPr>
            <a:picLocks noChangeAspect="1"/>
          </p:cNvPicPr>
          <p:nvPr/>
        </p:nvPicPr>
        <p:blipFill>
          <a:blip r:embed="rId3"/>
          <a:stretch>
            <a:fillRect/>
          </a:stretch>
        </p:blipFill>
        <p:spPr>
          <a:xfrm>
            <a:off x="3097886" y="1623706"/>
            <a:ext cx="5803900" cy="2197100"/>
          </a:xfrm>
          <a:prstGeom prst="rect">
            <a:avLst/>
          </a:prstGeom>
        </p:spPr>
      </p:pic>
      <p:sp>
        <p:nvSpPr>
          <p:cNvPr id="5" name="Rectangle 4">
            <a:extLst>
              <a:ext uri="{FF2B5EF4-FFF2-40B4-BE49-F238E27FC236}">
                <a16:creationId xmlns:a16="http://schemas.microsoft.com/office/drawing/2014/main" id="{0549B19B-7B44-B34A-91E9-38892F22DD2D}"/>
              </a:ext>
            </a:extLst>
          </p:cNvPr>
          <p:cNvSpPr/>
          <p:nvPr/>
        </p:nvSpPr>
        <p:spPr>
          <a:xfrm>
            <a:off x="888836" y="6309184"/>
            <a:ext cx="6096000" cy="307777"/>
          </a:xfrm>
          <a:prstGeom prst="rect">
            <a:avLst/>
          </a:prstGeom>
        </p:spPr>
        <p:txBody>
          <a:bodyPr>
            <a:spAutoFit/>
          </a:bodyPr>
          <a:lstStyle/>
          <a:p>
            <a:r>
              <a:rPr lang="en-US" sz="1400" b="1" dirty="0">
                <a:solidFill>
                  <a:srgbClr val="24292E"/>
                </a:solidFill>
                <a:latin typeface="-apple-system"/>
              </a:rPr>
              <a:t>Spectral Networks and Locally Connected Networks on Graphs.</a:t>
            </a:r>
            <a:r>
              <a:rPr lang="en-US" sz="1400" dirty="0">
                <a:solidFill>
                  <a:srgbClr val="24292E"/>
                </a:solidFill>
                <a:latin typeface="-apple-system"/>
              </a:rPr>
              <a:t> ICLR 2014</a:t>
            </a:r>
            <a:endParaRPr lang="en-US" sz="1400" dirty="0"/>
          </a:p>
        </p:txBody>
      </p:sp>
    </p:spTree>
    <p:extLst>
      <p:ext uri="{BB962C8B-B14F-4D97-AF65-F5344CB8AC3E}">
        <p14:creationId xmlns:p14="http://schemas.microsoft.com/office/powerpoint/2010/main" val="2584357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71</a:t>
            </a:fld>
            <a:endParaRPr lang="en-US" dirty="0"/>
          </a:p>
        </p:txBody>
      </p:sp>
      <p:pic>
        <p:nvPicPr>
          <p:cNvPr id="4" name="Picture 3">
            <a:extLst>
              <a:ext uri="{FF2B5EF4-FFF2-40B4-BE49-F238E27FC236}">
                <a16:creationId xmlns:a16="http://schemas.microsoft.com/office/drawing/2014/main" id="{C1C0BC49-8576-5949-9A46-CB33D28E4BF4}"/>
              </a:ext>
            </a:extLst>
          </p:cNvPr>
          <p:cNvPicPr>
            <a:picLocks noChangeAspect="1"/>
          </p:cNvPicPr>
          <p:nvPr/>
        </p:nvPicPr>
        <p:blipFill>
          <a:blip r:embed="rId3"/>
          <a:stretch>
            <a:fillRect/>
          </a:stretch>
        </p:blipFill>
        <p:spPr>
          <a:xfrm>
            <a:off x="3097886" y="1623706"/>
            <a:ext cx="5803900" cy="2197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D80CD-BCE6-874F-BDED-6FD2364DB8D8}"/>
                  </a:ext>
                </a:extLst>
              </p:cNvPr>
              <p:cNvSpPr txBox="1"/>
              <p:nvPr/>
            </p:nvSpPr>
            <p:spPr>
              <a:xfrm>
                <a:off x="838200" y="4739121"/>
                <a:ext cx="3460947"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𝑁</m:t>
                    </m:r>
                  </m:oMath>
                </a14:m>
                <a:r>
                  <a:rPr lang="en-US" sz="2800" dirty="0">
                    <a:solidFill>
                      <a:srgbClr val="FF0000"/>
                    </a:solidFill>
                  </a:rPr>
                  <a:t> parameters</a:t>
                </a:r>
              </a:p>
            </p:txBody>
          </p:sp>
        </mc:Choice>
        <mc:Fallback xmlns="">
          <p:sp>
            <p:nvSpPr>
              <p:cNvPr id="6" name="TextBox 5">
                <a:extLst>
                  <a:ext uri="{FF2B5EF4-FFF2-40B4-BE49-F238E27FC236}">
                    <a16:creationId xmlns:a16="http://schemas.microsoft.com/office/drawing/2014/main" id="{2CAD80CD-BCE6-874F-BDED-6FD2364DB8D8}"/>
                  </a:ext>
                </a:extLst>
              </p:cNvPr>
              <p:cNvSpPr txBox="1">
                <a:spLocks noRot="1" noChangeAspect="1" noMove="1" noResize="1" noEditPoints="1" noAdjustHandles="1" noChangeArrowheads="1" noChangeShapeType="1" noTextEdit="1"/>
              </p:cNvSpPr>
              <p:nvPr/>
            </p:nvSpPr>
            <p:spPr>
              <a:xfrm>
                <a:off x="838200" y="4739121"/>
                <a:ext cx="3460947" cy="523220"/>
              </a:xfrm>
              <a:prstGeom prst="rect">
                <a:avLst/>
              </a:prstGeom>
              <a:blipFill>
                <a:blip r:embed="rId4"/>
                <a:stretch>
                  <a:fillRect l="-1095" t="-9524" r="-2555" b="-30952"/>
                </a:stretch>
              </a:blipFill>
            </p:spPr>
            <p:txBody>
              <a:bodyPr/>
              <a:lstStyle/>
              <a:p>
                <a:r>
                  <a:rPr lang="en-US">
                    <a:noFill/>
                  </a:rPr>
                  <a:t> </a:t>
                </a:r>
              </a:p>
            </p:txBody>
          </p:sp>
        </mc:Fallback>
      </mc:AlternateContent>
    </p:spTree>
    <p:extLst>
      <p:ext uri="{BB962C8B-B14F-4D97-AF65-F5344CB8AC3E}">
        <p14:creationId xmlns:p14="http://schemas.microsoft.com/office/powerpoint/2010/main" val="806672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72</a:t>
            </a:fld>
            <a:endParaRPr lang="en-US" dirty="0"/>
          </a:p>
        </p:txBody>
      </p:sp>
      <p:pic>
        <p:nvPicPr>
          <p:cNvPr id="4" name="Picture 3">
            <a:extLst>
              <a:ext uri="{FF2B5EF4-FFF2-40B4-BE49-F238E27FC236}">
                <a16:creationId xmlns:a16="http://schemas.microsoft.com/office/drawing/2014/main" id="{C1C0BC49-8576-5949-9A46-CB33D28E4BF4}"/>
              </a:ext>
            </a:extLst>
          </p:cNvPr>
          <p:cNvPicPr>
            <a:picLocks noChangeAspect="1"/>
          </p:cNvPicPr>
          <p:nvPr/>
        </p:nvPicPr>
        <p:blipFill>
          <a:blip r:embed="rId3"/>
          <a:stretch>
            <a:fillRect/>
          </a:stretch>
        </p:blipFill>
        <p:spPr>
          <a:xfrm>
            <a:off x="3097886" y="1623706"/>
            <a:ext cx="5803900" cy="2197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D80CD-BCE6-874F-BDED-6FD2364DB8D8}"/>
                  </a:ext>
                </a:extLst>
              </p:cNvPr>
              <p:cNvSpPr txBox="1"/>
              <p:nvPr/>
            </p:nvSpPr>
            <p:spPr>
              <a:xfrm>
                <a:off x="838200" y="4739121"/>
                <a:ext cx="3460947"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𝑁</m:t>
                    </m:r>
                  </m:oMath>
                </a14:m>
                <a:r>
                  <a:rPr lang="en-US" sz="2800" dirty="0">
                    <a:solidFill>
                      <a:srgbClr val="FF0000"/>
                    </a:solidFill>
                  </a:rPr>
                  <a:t> parameters</a:t>
                </a:r>
              </a:p>
            </p:txBody>
          </p:sp>
        </mc:Choice>
        <mc:Fallback xmlns="">
          <p:sp>
            <p:nvSpPr>
              <p:cNvPr id="6" name="TextBox 5">
                <a:extLst>
                  <a:ext uri="{FF2B5EF4-FFF2-40B4-BE49-F238E27FC236}">
                    <a16:creationId xmlns:a16="http://schemas.microsoft.com/office/drawing/2014/main" id="{2CAD80CD-BCE6-874F-BDED-6FD2364DB8D8}"/>
                  </a:ext>
                </a:extLst>
              </p:cNvPr>
              <p:cNvSpPr txBox="1">
                <a:spLocks noRot="1" noChangeAspect="1" noMove="1" noResize="1" noEditPoints="1" noAdjustHandles="1" noChangeArrowheads="1" noChangeShapeType="1" noTextEdit="1"/>
              </p:cNvSpPr>
              <p:nvPr/>
            </p:nvSpPr>
            <p:spPr>
              <a:xfrm>
                <a:off x="838200" y="4739121"/>
                <a:ext cx="3460947" cy="523220"/>
              </a:xfrm>
              <a:prstGeom prst="rect">
                <a:avLst/>
              </a:prstGeom>
              <a:blipFill>
                <a:blip r:embed="rId4"/>
                <a:stretch>
                  <a:fillRect l="-1095" t="-9524" r="-2555" b="-3095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AEC2897-CB01-1549-9BC9-5543CB90DED0}"/>
              </a:ext>
            </a:extLst>
          </p:cNvPr>
          <p:cNvSpPr txBox="1"/>
          <p:nvPr/>
        </p:nvSpPr>
        <p:spPr>
          <a:xfrm>
            <a:off x="838200" y="5657436"/>
            <a:ext cx="4788683" cy="523220"/>
          </a:xfrm>
          <a:prstGeom prst="rect">
            <a:avLst/>
          </a:prstGeom>
          <a:noFill/>
        </p:spPr>
        <p:txBody>
          <a:bodyPr wrap="none" rtlCol="0">
            <a:spAutoFit/>
          </a:bodyPr>
          <a:lstStyle/>
          <a:p>
            <a:r>
              <a:rPr lang="en-US" sz="2800" dirty="0">
                <a:solidFill>
                  <a:srgbClr val="FF0000"/>
                </a:solidFill>
              </a:rPr>
              <a:t>Expensive eigen-decomposition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8B0B0E4-E3EB-974F-B641-FAB93F60B102}"/>
                  </a:ext>
                </a:extLst>
              </p:cNvPr>
              <p:cNvSpPr/>
              <p:nvPr/>
            </p:nvSpPr>
            <p:spPr>
              <a:xfrm>
                <a:off x="8804447" y="5094050"/>
                <a:ext cx="1913024"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𝑈</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𝑔</m:t>
                              </m:r>
                            </m:e>
                          </m:acc>
                          <m:r>
                            <a:rPr lang="en-US" sz="2800" i="1">
                              <a:latin typeface="Cambria Math" panose="02040503050406030204" pitchFamily="18" charset="0"/>
                            </a:rPr>
                            <m:t>(</m:t>
                          </m:r>
                          <m:r>
                            <m:rPr>
                              <m:sty m:val="p"/>
                            </m:rPr>
                            <a:rPr lang="en-US" sz="2800">
                              <a:latin typeface="Cambria Math" panose="02040503050406030204" pitchFamily="18" charset="0"/>
                            </a:rPr>
                            <m:t>Λ</m:t>
                          </m:r>
                          <m:r>
                            <a:rPr lang="en-US" sz="2800" i="1">
                              <a:latin typeface="Cambria Math" panose="02040503050406030204" pitchFamily="18" charset="0"/>
                            </a:rPr>
                            <m:t>)</m:t>
                          </m:r>
                          <m:r>
                            <a:rPr lang="en-US" sz="2800" i="1">
                              <a:latin typeface="Cambria Math" panose="02040503050406030204" pitchFamily="18" charset="0"/>
                            </a:rPr>
                            <m:t>𝑈</m:t>
                          </m:r>
                        </m:e>
                        <m:sup>
                          <m:r>
                            <a:rPr lang="en-US" sz="2800" i="1">
                              <a:latin typeface="Cambria Math" panose="02040503050406030204" pitchFamily="18" charset="0"/>
                            </a:rPr>
                            <m:t>𝑇</m:t>
                          </m:r>
                        </m:sup>
                      </m:sSup>
                      <m:r>
                        <a:rPr lang="en-US" sz="2800" i="1">
                          <a:latin typeface="Cambria Math" panose="02040503050406030204" pitchFamily="18" charset="0"/>
                        </a:rPr>
                        <m:t>𝑓</m:t>
                      </m:r>
                    </m:oMath>
                  </m:oMathPara>
                </a14:m>
                <a:endParaRPr lang="en-US" sz="2800" dirty="0"/>
              </a:p>
            </p:txBody>
          </p:sp>
        </mc:Choice>
        <mc:Fallback xmlns="">
          <p:sp>
            <p:nvSpPr>
              <p:cNvPr id="8" name="Rectangle 7">
                <a:extLst>
                  <a:ext uri="{FF2B5EF4-FFF2-40B4-BE49-F238E27FC236}">
                    <a16:creationId xmlns:a16="http://schemas.microsoft.com/office/drawing/2014/main" id="{18B0B0E4-E3EB-974F-B641-FAB93F60B102}"/>
                  </a:ext>
                </a:extLst>
              </p:cNvPr>
              <p:cNvSpPr>
                <a:spLocks noRot="1" noChangeAspect="1" noMove="1" noResize="1" noEditPoints="1" noAdjustHandles="1" noChangeArrowheads="1" noChangeShapeType="1" noTextEdit="1"/>
              </p:cNvSpPr>
              <p:nvPr/>
            </p:nvSpPr>
            <p:spPr>
              <a:xfrm>
                <a:off x="8804447" y="5094050"/>
                <a:ext cx="1913024" cy="523220"/>
              </a:xfrm>
              <a:prstGeom prst="rect">
                <a:avLst/>
              </a:prstGeom>
              <a:blipFill>
                <a:blip r:embed="rId5"/>
                <a:stretch>
                  <a:fillRect l="-658" t="-4762" b="-16667"/>
                </a:stretch>
              </a:blipFill>
            </p:spPr>
            <p:txBody>
              <a:bodyPr/>
              <a:lstStyle/>
              <a:p>
                <a:r>
                  <a:rPr lang="en-US">
                    <a:noFill/>
                  </a:rPr>
                  <a:t> </a:t>
                </a:r>
              </a:p>
            </p:txBody>
          </p:sp>
        </mc:Fallback>
      </mc:AlternateContent>
    </p:spTree>
    <p:extLst>
      <p:ext uri="{BB962C8B-B14F-4D97-AF65-F5344CB8AC3E}">
        <p14:creationId xmlns:p14="http://schemas.microsoft.com/office/powerpoint/2010/main" val="4137351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73</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p:sp>
        <p:nvSpPr>
          <p:cNvPr id="5" name="Rectangle 4">
            <a:extLst>
              <a:ext uri="{FF2B5EF4-FFF2-40B4-BE49-F238E27FC236}">
                <a16:creationId xmlns:a16="http://schemas.microsoft.com/office/drawing/2014/main" id="{B2AF1574-CD47-0442-B78F-07FEB89E1871}"/>
              </a:ext>
            </a:extLst>
          </p:cNvPr>
          <p:cNvSpPr/>
          <p:nvPr/>
        </p:nvSpPr>
        <p:spPr>
          <a:xfrm>
            <a:off x="694158" y="6261913"/>
            <a:ext cx="7237268" cy="307777"/>
          </a:xfrm>
          <a:prstGeom prst="rect">
            <a:avLst/>
          </a:prstGeom>
        </p:spPr>
        <p:txBody>
          <a:bodyPr wrap="square">
            <a:spAutoFit/>
          </a:bodyPr>
          <a:lstStyle/>
          <a:p>
            <a:r>
              <a:rPr lang="en-US" sz="1400" b="1" dirty="0">
                <a:solidFill>
                  <a:srgbClr val="24292E"/>
                </a:solidFill>
                <a:latin typeface="-apple-system"/>
              </a:rPr>
              <a:t>Convolutional Neural Networks on Graphs with Fast Localized Spectral Filtering.</a:t>
            </a:r>
            <a:r>
              <a:rPr lang="en-US" sz="1400" dirty="0">
                <a:solidFill>
                  <a:srgbClr val="24292E"/>
                </a:solidFill>
                <a:latin typeface="-apple-system"/>
              </a:rPr>
              <a:t> NIPS 2016.</a:t>
            </a:r>
            <a:endParaRPr lang="en-US" sz="1400" dirty="0"/>
          </a:p>
        </p:txBody>
      </p:sp>
    </p:spTree>
    <p:extLst>
      <p:ext uri="{BB962C8B-B14F-4D97-AF65-F5344CB8AC3E}">
        <p14:creationId xmlns:p14="http://schemas.microsoft.com/office/powerpoint/2010/main" val="289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74</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838200" y="4761929"/>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838200" y="4761929"/>
                <a:ext cx="3450240" cy="523220"/>
              </a:xfrm>
              <a:prstGeom prst="rect">
                <a:avLst/>
              </a:prstGeom>
              <a:blipFill>
                <a:blip r:embed="rId4"/>
                <a:stretch>
                  <a:fillRect l="-1099" t="-11905" r="-2564" b="-28571"/>
                </a:stretch>
              </a:blipFill>
            </p:spPr>
            <p:txBody>
              <a:bodyPr/>
              <a:lstStyle/>
              <a:p>
                <a:r>
                  <a:rPr lang="en-US">
                    <a:noFill/>
                  </a:rPr>
                  <a:t> </a:t>
                </a:r>
              </a:p>
            </p:txBody>
          </p:sp>
        </mc:Fallback>
      </mc:AlternateContent>
    </p:spTree>
    <p:extLst>
      <p:ext uri="{BB962C8B-B14F-4D97-AF65-F5344CB8AC3E}">
        <p14:creationId xmlns:p14="http://schemas.microsoft.com/office/powerpoint/2010/main" val="19237946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75</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838200" y="4761929"/>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838200" y="4761929"/>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26388-C887-0044-9567-9B93350DCFA4}"/>
                  </a:ext>
                </a:extLst>
              </p:cNvPr>
              <p:cNvSpPr txBox="1"/>
              <p:nvPr/>
            </p:nvSpPr>
            <p:spPr>
              <a:xfrm>
                <a:off x="838200" y="5417207"/>
                <a:ext cx="3917483" cy="1304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𝐿</m:t>
                              </m:r>
                            </m:e>
                            <m:sup>
                              <m:r>
                                <a:rPr lang="en-US" sz="2800" i="1">
                                  <a:solidFill>
                                    <a:schemeClr val="tx1"/>
                                  </a:solidFill>
                                  <a:latin typeface="Cambria Math" panose="02040503050406030204" pitchFamily="18" charset="0"/>
                                </a:rPr>
                                <m:t>𝑘</m:t>
                              </m:r>
                            </m:sup>
                          </m:sSup>
                        </m:e>
                      </m:nary>
                      <m:r>
                        <a:rPr lang="en-US" sz="2800" i="1">
                          <a:solidFill>
                            <a:schemeClr val="tx1"/>
                          </a:solidFill>
                          <a:latin typeface="Cambria Math" panose="02040503050406030204" pitchFamily="18" charset="0"/>
                        </a:rPr>
                        <m:t>𝑓</m:t>
                      </m:r>
                    </m:oMath>
                  </m:oMathPara>
                </a14:m>
                <a:endParaRPr lang="en-US" sz="2800" dirty="0">
                  <a:solidFill>
                    <a:schemeClr val="tx1"/>
                  </a:solidFill>
                </a:endParaRPr>
              </a:p>
            </p:txBody>
          </p:sp>
        </mc:Choice>
        <mc:Fallback xmlns="">
          <p:sp>
            <p:nvSpPr>
              <p:cNvPr id="7" name="TextBox 6">
                <a:extLst>
                  <a:ext uri="{FF2B5EF4-FFF2-40B4-BE49-F238E27FC236}">
                    <a16:creationId xmlns:a16="http://schemas.microsoft.com/office/drawing/2014/main" id="{DDE26388-C887-0044-9567-9B93350DCFA4}"/>
                  </a:ext>
                </a:extLst>
              </p:cNvPr>
              <p:cNvSpPr txBox="1">
                <a:spLocks noRot="1" noChangeAspect="1" noMove="1" noResize="1" noEditPoints="1" noAdjustHandles="1" noChangeArrowheads="1" noChangeShapeType="1" noTextEdit="1"/>
              </p:cNvSpPr>
              <p:nvPr/>
            </p:nvSpPr>
            <p:spPr>
              <a:xfrm>
                <a:off x="838200" y="5417207"/>
                <a:ext cx="3917483" cy="1304268"/>
              </a:xfrm>
              <a:prstGeom prst="rect">
                <a:avLst/>
              </a:prstGeom>
              <a:blipFill>
                <a:blip r:embed="rId5"/>
                <a:stretch>
                  <a:fillRect t="-100971" b="-159223"/>
                </a:stretch>
              </a:blipFill>
            </p:spPr>
            <p:txBody>
              <a:bodyPr/>
              <a:lstStyle/>
              <a:p>
                <a:r>
                  <a:rPr lang="en-US">
                    <a:noFill/>
                  </a:rPr>
                  <a:t> </a:t>
                </a:r>
              </a:p>
            </p:txBody>
          </p:sp>
        </mc:Fallback>
      </mc:AlternateContent>
    </p:spTree>
    <p:extLst>
      <p:ext uri="{BB962C8B-B14F-4D97-AF65-F5344CB8AC3E}">
        <p14:creationId xmlns:p14="http://schemas.microsoft.com/office/powerpoint/2010/main" val="3002722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76</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838200" y="4761929"/>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838200" y="4761929"/>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26388-C887-0044-9567-9B93350DCFA4}"/>
                  </a:ext>
                </a:extLst>
              </p:cNvPr>
              <p:cNvSpPr txBox="1"/>
              <p:nvPr/>
            </p:nvSpPr>
            <p:spPr>
              <a:xfrm>
                <a:off x="838200" y="5417207"/>
                <a:ext cx="3917483" cy="1304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𝐿</m:t>
                              </m:r>
                            </m:e>
                            <m:sup>
                              <m:r>
                                <a:rPr lang="en-US" sz="2800" i="1">
                                  <a:solidFill>
                                    <a:schemeClr val="tx1"/>
                                  </a:solidFill>
                                  <a:latin typeface="Cambria Math" panose="02040503050406030204" pitchFamily="18" charset="0"/>
                                </a:rPr>
                                <m:t>𝑘</m:t>
                              </m:r>
                            </m:sup>
                          </m:sSup>
                        </m:e>
                      </m:nary>
                      <m:r>
                        <a:rPr lang="en-US" sz="2800" i="1">
                          <a:solidFill>
                            <a:schemeClr val="tx1"/>
                          </a:solidFill>
                          <a:latin typeface="Cambria Math" panose="02040503050406030204" pitchFamily="18" charset="0"/>
                        </a:rPr>
                        <m:t>𝑓</m:t>
                      </m:r>
                    </m:oMath>
                  </m:oMathPara>
                </a14:m>
                <a:endParaRPr lang="en-US" sz="2800" dirty="0">
                  <a:solidFill>
                    <a:schemeClr val="tx1"/>
                  </a:solidFill>
                </a:endParaRPr>
              </a:p>
            </p:txBody>
          </p:sp>
        </mc:Choice>
        <mc:Fallback xmlns="">
          <p:sp>
            <p:nvSpPr>
              <p:cNvPr id="7" name="TextBox 6">
                <a:extLst>
                  <a:ext uri="{FF2B5EF4-FFF2-40B4-BE49-F238E27FC236}">
                    <a16:creationId xmlns:a16="http://schemas.microsoft.com/office/drawing/2014/main" id="{DDE26388-C887-0044-9567-9B93350DCFA4}"/>
                  </a:ext>
                </a:extLst>
              </p:cNvPr>
              <p:cNvSpPr txBox="1">
                <a:spLocks noRot="1" noChangeAspect="1" noMove="1" noResize="1" noEditPoints="1" noAdjustHandles="1" noChangeArrowheads="1" noChangeShapeType="1" noTextEdit="1"/>
              </p:cNvSpPr>
              <p:nvPr/>
            </p:nvSpPr>
            <p:spPr>
              <a:xfrm>
                <a:off x="838200" y="5417207"/>
                <a:ext cx="3917483" cy="1304268"/>
              </a:xfrm>
              <a:prstGeom prst="rect">
                <a:avLst/>
              </a:prstGeom>
              <a:blipFill>
                <a:blip r:embed="rId5"/>
                <a:stretch>
                  <a:fillRect t="-100971" b="-15922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E8F4BA7-8567-2E48-B481-FAFCA128870F}"/>
              </a:ext>
            </a:extLst>
          </p:cNvPr>
          <p:cNvSpPr txBox="1"/>
          <p:nvPr/>
        </p:nvSpPr>
        <p:spPr>
          <a:xfrm>
            <a:off x="5773489" y="5869286"/>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1385286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dirty="0"/>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77</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897277" y="1690688"/>
            <a:ext cx="6033938" cy="1263712"/>
          </a:xfrm>
          <a:prstGeom prst="rect">
            <a:avLst/>
          </a:prstGeom>
        </p:spPr>
      </p:pic>
    </p:spTree>
    <p:extLst>
      <p:ext uri="{BB962C8B-B14F-4D97-AF65-F5344CB8AC3E}">
        <p14:creationId xmlns:p14="http://schemas.microsoft.com/office/powerpoint/2010/main" val="163881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dirty="0"/>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78</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897277" y="1690688"/>
            <a:ext cx="6033938" cy="12637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0D6681-B26A-7742-8E68-82CE37F0698E}"/>
                  </a:ext>
                </a:extLst>
              </p:cNvPr>
              <p:cNvSpPr txBox="1"/>
              <p:nvPr/>
            </p:nvSpPr>
            <p:spPr>
              <a:xfrm>
                <a:off x="838200" y="3238689"/>
                <a:ext cx="9011313" cy="557910"/>
              </a:xfrm>
              <a:prstGeom prst="rect">
                <a:avLst/>
              </a:prstGeom>
              <a:noFill/>
            </p:spPr>
            <p:txBody>
              <a:bodyPr wrap="none" rtlCol="0">
                <a:spAutoFit/>
              </a:bodyPr>
              <a:lstStyle/>
              <a:p>
                <a:r>
                  <a:rPr lang="en-US" sz="2800" dirty="0">
                    <a:solidFill>
                      <a:schemeClr val="accent5">
                        <a:lumMod val="75000"/>
                      </a:schemeClr>
                    </a:solidFill>
                  </a:rPr>
                  <a:t>If the node </a:t>
                </a:r>
                <a14:m>
                  <m:oMath xmlns:m="http://schemas.openxmlformats.org/officeDocument/2006/math">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𝑣</m:t>
                        </m:r>
                      </m:e>
                      <m:sub>
                        <m:r>
                          <a:rPr lang="en-US" sz="2800" b="0" i="1" smtClean="0">
                            <a:solidFill>
                              <a:schemeClr val="accent5">
                                <a:lumMod val="75000"/>
                              </a:schemeClr>
                            </a:solidFill>
                            <a:latin typeface="Cambria Math" panose="02040503050406030204" pitchFamily="18" charset="0"/>
                          </a:rPr>
                          <m:t>𝑗</m:t>
                        </m:r>
                      </m:sub>
                    </m:sSub>
                  </m:oMath>
                </a14:m>
                <a:r>
                  <a:rPr lang="en-US" sz="2800" dirty="0">
                    <a:solidFill>
                      <a:srgbClr val="FF0000"/>
                    </a:solidFill>
                  </a:rPr>
                  <a:t> </a:t>
                </a:r>
                <a:r>
                  <a:rPr lang="en-US" sz="2800" dirty="0">
                    <a:solidFill>
                      <a:schemeClr val="accent1"/>
                    </a:solidFill>
                  </a:rPr>
                  <a:t>is more than </a:t>
                </a:r>
                <a14:m>
                  <m:oMath xmlns:m="http://schemas.openxmlformats.org/officeDocument/2006/math">
                    <m:r>
                      <a:rPr lang="en-US" sz="2800" b="0" i="1" smtClean="0">
                        <a:solidFill>
                          <a:schemeClr val="accent1"/>
                        </a:solidFill>
                        <a:latin typeface="Cambria Math" panose="02040503050406030204" pitchFamily="18" charset="0"/>
                      </a:rPr>
                      <m:t>𝐾</m:t>
                    </m:r>
                  </m:oMath>
                </a14:m>
                <a:r>
                  <a:rPr lang="en-US" sz="2800" dirty="0">
                    <a:solidFill>
                      <a:schemeClr val="accent1"/>
                    </a:solidFill>
                  </a:rPr>
                  <a:t>-hops away from node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𝑣</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then,</a:t>
                </a:r>
              </a:p>
            </p:txBody>
          </p:sp>
        </mc:Choice>
        <mc:Fallback xmlns="">
          <p:sp>
            <p:nvSpPr>
              <p:cNvPr id="6" name="TextBox 5">
                <a:extLst>
                  <a:ext uri="{FF2B5EF4-FFF2-40B4-BE49-F238E27FC236}">
                    <a16:creationId xmlns:a16="http://schemas.microsoft.com/office/drawing/2014/main" id="{5F0D6681-B26A-7742-8E68-82CE37F0698E}"/>
                  </a:ext>
                </a:extLst>
              </p:cNvPr>
              <p:cNvSpPr txBox="1">
                <a:spLocks noRot="1" noChangeAspect="1" noMove="1" noResize="1" noEditPoints="1" noAdjustHandles="1" noChangeArrowheads="1" noChangeShapeType="1" noTextEdit="1"/>
              </p:cNvSpPr>
              <p:nvPr/>
            </p:nvSpPr>
            <p:spPr>
              <a:xfrm>
                <a:off x="838200" y="3238689"/>
                <a:ext cx="9011313" cy="557910"/>
              </a:xfrm>
              <a:prstGeom prst="rect">
                <a:avLst/>
              </a:prstGeom>
              <a:blipFill>
                <a:blip r:embed="rId3"/>
                <a:stretch>
                  <a:fillRect l="-1266" t="-6667" r="-281" b="-2444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ADE6A38-E4F6-914E-B387-C17F7E31BC81}"/>
              </a:ext>
            </a:extLst>
          </p:cNvPr>
          <p:cNvPicPr>
            <a:picLocks noChangeAspect="1"/>
          </p:cNvPicPr>
          <p:nvPr/>
        </p:nvPicPr>
        <p:blipFill>
          <a:blip r:embed="rId4"/>
          <a:stretch>
            <a:fillRect/>
          </a:stretch>
        </p:blipFill>
        <p:spPr>
          <a:xfrm>
            <a:off x="5046785" y="3932894"/>
            <a:ext cx="2480372" cy="1234418"/>
          </a:xfrm>
          <a:prstGeom prst="rect">
            <a:avLst/>
          </a:prstGeom>
        </p:spPr>
      </p:pic>
    </p:spTree>
    <p:extLst>
      <p:ext uri="{BB962C8B-B14F-4D97-AF65-F5344CB8AC3E}">
        <p14:creationId xmlns:p14="http://schemas.microsoft.com/office/powerpoint/2010/main" val="1014182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dirty="0"/>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79</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897277" y="1690688"/>
            <a:ext cx="6033938" cy="12637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0D6681-B26A-7742-8E68-82CE37F0698E}"/>
                  </a:ext>
                </a:extLst>
              </p:cNvPr>
              <p:cNvSpPr txBox="1"/>
              <p:nvPr/>
            </p:nvSpPr>
            <p:spPr>
              <a:xfrm>
                <a:off x="838200" y="3238689"/>
                <a:ext cx="9011313" cy="557910"/>
              </a:xfrm>
              <a:prstGeom prst="rect">
                <a:avLst/>
              </a:prstGeom>
              <a:noFill/>
            </p:spPr>
            <p:txBody>
              <a:bodyPr wrap="none" rtlCol="0">
                <a:spAutoFit/>
              </a:bodyPr>
              <a:lstStyle/>
              <a:p>
                <a:r>
                  <a:rPr lang="en-US" sz="2800" dirty="0">
                    <a:solidFill>
                      <a:schemeClr val="accent5">
                        <a:lumMod val="75000"/>
                      </a:schemeClr>
                    </a:solidFill>
                  </a:rPr>
                  <a:t>If the node </a:t>
                </a:r>
                <a14:m>
                  <m:oMath xmlns:m="http://schemas.openxmlformats.org/officeDocument/2006/math">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𝑣</m:t>
                        </m:r>
                      </m:e>
                      <m:sub>
                        <m:r>
                          <a:rPr lang="en-US" sz="2800" b="0" i="1" smtClean="0">
                            <a:solidFill>
                              <a:schemeClr val="accent5">
                                <a:lumMod val="75000"/>
                              </a:schemeClr>
                            </a:solidFill>
                            <a:latin typeface="Cambria Math" panose="02040503050406030204" pitchFamily="18" charset="0"/>
                          </a:rPr>
                          <m:t>𝑗</m:t>
                        </m:r>
                      </m:sub>
                    </m:sSub>
                  </m:oMath>
                </a14:m>
                <a:r>
                  <a:rPr lang="en-US" sz="2800" dirty="0">
                    <a:solidFill>
                      <a:srgbClr val="FF0000"/>
                    </a:solidFill>
                  </a:rPr>
                  <a:t> </a:t>
                </a:r>
                <a:r>
                  <a:rPr lang="en-US" sz="2800" dirty="0">
                    <a:solidFill>
                      <a:schemeClr val="accent1"/>
                    </a:solidFill>
                  </a:rPr>
                  <a:t>is more than </a:t>
                </a:r>
                <a14:m>
                  <m:oMath xmlns:m="http://schemas.openxmlformats.org/officeDocument/2006/math">
                    <m:r>
                      <a:rPr lang="en-US" sz="2800" b="0" i="1" smtClean="0">
                        <a:solidFill>
                          <a:schemeClr val="accent1"/>
                        </a:solidFill>
                        <a:latin typeface="Cambria Math" panose="02040503050406030204" pitchFamily="18" charset="0"/>
                      </a:rPr>
                      <m:t>𝐾</m:t>
                    </m:r>
                  </m:oMath>
                </a14:m>
                <a:r>
                  <a:rPr lang="en-US" sz="2800" dirty="0">
                    <a:solidFill>
                      <a:schemeClr val="accent1"/>
                    </a:solidFill>
                  </a:rPr>
                  <a:t>-hops away from node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𝑣</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then,</a:t>
                </a:r>
              </a:p>
            </p:txBody>
          </p:sp>
        </mc:Choice>
        <mc:Fallback xmlns="">
          <p:sp>
            <p:nvSpPr>
              <p:cNvPr id="6" name="TextBox 5">
                <a:extLst>
                  <a:ext uri="{FF2B5EF4-FFF2-40B4-BE49-F238E27FC236}">
                    <a16:creationId xmlns:a16="http://schemas.microsoft.com/office/drawing/2014/main" id="{5F0D6681-B26A-7742-8E68-82CE37F0698E}"/>
                  </a:ext>
                </a:extLst>
              </p:cNvPr>
              <p:cNvSpPr txBox="1">
                <a:spLocks noRot="1" noChangeAspect="1" noMove="1" noResize="1" noEditPoints="1" noAdjustHandles="1" noChangeArrowheads="1" noChangeShapeType="1" noTextEdit="1"/>
              </p:cNvSpPr>
              <p:nvPr/>
            </p:nvSpPr>
            <p:spPr>
              <a:xfrm>
                <a:off x="838200" y="3238689"/>
                <a:ext cx="9011313" cy="557910"/>
              </a:xfrm>
              <a:prstGeom prst="rect">
                <a:avLst/>
              </a:prstGeom>
              <a:blipFill>
                <a:blip r:embed="rId3"/>
                <a:stretch>
                  <a:fillRect l="-1266" t="-6667" r="-281" b="-2444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ADE6A38-E4F6-914E-B387-C17F7E31BC81}"/>
              </a:ext>
            </a:extLst>
          </p:cNvPr>
          <p:cNvPicPr>
            <a:picLocks noChangeAspect="1"/>
          </p:cNvPicPr>
          <p:nvPr/>
        </p:nvPicPr>
        <p:blipFill>
          <a:blip r:embed="rId4"/>
          <a:stretch>
            <a:fillRect/>
          </a:stretch>
        </p:blipFill>
        <p:spPr>
          <a:xfrm>
            <a:off x="5046785" y="3932894"/>
            <a:ext cx="2480372" cy="123441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C6A2C-E961-754C-B65D-F35F5D5363CB}"/>
                  </a:ext>
                </a:extLst>
              </p:cNvPr>
              <p:cNvSpPr txBox="1"/>
              <p:nvPr/>
            </p:nvSpPr>
            <p:spPr>
              <a:xfrm>
                <a:off x="838200" y="5366868"/>
                <a:ext cx="9975038" cy="523220"/>
              </a:xfrm>
              <a:prstGeom prst="rect">
                <a:avLst/>
              </a:prstGeom>
              <a:noFill/>
            </p:spPr>
            <p:txBody>
              <a:bodyPr wrap="none" rtlCol="0">
                <a:spAutoFit/>
              </a:bodyPr>
              <a:lstStyle/>
              <a:p>
                <a:r>
                  <a:rPr lang="en-US" sz="2800" dirty="0">
                    <a:solidFill>
                      <a:schemeClr val="accent5">
                        <a:lumMod val="75000"/>
                      </a:schemeClr>
                    </a:solidFill>
                  </a:rPr>
                  <a:t>The filter is </a:t>
                </a:r>
                <a:r>
                  <a:rPr lang="en-US" sz="2800" dirty="0">
                    <a:solidFill>
                      <a:schemeClr val="accent6">
                        <a:lumMod val="50000"/>
                      </a:schemeClr>
                    </a:solidFill>
                  </a:rPr>
                  <a:t>localized within </a:t>
                </a:r>
                <a14:m>
                  <m:oMath xmlns:m="http://schemas.openxmlformats.org/officeDocument/2006/math">
                    <m:r>
                      <a:rPr lang="en-US" sz="2800" b="0" i="1" smtClean="0">
                        <a:solidFill>
                          <a:schemeClr val="accent6">
                            <a:lumMod val="50000"/>
                          </a:schemeClr>
                        </a:solidFill>
                        <a:latin typeface="Cambria Math" panose="02040503050406030204" pitchFamily="18" charset="0"/>
                      </a:rPr>
                      <m:t>𝐾</m:t>
                    </m:r>
                  </m:oMath>
                </a14:m>
                <a:r>
                  <a:rPr lang="en-US" sz="2800" dirty="0">
                    <a:solidFill>
                      <a:schemeClr val="accent6">
                        <a:lumMod val="50000"/>
                      </a:schemeClr>
                    </a:solidFill>
                  </a:rPr>
                  <a:t>-hops </a:t>
                </a:r>
                <a:r>
                  <a:rPr lang="en-US" sz="2800" dirty="0">
                    <a:solidFill>
                      <a:schemeClr val="accent1"/>
                    </a:solidFill>
                  </a:rPr>
                  <a:t>neighbors in the spatial domain</a:t>
                </a:r>
              </a:p>
            </p:txBody>
          </p:sp>
        </mc:Choice>
        <mc:Fallback xmlns="">
          <p:sp>
            <p:nvSpPr>
              <p:cNvPr id="8" name="TextBox 7">
                <a:extLst>
                  <a:ext uri="{FF2B5EF4-FFF2-40B4-BE49-F238E27FC236}">
                    <a16:creationId xmlns:a16="http://schemas.microsoft.com/office/drawing/2014/main" id="{47BC6A2C-E961-754C-B65D-F35F5D5363CB}"/>
                  </a:ext>
                </a:extLst>
              </p:cNvPr>
              <p:cNvSpPr txBox="1">
                <a:spLocks noRot="1" noChangeAspect="1" noMove="1" noResize="1" noEditPoints="1" noAdjustHandles="1" noChangeArrowheads="1" noChangeShapeType="1" noTextEdit="1"/>
              </p:cNvSpPr>
              <p:nvPr/>
            </p:nvSpPr>
            <p:spPr>
              <a:xfrm>
                <a:off x="838200" y="5366868"/>
                <a:ext cx="9975038" cy="523220"/>
              </a:xfrm>
              <a:prstGeom prst="rect">
                <a:avLst/>
              </a:prstGeom>
              <a:blipFill>
                <a:blip r:embed="rId5"/>
                <a:stretch>
                  <a:fillRect l="-1145" t="-11905" r="-254" b="-28571"/>
                </a:stretch>
              </a:blipFill>
            </p:spPr>
            <p:txBody>
              <a:bodyPr/>
              <a:lstStyle/>
              <a:p>
                <a:r>
                  <a:rPr lang="en-US">
                    <a:noFill/>
                  </a:rPr>
                  <a:t> </a:t>
                </a:r>
              </a:p>
            </p:txBody>
          </p:sp>
        </mc:Fallback>
      </mc:AlternateContent>
    </p:spTree>
    <p:extLst>
      <p:ext uri="{BB962C8B-B14F-4D97-AF65-F5344CB8AC3E}">
        <p14:creationId xmlns:p14="http://schemas.microsoft.com/office/powerpoint/2010/main" val="2151825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8</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641927"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5442" y="2046405"/>
            <a:ext cx="3543221" cy="335349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9488642" y="3016853"/>
            <a:ext cx="2029894" cy="132556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455348"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828917" y="1620836"/>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881869" y="2571370"/>
            <a:ext cx="1334789" cy="369332"/>
          </a:xfrm>
          <a:prstGeom prst="rect">
            <a:avLst/>
          </a:prstGeom>
          <a:noFill/>
        </p:spPr>
        <p:txBody>
          <a:bodyPr wrap="none" rtlCol="0">
            <a:spAutoFit/>
          </a:bodyPr>
          <a:lstStyle/>
          <a:p>
            <a:r>
              <a:rPr lang="en-US" dirty="0"/>
              <a:t>Applications</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579992" y="3538488"/>
            <a:ext cx="1938544" cy="369332"/>
          </a:xfrm>
          <a:prstGeom prst="rect">
            <a:avLst/>
          </a:prstGeom>
          <a:noFill/>
        </p:spPr>
        <p:txBody>
          <a:bodyPr wrap="none" rtlCol="0">
            <a:spAutoFit/>
          </a:bodyPr>
          <a:lstStyle/>
          <a:p>
            <a:r>
              <a:rPr lang="en-US" dirty="0"/>
              <a:t>Recommendations</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324751" y="2266303"/>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324751" y="2670866"/>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289919" y="3096436"/>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284560" y="3575686"/>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5043648" y="4426824"/>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672674"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8325139" y="3488256"/>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109168"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968873"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948553" y="4025420"/>
            <a:ext cx="2293833" cy="369332"/>
          </a:xfrm>
          <a:prstGeom prst="rect">
            <a:avLst/>
          </a:prstGeom>
          <a:noFill/>
        </p:spPr>
        <p:txBody>
          <a:bodyPr wrap="none" rtlCol="0">
            <a:spAutoFit/>
          </a:bodyPr>
          <a:lstStyle/>
          <a:p>
            <a:r>
              <a:rPr lang="en-US" dirty="0"/>
              <a:t>Graph Fourier Analysis</a:t>
            </a:r>
          </a:p>
        </p:txBody>
      </p:sp>
      <p:sp>
        <p:nvSpPr>
          <p:cNvPr id="24" name="TextBox 23">
            <a:extLst>
              <a:ext uri="{FF2B5EF4-FFF2-40B4-BE49-F238E27FC236}">
                <a16:creationId xmlns:a16="http://schemas.microsoft.com/office/drawing/2014/main" id="{0145D860-4FAD-EE45-A9AB-93F262981646}"/>
              </a:ext>
            </a:extLst>
          </p:cNvPr>
          <p:cNvSpPr txBox="1"/>
          <p:nvPr/>
        </p:nvSpPr>
        <p:spPr>
          <a:xfrm>
            <a:off x="5476305" y="4001255"/>
            <a:ext cx="1372492" cy="369332"/>
          </a:xfrm>
          <a:prstGeom prst="rect">
            <a:avLst/>
          </a:prstGeom>
          <a:noFill/>
        </p:spPr>
        <p:txBody>
          <a:bodyPr wrap="none" rtlCol="0">
            <a:spAutoFit/>
          </a:bodyPr>
          <a:lstStyle/>
          <a:p>
            <a:r>
              <a:rPr lang="en-US" dirty="0"/>
              <a:t>Deeper GNN</a:t>
            </a:r>
          </a:p>
        </p:txBody>
      </p:sp>
      <p:sp>
        <p:nvSpPr>
          <p:cNvPr id="5" name="Rectangle 4">
            <a:extLst>
              <a:ext uri="{FF2B5EF4-FFF2-40B4-BE49-F238E27FC236}">
                <a16:creationId xmlns:a16="http://schemas.microsoft.com/office/drawing/2014/main" id="{A8240336-144F-4D48-A970-0933A5CFC988}"/>
              </a:ext>
            </a:extLst>
          </p:cNvPr>
          <p:cNvSpPr/>
          <p:nvPr/>
        </p:nvSpPr>
        <p:spPr>
          <a:xfrm>
            <a:off x="4641333" y="4863522"/>
            <a:ext cx="3304751" cy="369332"/>
          </a:xfrm>
          <a:prstGeom prst="rect">
            <a:avLst/>
          </a:prstGeom>
        </p:spPr>
        <p:txBody>
          <a:bodyPr wrap="none">
            <a:spAutoFit/>
          </a:bodyPr>
          <a:lstStyle/>
          <a:p>
            <a:r>
              <a:rPr lang="en-US" dirty="0"/>
              <a:t>Self-Supervised Learning for GNN</a:t>
            </a:r>
          </a:p>
        </p:txBody>
      </p:sp>
    </p:spTree>
    <p:extLst>
      <p:ext uri="{BB962C8B-B14F-4D97-AF65-F5344CB8AC3E}">
        <p14:creationId xmlns:p14="http://schemas.microsoft.com/office/powerpoint/2010/main" val="1675641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Tree>
    <p:extLst>
      <p:ext uri="{BB962C8B-B14F-4D97-AF65-F5344CB8AC3E}">
        <p14:creationId xmlns:p14="http://schemas.microsoft.com/office/powerpoint/2010/main" val="3595140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Tree>
    <p:extLst>
      <p:ext uri="{BB962C8B-B14F-4D97-AF65-F5344CB8AC3E}">
        <p14:creationId xmlns:p14="http://schemas.microsoft.com/office/powerpoint/2010/main" val="791983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82</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p:spTree>
    <p:extLst>
      <p:ext uri="{BB962C8B-B14F-4D97-AF65-F5344CB8AC3E}">
        <p14:creationId xmlns:p14="http://schemas.microsoft.com/office/powerpoint/2010/main" val="3588797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83</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883129" y="4285129"/>
                <a:ext cx="4244432" cy="1015663"/>
              </a:xfrm>
              <a:prstGeom prst="rect">
                <a:avLst/>
              </a:prstGeom>
              <a:noFill/>
            </p:spPr>
            <p:txBody>
              <a:bodyPr wrap="none" rtlCol="0">
                <a:spAutoFit/>
              </a:bodyPr>
              <a:lstStyle/>
              <a:p>
                <a:r>
                  <a:rPr lang="en-US" sz="2000" dirty="0">
                    <a:solidFill>
                      <a:schemeClr val="tx1"/>
                    </a:solidFill>
                  </a:rPr>
                  <a:t>Recursive definition:</a:t>
                </a: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0</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=1;</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oMath>
                </a14:m>
                <a:endParaRPr lang="en-US" sz="2000" dirty="0">
                  <a:solidFill>
                    <a:schemeClr val="tx1"/>
                  </a:solidFill>
                </a:endParaRP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883129" y="4285129"/>
                <a:ext cx="4244432" cy="1015663"/>
              </a:xfrm>
              <a:prstGeom prst="rect">
                <a:avLst/>
              </a:prstGeom>
              <a:blipFill>
                <a:blip r:embed="rId4"/>
                <a:stretch>
                  <a:fillRect l="-1493" t="-2469" b="-7407"/>
                </a:stretch>
              </a:blipFill>
            </p:spPr>
            <p:txBody>
              <a:bodyPr/>
              <a:lstStyle/>
              <a:p>
                <a:r>
                  <a:rPr lang="en-US">
                    <a:noFill/>
                  </a:rPr>
                  <a:t> </a:t>
                </a:r>
              </a:p>
            </p:txBody>
          </p:sp>
        </mc:Fallback>
      </mc:AlternateContent>
    </p:spTree>
    <p:extLst>
      <p:ext uri="{BB962C8B-B14F-4D97-AF65-F5344CB8AC3E}">
        <p14:creationId xmlns:p14="http://schemas.microsoft.com/office/powerpoint/2010/main" val="3355631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84</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883129" y="4285129"/>
                <a:ext cx="4244432" cy="1015663"/>
              </a:xfrm>
              <a:prstGeom prst="rect">
                <a:avLst/>
              </a:prstGeom>
              <a:noFill/>
            </p:spPr>
            <p:txBody>
              <a:bodyPr wrap="none" rtlCol="0">
                <a:spAutoFit/>
              </a:bodyPr>
              <a:lstStyle/>
              <a:p>
                <a:r>
                  <a:rPr lang="en-US" sz="2000" dirty="0">
                    <a:solidFill>
                      <a:schemeClr val="tx1"/>
                    </a:solidFill>
                  </a:rPr>
                  <a:t>Recursive definition:</a:t>
                </a: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0</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=1;</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oMath>
                </a14:m>
                <a:endParaRPr lang="en-US" sz="2000" dirty="0">
                  <a:solidFill>
                    <a:schemeClr val="tx1"/>
                  </a:solidFill>
                </a:endParaRP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883129" y="4285129"/>
                <a:ext cx="4244432" cy="1015663"/>
              </a:xfrm>
              <a:prstGeom prst="rect">
                <a:avLst/>
              </a:prstGeom>
              <a:blipFill>
                <a:blip r:embed="rId4"/>
                <a:stretch>
                  <a:fillRect l="-1493" t="-2469"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87A3B0-FD4F-C447-BC41-EF9FA27FF1F9}"/>
                  </a:ext>
                </a:extLst>
              </p:cNvPr>
              <p:cNvSpPr txBox="1"/>
              <p:nvPr/>
            </p:nvSpPr>
            <p:spPr>
              <a:xfrm>
                <a:off x="5952584" y="4285129"/>
                <a:ext cx="5749507" cy="909160"/>
              </a:xfrm>
              <a:prstGeom prst="rect">
                <a:avLst/>
              </a:prstGeom>
              <a:noFill/>
            </p:spPr>
            <p:txBody>
              <a:bodyPr wrap="square" rtlCol="0">
                <a:spAutoFit/>
              </a:bodyPr>
              <a:lstStyle/>
              <a:p>
                <a:r>
                  <a:rPr lang="en-US" sz="2000" dirty="0">
                    <a:solidFill>
                      <a:schemeClr val="tx1"/>
                    </a:solidFill>
                  </a:rPr>
                  <a:t>The Chebyshev polynomials </a:t>
                </a:r>
                <a14:m>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e>
                    </m:d>
                  </m:oMath>
                </a14:m>
                <a:r>
                  <a:rPr lang="en-US" sz="2000" dirty="0">
                    <a:solidFill>
                      <a:schemeClr val="tx1"/>
                    </a:solidFill>
                  </a:rPr>
                  <a:t> form an </a:t>
                </a:r>
                <a:r>
                  <a:rPr lang="en-US" sz="2000" dirty="0">
                    <a:solidFill>
                      <a:schemeClr val="accent6">
                        <a:lumMod val="50000"/>
                      </a:schemeClr>
                    </a:solidFill>
                  </a:rPr>
                  <a:t>orthogonal</a:t>
                </a:r>
                <a:r>
                  <a:rPr lang="en-US" sz="2000" dirty="0">
                    <a:solidFill>
                      <a:schemeClr val="tx1"/>
                    </a:solidFill>
                  </a:rPr>
                  <a:t> basis for the Hilbert space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2</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−1,1</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𝑑𝑦</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rad>
                      </m:den>
                    </m:f>
                    <m:r>
                      <a:rPr lang="en-US" sz="2000" i="1">
                        <a:latin typeface="Cambria Math" panose="02040503050406030204" pitchFamily="18" charset="0"/>
                      </a:rPr>
                      <m:t>)</m:t>
                    </m:r>
                  </m:oMath>
                </a14:m>
                <a:r>
                  <a:rPr lang="en-US" sz="2000" i="1" dirty="0">
                    <a:latin typeface="Cambria Math" panose="02040503050406030204" pitchFamily="18" charset="0"/>
                  </a:rPr>
                  <a:t>.</a:t>
                </a:r>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C787A3B0-FD4F-C447-BC41-EF9FA27FF1F9}"/>
                  </a:ext>
                </a:extLst>
              </p:cNvPr>
              <p:cNvSpPr txBox="1">
                <a:spLocks noRot="1" noChangeAspect="1" noMove="1" noResize="1" noEditPoints="1" noAdjustHandles="1" noChangeArrowheads="1" noChangeShapeType="1" noTextEdit="1"/>
              </p:cNvSpPr>
              <p:nvPr/>
            </p:nvSpPr>
            <p:spPr>
              <a:xfrm>
                <a:off x="5952584" y="4285129"/>
                <a:ext cx="5749507" cy="909160"/>
              </a:xfrm>
              <a:prstGeom prst="rect">
                <a:avLst/>
              </a:prstGeom>
              <a:blipFill>
                <a:blip r:embed="rId5"/>
                <a:stretch>
                  <a:fillRect l="-1104" t="-2740"/>
                </a:stretch>
              </a:blipFill>
            </p:spPr>
            <p:txBody>
              <a:bodyPr/>
              <a:lstStyle/>
              <a:p>
                <a:r>
                  <a:rPr lang="en-US">
                    <a:noFill/>
                  </a:rPr>
                  <a:t> </a:t>
                </a:r>
              </a:p>
            </p:txBody>
          </p:sp>
        </mc:Fallback>
      </mc:AlternateContent>
    </p:spTree>
    <p:extLst>
      <p:ext uri="{BB962C8B-B14F-4D97-AF65-F5344CB8AC3E}">
        <p14:creationId xmlns:p14="http://schemas.microsoft.com/office/powerpoint/2010/main" val="1230145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85</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883129" y="4285129"/>
                <a:ext cx="4244432" cy="1015663"/>
              </a:xfrm>
              <a:prstGeom prst="rect">
                <a:avLst/>
              </a:prstGeom>
              <a:noFill/>
            </p:spPr>
            <p:txBody>
              <a:bodyPr wrap="none" rtlCol="0">
                <a:spAutoFit/>
              </a:bodyPr>
              <a:lstStyle/>
              <a:p>
                <a:r>
                  <a:rPr lang="en-US" sz="2000" dirty="0">
                    <a:solidFill>
                      <a:schemeClr val="tx1"/>
                    </a:solidFill>
                  </a:rPr>
                  <a:t>Recursive definition:</a:t>
                </a: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0</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=1;</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oMath>
                </a14:m>
                <a:endParaRPr lang="en-US" sz="2000" dirty="0">
                  <a:solidFill>
                    <a:schemeClr val="tx1"/>
                  </a:solidFill>
                </a:endParaRP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883129" y="4285129"/>
                <a:ext cx="4244432" cy="1015663"/>
              </a:xfrm>
              <a:prstGeom prst="rect">
                <a:avLst/>
              </a:prstGeom>
              <a:blipFill>
                <a:blip r:embed="rId4"/>
                <a:stretch>
                  <a:fillRect l="-1493" t="-2469"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87A3B0-FD4F-C447-BC41-EF9FA27FF1F9}"/>
                  </a:ext>
                </a:extLst>
              </p:cNvPr>
              <p:cNvSpPr txBox="1"/>
              <p:nvPr/>
            </p:nvSpPr>
            <p:spPr>
              <a:xfrm>
                <a:off x="5952584" y="4285129"/>
                <a:ext cx="5749507" cy="909160"/>
              </a:xfrm>
              <a:prstGeom prst="rect">
                <a:avLst/>
              </a:prstGeom>
              <a:noFill/>
            </p:spPr>
            <p:txBody>
              <a:bodyPr wrap="square" rtlCol="0">
                <a:spAutoFit/>
              </a:bodyPr>
              <a:lstStyle/>
              <a:p>
                <a:r>
                  <a:rPr lang="en-US" sz="2000" dirty="0">
                    <a:solidFill>
                      <a:schemeClr val="tx1"/>
                    </a:solidFill>
                  </a:rPr>
                  <a:t>The Chebyshev polynomials </a:t>
                </a:r>
                <a14:m>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e>
                    </m:d>
                  </m:oMath>
                </a14:m>
                <a:r>
                  <a:rPr lang="en-US" sz="2000" dirty="0">
                    <a:solidFill>
                      <a:schemeClr val="tx1"/>
                    </a:solidFill>
                  </a:rPr>
                  <a:t> form an </a:t>
                </a:r>
                <a:r>
                  <a:rPr lang="en-US" sz="2000" dirty="0">
                    <a:solidFill>
                      <a:schemeClr val="accent6">
                        <a:lumMod val="50000"/>
                      </a:schemeClr>
                    </a:solidFill>
                  </a:rPr>
                  <a:t>orthogonal</a:t>
                </a:r>
                <a:r>
                  <a:rPr lang="en-US" sz="2000" dirty="0">
                    <a:solidFill>
                      <a:schemeClr val="tx1"/>
                    </a:solidFill>
                  </a:rPr>
                  <a:t> basis for the Hilbert space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2</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−1,1</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𝑑𝑦</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rad>
                      </m:den>
                    </m:f>
                    <m:r>
                      <a:rPr lang="en-US" sz="2000" i="1">
                        <a:latin typeface="Cambria Math" panose="02040503050406030204" pitchFamily="18" charset="0"/>
                      </a:rPr>
                      <m:t>)</m:t>
                    </m:r>
                  </m:oMath>
                </a14:m>
                <a:r>
                  <a:rPr lang="en-US" sz="2000" i="1" dirty="0">
                    <a:latin typeface="Cambria Math" panose="02040503050406030204" pitchFamily="18" charset="0"/>
                  </a:rPr>
                  <a:t>.</a:t>
                </a:r>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C787A3B0-FD4F-C447-BC41-EF9FA27FF1F9}"/>
                  </a:ext>
                </a:extLst>
              </p:cNvPr>
              <p:cNvSpPr txBox="1">
                <a:spLocks noRot="1" noChangeAspect="1" noMove="1" noResize="1" noEditPoints="1" noAdjustHandles="1" noChangeArrowheads="1" noChangeShapeType="1" noTextEdit="1"/>
              </p:cNvSpPr>
              <p:nvPr/>
            </p:nvSpPr>
            <p:spPr>
              <a:xfrm>
                <a:off x="5952584" y="4285129"/>
                <a:ext cx="5749507" cy="909160"/>
              </a:xfrm>
              <a:prstGeom prst="rect">
                <a:avLst/>
              </a:prstGeom>
              <a:blipFill>
                <a:blip r:embed="rId5"/>
                <a:stretch>
                  <a:fillRect l="-1104" t="-274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4CCC78F1-B923-9544-8A01-BA97514EBE6E}"/>
              </a:ext>
            </a:extLst>
          </p:cNvPr>
          <p:cNvPicPr>
            <a:picLocks noChangeAspect="1"/>
          </p:cNvPicPr>
          <p:nvPr/>
        </p:nvPicPr>
        <p:blipFill>
          <a:blip r:embed="rId6"/>
          <a:stretch>
            <a:fillRect/>
          </a:stretch>
        </p:blipFill>
        <p:spPr>
          <a:xfrm>
            <a:off x="2025650" y="5629401"/>
            <a:ext cx="8140700" cy="469900"/>
          </a:xfrm>
          <a:prstGeom prst="rect">
            <a:avLst/>
          </a:prstGeom>
        </p:spPr>
      </p:pic>
    </p:spTree>
    <p:extLst>
      <p:ext uri="{BB962C8B-B14F-4D97-AF65-F5344CB8AC3E}">
        <p14:creationId xmlns:p14="http://schemas.microsoft.com/office/powerpoint/2010/main" val="3681755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86</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p:sp>
        <p:nvSpPr>
          <p:cNvPr id="6" name="Rectangle 5">
            <a:extLst>
              <a:ext uri="{FF2B5EF4-FFF2-40B4-BE49-F238E27FC236}">
                <a16:creationId xmlns:a16="http://schemas.microsoft.com/office/drawing/2014/main" id="{5FE86F85-5100-7F40-9EFF-3D490E70BCD2}"/>
              </a:ext>
            </a:extLst>
          </p:cNvPr>
          <p:cNvSpPr/>
          <p:nvPr/>
        </p:nvSpPr>
        <p:spPr>
          <a:xfrm>
            <a:off x="694158" y="6261913"/>
            <a:ext cx="7445990" cy="307777"/>
          </a:xfrm>
          <a:prstGeom prst="rect">
            <a:avLst/>
          </a:prstGeom>
        </p:spPr>
        <p:txBody>
          <a:bodyPr wrap="square">
            <a:spAutoFit/>
          </a:bodyPr>
          <a:lstStyle/>
          <a:p>
            <a:r>
              <a:rPr lang="en-US" sz="1400" b="1" dirty="0">
                <a:solidFill>
                  <a:srgbClr val="24292E"/>
                </a:solidFill>
                <a:latin typeface="-apple-system"/>
              </a:rPr>
              <a:t>Convolutional Neural Networks on Graphs with Fast Localized Spectral Filtering.</a:t>
            </a:r>
            <a:r>
              <a:rPr lang="en-US" sz="1400" dirty="0">
                <a:solidFill>
                  <a:srgbClr val="24292E"/>
                </a:solidFill>
                <a:latin typeface="-apple-system"/>
              </a:rPr>
              <a:t> NIPS 2016.</a:t>
            </a:r>
            <a:endParaRPr lang="en-US" sz="1400" dirty="0"/>
          </a:p>
        </p:txBody>
      </p:sp>
    </p:spTree>
    <p:extLst>
      <p:ext uri="{BB962C8B-B14F-4D97-AF65-F5344CB8AC3E}">
        <p14:creationId xmlns:p14="http://schemas.microsoft.com/office/powerpoint/2010/main" val="2643192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838200" y="3679791"/>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838200" y="3679791"/>
                <a:ext cx="3450240" cy="523220"/>
              </a:xfrm>
              <a:prstGeom prst="rect">
                <a:avLst/>
              </a:prstGeom>
              <a:blipFill>
                <a:blip r:embed="rId4"/>
                <a:stretch>
                  <a:fillRect l="-1099" t="-11905" r="-2564" b="-28571"/>
                </a:stretch>
              </a:blipFill>
            </p:spPr>
            <p:txBody>
              <a:bodyPr/>
              <a:lstStyle/>
              <a:p>
                <a:r>
                  <a:rPr lang="en-US">
                    <a:noFill/>
                  </a:rPr>
                  <a:t> </a:t>
                </a:r>
              </a:p>
            </p:txBody>
          </p:sp>
        </mc:Fallback>
      </mc:AlternateContent>
    </p:spTree>
    <p:extLst>
      <p:ext uri="{BB962C8B-B14F-4D97-AF65-F5344CB8AC3E}">
        <p14:creationId xmlns:p14="http://schemas.microsoft.com/office/powerpoint/2010/main" val="6716731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88</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838200" y="3679791"/>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838200" y="3679791"/>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492A1E-7344-5944-965E-F867D1BEDAC7}"/>
                  </a:ext>
                </a:extLst>
              </p:cNvPr>
              <p:cNvSpPr txBox="1"/>
              <p:nvPr/>
            </p:nvSpPr>
            <p:spPr>
              <a:xfrm>
                <a:off x="838200" y="4364382"/>
                <a:ext cx="7393755" cy="757451"/>
              </a:xfrm>
              <a:prstGeom prst="rect">
                <a:avLst/>
              </a:prstGeom>
              <a:noFill/>
            </p:spPr>
            <p:txBody>
              <a:bodyPr wrap="none" rtlCol="0">
                <a:spAutoFit/>
              </a:bodyPr>
              <a:lstStyle/>
              <a:p>
                <a14:m>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𝑇</m:t>
                            </m:r>
                          </m:e>
                          <m:sub>
                            <m:r>
                              <a:rPr lang="en-US" sz="2800" b="0" i="1" smtClean="0">
                                <a:solidFill>
                                  <a:schemeClr val="tx1"/>
                                </a:solidFill>
                                <a:latin typeface="Cambria Math" panose="02040503050406030204" pitchFamily="18" charset="0"/>
                              </a:rPr>
                              <m:t>𝑘</m:t>
                            </m:r>
                          </m:sub>
                        </m:sSub>
                        <m:r>
                          <a:rPr lang="en-US" sz="2800" b="0" i="1" smtClean="0">
                            <a:solidFill>
                              <a:schemeClr val="tx1"/>
                            </a:solidFill>
                            <a:latin typeface="Cambria Math" panose="02040503050406030204" pitchFamily="18" charset="0"/>
                          </a:rPr>
                          <m:t>(</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smtClean="0">
                            <a:solidFill>
                              <a:schemeClr val="tx1"/>
                            </a:solidFill>
                            <a:latin typeface="Cambria Math" panose="02040503050406030204" pitchFamily="18" charset="0"/>
                          </a:rPr>
                          <m:t>)</m:t>
                        </m:r>
                      </m:e>
                    </m:nary>
                    <m:r>
                      <a:rPr lang="en-US" sz="2800" i="1">
                        <a:solidFill>
                          <a:schemeClr val="tx1"/>
                        </a:solidFill>
                        <a:latin typeface="Cambria Math" panose="02040503050406030204" pitchFamily="18" charset="0"/>
                      </a:rPr>
                      <m:t>𝑓</m:t>
                    </m:r>
                  </m:oMath>
                </a14:m>
                <a:r>
                  <a:rPr lang="en-US" sz="2800" dirty="0">
                    <a:solidFill>
                      <a:schemeClr val="tx1"/>
                    </a:solidFill>
                  </a:rPr>
                  <a:t>, with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dirty="0" smtClean="0">
                        <a:solidFill>
                          <a:schemeClr val="tx1"/>
                        </a:solidFill>
                        <a:latin typeface="Cambria Math" panose="02040503050406030204" pitchFamily="18" charset="0"/>
                      </a:rPr>
                      <m:t>=</m:t>
                    </m:r>
                    <m:f>
                      <m:fPr>
                        <m:ctrlPr>
                          <a:rPr lang="en-US" sz="2800" b="0" i="1" dirty="0" smtClean="0">
                            <a:solidFill>
                              <a:schemeClr val="tx1"/>
                            </a:solidFill>
                            <a:latin typeface="Cambria Math" panose="02040503050406030204" pitchFamily="18" charset="0"/>
                          </a:rPr>
                        </m:ctrlPr>
                      </m:fPr>
                      <m:num>
                        <m:r>
                          <a:rPr lang="en-US" sz="2800" b="0" i="1" dirty="0" smtClean="0">
                            <a:solidFill>
                              <a:schemeClr val="tx1"/>
                            </a:solidFill>
                            <a:latin typeface="Cambria Math" panose="02040503050406030204" pitchFamily="18" charset="0"/>
                          </a:rPr>
                          <m:t>2</m:t>
                        </m:r>
                        <m:r>
                          <a:rPr lang="en-US" sz="2800" b="0" i="1" dirty="0" smtClean="0">
                            <a:solidFill>
                              <a:schemeClr val="tx1"/>
                            </a:solidFill>
                            <a:latin typeface="Cambria Math" panose="02040503050406030204" pitchFamily="18" charset="0"/>
                          </a:rPr>
                          <m:t>𝐿</m:t>
                        </m:r>
                      </m:num>
                      <m:den>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𝜆</m:t>
                            </m:r>
                          </m:e>
                          <m:sub>
                            <m:r>
                              <a:rPr lang="en-US" sz="2800" b="0" i="1" dirty="0" smtClean="0">
                                <a:solidFill>
                                  <a:schemeClr val="tx1"/>
                                </a:solidFill>
                                <a:latin typeface="Cambria Math" panose="02040503050406030204" pitchFamily="18" charset="0"/>
                              </a:rPr>
                              <m:t>𝑚𝑎𝑥</m:t>
                            </m:r>
                          </m:sub>
                        </m:sSub>
                      </m:den>
                    </m:f>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𝐼</m:t>
                    </m:r>
                  </m:oMath>
                </a14:m>
                <a:endParaRPr lang="en-US" sz="2800" dirty="0">
                  <a:solidFill>
                    <a:schemeClr val="tx1"/>
                  </a:solidFill>
                </a:endParaRPr>
              </a:p>
            </p:txBody>
          </p:sp>
        </mc:Choice>
        <mc:Fallback xmlns="">
          <p:sp>
            <p:nvSpPr>
              <p:cNvPr id="11" name="TextBox 10">
                <a:extLst>
                  <a:ext uri="{FF2B5EF4-FFF2-40B4-BE49-F238E27FC236}">
                    <a16:creationId xmlns:a16="http://schemas.microsoft.com/office/drawing/2014/main" id="{48492A1E-7344-5944-965E-F867D1BEDAC7}"/>
                  </a:ext>
                </a:extLst>
              </p:cNvPr>
              <p:cNvSpPr txBox="1">
                <a:spLocks noRot="1" noChangeAspect="1" noMove="1" noResize="1" noEditPoints="1" noAdjustHandles="1" noChangeArrowheads="1" noChangeShapeType="1" noTextEdit="1"/>
              </p:cNvSpPr>
              <p:nvPr/>
            </p:nvSpPr>
            <p:spPr>
              <a:xfrm>
                <a:off x="838200" y="4364382"/>
                <a:ext cx="7393755" cy="757451"/>
              </a:xfrm>
              <a:prstGeom prst="rect">
                <a:avLst/>
              </a:prstGeom>
              <a:blipFill>
                <a:blip r:embed="rId5"/>
                <a:stretch>
                  <a:fillRect l="-343" t="-78333" b="-115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9BAF4E66-93C2-B447-86E6-43C5BFFE04FE}"/>
              </a:ext>
            </a:extLst>
          </p:cNvPr>
          <p:cNvSpPr txBox="1"/>
          <p:nvPr/>
        </p:nvSpPr>
        <p:spPr>
          <a:xfrm>
            <a:off x="879436" y="5283204"/>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1928899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89</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838200" y="3679791"/>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838200" y="3679791"/>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492A1E-7344-5944-965E-F867D1BEDAC7}"/>
                  </a:ext>
                </a:extLst>
              </p:cNvPr>
              <p:cNvSpPr txBox="1"/>
              <p:nvPr/>
            </p:nvSpPr>
            <p:spPr>
              <a:xfrm>
                <a:off x="838200" y="4364382"/>
                <a:ext cx="7393755" cy="757451"/>
              </a:xfrm>
              <a:prstGeom prst="rect">
                <a:avLst/>
              </a:prstGeom>
              <a:noFill/>
            </p:spPr>
            <p:txBody>
              <a:bodyPr wrap="none" rtlCol="0">
                <a:spAutoFit/>
              </a:bodyPr>
              <a:lstStyle/>
              <a:p>
                <a14:m>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𝑇</m:t>
                            </m:r>
                          </m:e>
                          <m:sub>
                            <m:r>
                              <a:rPr lang="en-US" sz="2800" b="0" i="1" smtClean="0">
                                <a:solidFill>
                                  <a:schemeClr val="tx1"/>
                                </a:solidFill>
                                <a:latin typeface="Cambria Math" panose="02040503050406030204" pitchFamily="18" charset="0"/>
                              </a:rPr>
                              <m:t>𝑘</m:t>
                            </m:r>
                          </m:sub>
                        </m:sSub>
                        <m:r>
                          <a:rPr lang="en-US" sz="2800" b="0" i="1" smtClean="0">
                            <a:solidFill>
                              <a:schemeClr val="tx1"/>
                            </a:solidFill>
                            <a:latin typeface="Cambria Math" panose="02040503050406030204" pitchFamily="18" charset="0"/>
                          </a:rPr>
                          <m:t>(</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smtClean="0">
                            <a:solidFill>
                              <a:schemeClr val="tx1"/>
                            </a:solidFill>
                            <a:latin typeface="Cambria Math" panose="02040503050406030204" pitchFamily="18" charset="0"/>
                          </a:rPr>
                          <m:t>)</m:t>
                        </m:r>
                      </m:e>
                    </m:nary>
                    <m:r>
                      <a:rPr lang="en-US" sz="2800" i="1">
                        <a:solidFill>
                          <a:schemeClr val="tx1"/>
                        </a:solidFill>
                        <a:latin typeface="Cambria Math" panose="02040503050406030204" pitchFamily="18" charset="0"/>
                      </a:rPr>
                      <m:t>𝑓</m:t>
                    </m:r>
                  </m:oMath>
                </a14:m>
                <a:r>
                  <a:rPr lang="en-US" sz="2800" dirty="0">
                    <a:solidFill>
                      <a:schemeClr val="tx1"/>
                    </a:solidFill>
                  </a:rPr>
                  <a:t>, with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dirty="0" smtClean="0">
                        <a:solidFill>
                          <a:schemeClr val="tx1"/>
                        </a:solidFill>
                        <a:latin typeface="Cambria Math" panose="02040503050406030204" pitchFamily="18" charset="0"/>
                      </a:rPr>
                      <m:t>=</m:t>
                    </m:r>
                    <m:f>
                      <m:fPr>
                        <m:ctrlPr>
                          <a:rPr lang="en-US" sz="2800" b="0" i="1" dirty="0" smtClean="0">
                            <a:solidFill>
                              <a:schemeClr val="tx1"/>
                            </a:solidFill>
                            <a:latin typeface="Cambria Math" panose="02040503050406030204" pitchFamily="18" charset="0"/>
                          </a:rPr>
                        </m:ctrlPr>
                      </m:fPr>
                      <m:num>
                        <m:r>
                          <a:rPr lang="en-US" sz="2800" b="0" i="1" dirty="0" smtClean="0">
                            <a:solidFill>
                              <a:schemeClr val="tx1"/>
                            </a:solidFill>
                            <a:latin typeface="Cambria Math" panose="02040503050406030204" pitchFamily="18" charset="0"/>
                          </a:rPr>
                          <m:t>2</m:t>
                        </m:r>
                        <m:r>
                          <a:rPr lang="en-US" sz="2800" b="0" i="1" dirty="0" smtClean="0">
                            <a:solidFill>
                              <a:schemeClr val="tx1"/>
                            </a:solidFill>
                            <a:latin typeface="Cambria Math" panose="02040503050406030204" pitchFamily="18" charset="0"/>
                          </a:rPr>
                          <m:t>𝐿</m:t>
                        </m:r>
                      </m:num>
                      <m:den>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𝜆</m:t>
                            </m:r>
                          </m:e>
                          <m:sub>
                            <m:r>
                              <a:rPr lang="en-US" sz="2800" b="0" i="1" dirty="0" smtClean="0">
                                <a:solidFill>
                                  <a:schemeClr val="tx1"/>
                                </a:solidFill>
                                <a:latin typeface="Cambria Math" panose="02040503050406030204" pitchFamily="18" charset="0"/>
                              </a:rPr>
                              <m:t>𝑚𝑎𝑥</m:t>
                            </m:r>
                          </m:sub>
                        </m:sSub>
                      </m:den>
                    </m:f>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𝐼</m:t>
                    </m:r>
                  </m:oMath>
                </a14:m>
                <a:endParaRPr lang="en-US" sz="2800" dirty="0">
                  <a:solidFill>
                    <a:schemeClr val="tx1"/>
                  </a:solidFill>
                </a:endParaRPr>
              </a:p>
            </p:txBody>
          </p:sp>
        </mc:Choice>
        <mc:Fallback xmlns="">
          <p:sp>
            <p:nvSpPr>
              <p:cNvPr id="11" name="TextBox 10">
                <a:extLst>
                  <a:ext uri="{FF2B5EF4-FFF2-40B4-BE49-F238E27FC236}">
                    <a16:creationId xmlns:a16="http://schemas.microsoft.com/office/drawing/2014/main" id="{48492A1E-7344-5944-965E-F867D1BEDAC7}"/>
                  </a:ext>
                </a:extLst>
              </p:cNvPr>
              <p:cNvSpPr txBox="1">
                <a:spLocks noRot="1" noChangeAspect="1" noMove="1" noResize="1" noEditPoints="1" noAdjustHandles="1" noChangeArrowheads="1" noChangeShapeType="1" noTextEdit="1"/>
              </p:cNvSpPr>
              <p:nvPr/>
            </p:nvSpPr>
            <p:spPr>
              <a:xfrm>
                <a:off x="838200" y="4364382"/>
                <a:ext cx="7393755" cy="757451"/>
              </a:xfrm>
              <a:prstGeom prst="rect">
                <a:avLst/>
              </a:prstGeom>
              <a:blipFill>
                <a:blip r:embed="rId5"/>
                <a:stretch>
                  <a:fillRect l="-343" t="-78333" b="-115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3B82086-B648-E943-8F08-814955E8A288}"/>
              </a:ext>
            </a:extLst>
          </p:cNvPr>
          <p:cNvSpPr txBox="1"/>
          <p:nvPr/>
        </p:nvSpPr>
        <p:spPr>
          <a:xfrm>
            <a:off x="838200" y="5894329"/>
            <a:ext cx="6114366" cy="523220"/>
          </a:xfrm>
          <a:prstGeom prst="rect">
            <a:avLst/>
          </a:prstGeom>
          <a:noFill/>
        </p:spPr>
        <p:txBody>
          <a:bodyPr wrap="none" rtlCol="0">
            <a:spAutoFit/>
          </a:bodyPr>
          <a:lstStyle/>
          <a:p>
            <a:r>
              <a:rPr lang="en-US" sz="2800" dirty="0">
                <a:solidFill>
                  <a:schemeClr val="accent6">
                    <a:lumMod val="50000"/>
                  </a:schemeClr>
                </a:solidFill>
              </a:rPr>
              <a:t>Stable under perturbation of coefficients</a:t>
            </a:r>
          </a:p>
        </p:txBody>
      </p:sp>
      <p:sp>
        <p:nvSpPr>
          <p:cNvPr id="13" name="TextBox 12">
            <a:extLst>
              <a:ext uri="{FF2B5EF4-FFF2-40B4-BE49-F238E27FC236}">
                <a16:creationId xmlns:a16="http://schemas.microsoft.com/office/drawing/2014/main" id="{9BAF4E66-93C2-B447-86E6-43C5BFFE04FE}"/>
              </a:ext>
            </a:extLst>
          </p:cNvPr>
          <p:cNvSpPr txBox="1"/>
          <p:nvPr/>
        </p:nvSpPr>
        <p:spPr>
          <a:xfrm>
            <a:off x="879436" y="5283204"/>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415571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480B-9E82-7643-9918-AB12550A2ACD}"/>
              </a:ext>
            </a:extLst>
          </p:cNvPr>
          <p:cNvSpPr>
            <a:spLocks noGrp="1"/>
          </p:cNvSpPr>
          <p:nvPr>
            <p:ph type="ctrTitle"/>
          </p:nvPr>
        </p:nvSpPr>
        <p:spPr/>
        <p:txBody>
          <a:bodyPr/>
          <a:lstStyle/>
          <a:p>
            <a:r>
              <a:rPr lang="en-US" dirty="0"/>
              <a:t>Two More Things</a:t>
            </a:r>
          </a:p>
        </p:txBody>
      </p:sp>
      <p:sp>
        <p:nvSpPr>
          <p:cNvPr id="4" name="Slide Number Placeholder 3">
            <a:extLst>
              <a:ext uri="{FF2B5EF4-FFF2-40B4-BE49-F238E27FC236}">
                <a16:creationId xmlns:a16="http://schemas.microsoft.com/office/drawing/2014/main" id="{999691CB-7BEF-2C4E-A1D5-AA550F85E1A9}"/>
              </a:ext>
            </a:extLst>
          </p:cNvPr>
          <p:cNvSpPr>
            <a:spLocks noGrp="1"/>
          </p:cNvSpPr>
          <p:nvPr>
            <p:ph type="sldNum" sz="quarter" idx="12"/>
          </p:nvPr>
        </p:nvSpPr>
        <p:spPr/>
        <p:txBody>
          <a:bodyPr/>
          <a:lstStyle/>
          <a:p>
            <a:fld id="{4C15419E-54D6-8648-ABFB-BEF58E3E877E}" type="slidenum">
              <a:rPr lang="en-US" smtClean="0"/>
              <a:t>9</a:t>
            </a:fld>
            <a:endParaRPr lang="en-US" dirty="0"/>
          </a:p>
        </p:txBody>
      </p:sp>
    </p:spTree>
    <p:extLst>
      <p:ext uri="{BB962C8B-B14F-4D97-AF65-F5344CB8AC3E}">
        <p14:creationId xmlns:p14="http://schemas.microsoft.com/office/powerpoint/2010/main" val="16878188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4FC8-A8AF-1B45-BE54-211673D2A03E}"/>
              </a:ext>
            </a:extLst>
          </p:cNvPr>
          <p:cNvSpPr>
            <a:spLocks noGrp="1"/>
          </p:cNvSpPr>
          <p:nvPr>
            <p:ph type="title"/>
          </p:nvPr>
        </p:nvSpPr>
        <p:spPr/>
        <p:txBody>
          <a:bodyPr/>
          <a:lstStyle/>
          <a:p>
            <a:r>
              <a:rPr lang="en-US" dirty="0"/>
              <a:t>GCN: Simplified </a:t>
            </a:r>
            <a:r>
              <a:rPr lang="en-US" dirty="0" err="1"/>
              <a:t>ChebNet</a:t>
            </a:r>
            <a:endParaRPr lang="en-US" dirty="0"/>
          </a:p>
        </p:txBody>
      </p:sp>
      <p:sp>
        <p:nvSpPr>
          <p:cNvPr id="3" name="Slide Number Placeholder 2">
            <a:extLst>
              <a:ext uri="{FF2B5EF4-FFF2-40B4-BE49-F238E27FC236}">
                <a16:creationId xmlns:a16="http://schemas.microsoft.com/office/drawing/2014/main" id="{613919C9-F97B-F94E-96C0-897A1E846B55}"/>
              </a:ext>
            </a:extLst>
          </p:cNvPr>
          <p:cNvSpPr>
            <a:spLocks noGrp="1"/>
          </p:cNvSpPr>
          <p:nvPr>
            <p:ph type="sldNum" sz="quarter" idx="12"/>
          </p:nvPr>
        </p:nvSpPr>
        <p:spPr/>
        <p:txBody>
          <a:bodyPr/>
          <a:lstStyle/>
          <a:p>
            <a:fld id="{4C15419E-54D6-8648-ABFB-BEF58E3E877E}" type="slidenum">
              <a:rPr lang="en-US" smtClean="0"/>
              <a:t>90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E5ABF3-D2E6-A548-9472-4BD77CC12F35}"/>
                  </a:ext>
                </a:extLst>
              </p:cNvPr>
              <p:cNvSpPr txBox="1"/>
              <p:nvPr/>
            </p:nvSpPr>
            <p:spPr>
              <a:xfrm>
                <a:off x="838200" y="1588168"/>
                <a:ext cx="9475992" cy="523220"/>
              </a:xfrm>
              <a:prstGeom prst="rect">
                <a:avLst/>
              </a:prstGeom>
              <a:noFill/>
            </p:spPr>
            <p:txBody>
              <a:bodyPr wrap="none" rtlCol="0">
                <a:spAutoFit/>
              </a:bodyPr>
              <a:lstStyle/>
              <a:p>
                <a:r>
                  <a:rPr lang="en-US" sz="2800" dirty="0">
                    <a:solidFill>
                      <a:schemeClr val="accent5">
                        <a:lumMod val="75000"/>
                      </a:schemeClr>
                    </a:solidFill>
                  </a:rPr>
                  <a:t>Use Chebyshev polynomials with </a:t>
                </a:r>
                <a14:m>
                  <m:oMath xmlns:m="http://schemas.openxmlformats.org/officeDocument/2006/math">
                    <m:r>
                      <a:rPr lang="en-US" sz="2800" b="0" i="1" smtClean="0">
                        <a:solidFill>
                          <a:srgbClr val="FF0000"/>
                        </a:solidFill>
                        <a:latin typeface="Cambria Math" panose="02040503050406030204" pitchFamily="18" charset="0"/>
                      </a:rPr>
                      <m:t>𝐾</m:t>
                    </m:r>
                    <m:r>
                      <a:rPr lang="en-US" sz="2800" b="0" i="1" smtClean="0">
                        <a:solidFill>
                          <a:srgbClr val="FF0000"/>
                        </a:solidFill>
                        <a:latin typeface="Cambria Math" panose="02040503050406030204" pitchFamily="18" charset="0"/>
                      </a:rPr>
                      <m:t>=1</m:t>
                    </m:r>
                  </m:oMath>
                </a14:m>
                <a:r>
                  <a:rPr lang="en-US" sz="2800" dirty="0">
                    <a:solidFill>
                      <a:schemeClr val="accent5">
                        <a:lumMod val="75000"/>
                      </a:schemeClr>
                    </a:solidFill>
                  </a:rPr>
                  <a:t> and assume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𝜆</m:t>
                        </m:r>
                      </m:e>
                      <m:sub>
                        <m:r>
                          <a:rPr lang="en-US" sz="2800" b="0" i="1" smtClean="0">
                            <a:solidFill>
                              <a:srgbClr val="FF0000"/>
                            </a:solidFill>
                            <a:latin typeface="Cambria Math" panose="02040503050406030204" pitchFamily="18" charset="0"/>
                          </a:rPr>
                          <m:t>𝑚𝑎𝑥</m:t>
                        </m:r>
                      </m:sub>
                    </m:sSub>
                    <m:r>
                      <a:rPr lang="en-US" sz="2800" b="0" i="1" smtClean="0">
                        <a:solidFill>
                          <a:srgbClr val="FF0000"/>
                        </a:solidFill>
                        <a:latin typeface="Cambria Math" panose="02040503050406030204" pitchFamily="18" charset="0"/>
                      </a:rPr>
                      <m:t>=2</m:t>
                    </m:r>
                  </m:oMath>
                </a14:m>
                <a:r>
                  <a:rPr lang="en-US" sz="2800" dirty="0">
                    <a:solidFill>
                      <a:srgbClr val="FF0000"/>
                    </a:solidFill>
                  </a:rPr>
                  <a:t>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9DE5ABF3-D2E6-A548-9472-4BD77CC12F35}"/>
                  </a:ext>
                </a:extLst>
              </p:cNvPr>
              <p:cNvSpPr txBox="1">
                <a:spLocks noRot="1" noChangeAspect="1" noMove="1" noResize="1" noEditPoints="1" noAdjustHandles="1" noChangeArrowheads="1" noChangeShapeType="1" noTextEdit="1"/>
              </p:cNvSpPr>
              <p:nvPr/>
            </p:nvSpPr>
            <p:spPr>
              <a:xfrm>
                <a:off x="838200" y="1588168"/>
                <a:ext cx="9475992" cy="523220"/>
              </a:xfrm>
              <a:prstGeom prst="rect">
                <a:avLst/>
              </a:prstGeom>
              <a:blipFill>
                <a:blip r:embed="rId2"/>
                <a:stretch>
                  <a:fillRect l="-1205" t="-9524" b="-30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BEACF28-8153-684B-AFF7-6AD26D8A53AE}"/>
              </a:ext>
            </a:extLst>
          </p:cNvPr>
          <p:cNvPicPr>
            <a:picLocks noChangeAspect="1"/>
          </p:cNvPicPr>
          <p:nvPr/>
        </p:nvPicPr>
        <p:blipFill>
          <a:blip r:embed="rId3"/>
          <a:stretch>
            <a:fillRect/>
          </a:stretch>
        </p:blipFill>
        <p:spPr>
          <a:xfrm>
            <a:off x="3930650" y="2371665"/>
            <a:ext cx="3804369" cy="412791"/>
          </a:xfrm>
          <a:prstGeom prst="rect">
            <a:avLst/>
          </a:prstGeom>
        </p:spPr>
      </p:pic>
      <p:sp>
        <p:nvSpPr>
          <p:cNvPr id="6" name="Rectangle 5">
            <a:extLst>
              <a:ext uri="{FF2B5EF4-FFF2-40B4-BE49-F238E27FC236}">
                <a16:creationId xmlns:a16="http://schemas.microsoft.com/office/drawing/2014/main" id="{8AAC5453-A196-C34D-B46D-85581C308F2B}"/>
              </a:ext>
            </a:extLst>
          </p:cNvPr>
          <p:cNvSpPr/>
          <p:nvPr/>
        </p:nvSpPr>
        <p:spPr>
          <a:xfrm>
            <a:off x="838200" y="6033184"/>
            <a:ext cx="6096000" cy="307777"/>
          </a:xfrm>
          <a:prstGeom prst="rect">
            <a:avLst/>
          </a:prstGeom>
        </p:spPr>
        <p:txBody>
          <a:bodyPr>
            <a:spAutoFit/>
          </a:bodyPr>
          <a:lstStyle/>
          <a:p>
            <a:r>
              <a:rPr lang="en-US" sz="1400" b="1" dirty="0">
                <a:solidFill>
                  <a:srgbClr val="24292E"/>
                </a:solidFill>
                <a:latin typeface="-apple-system"/>
              </a:rPr>
              <a:t>Semi-Supervised Classification with Graph Convolutional Networks.</a:t>
            </a:r>
            <a:r>
              <a:rPr lang="en-US" sz="1400" dirty="0">
                <a:solidFill>
                  <a:srgbClr val="24292E"/>
                </a:solidFill>
                <a:latin typeface="-apple-system"/>
              </a:rPr>
              <a:t> ICLR 2017. </a:t>
            </a:r>
            <a:endParaRPr lang="en-US" sz="1400" dirty="0"/>
          </a:p>
        </p:txBody>
      </p:sp>
    </p:spTree>
    <p:extLst>
      <p:ext uri="{BB962C8B-B14F-4D97-AF65-F5344CB8AC3E}">
        <p14:creationId xmlns:p14="http://schemas.microsoft.com/office/powerpoint/2010/main" val="162527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4FC8-A8AF-1B45-BE54-211673D2A03E}"/>
              </a:ext>
            </a:extLst>
          </p:cNvPr>
          <p:cNvSpPr>
            <a:spLocks noGrp="1"/>
          </p:cNvSpPr>
          <p:nvPr>
            <p:ph type="title"/>
          </p:nvPr>
        </p:nvSpPr>
        <p:spPr/>
        <p:txBody>
          <a:bodyPr/>
          <a:lstStyle/>
          <a:p>
            <a:r>
              <a:rPr lang="en-US" dirty="0"/>
              <a:t>GCN: Simplified </a:t>
            </a:r>
            <a:r>
              <a:rPr lang="en-US" dirty="0" err="1"/>
              <a:t>ChebNet</a:t>
            </a:r>
            <a:endParaRPr lang="en-US" dirty="0"/>
          </a:p>
        </p:txBody>
      </p:sp>
      <p:sp>
        <p:nvSpPr>
          <p:cNvPr id="3" name="Slide Number Placeholder 2">
            <a:extLst>
              <a:ext uri="{FF2B5EF4-FFF2-40B4-BE49-F238E27FC236}">
                <a16:creationId xmlns:a16="http://schemas.microsoft.com/office/drawing/2014/main" id="{613919C9-F97B-F94E-96C0-897A1E846B55}"/>
              </a:ext>
            </a:extLst>
          </p:cNvPr>
          <p:cNvSpPr>
            <a:spLocks noGrp="1"/>
          </p:cNvSpPr>
          <p:nvPr>
            <p:ph type="sldNum" sz="quarter" idx="12"/>
          </p:nvPr>
        </p:nvSpPr>
        <p:spPr/>
        <p:txBody>
          <a:bodyPr/>
          <a:lstStyle/>
          <a:p>
            <a:fld id="{4C15419E-54D6-8648-ABFB-BEF58E3E877E}" type="slidenum">
              <a:rPr lang="en-US" smtClean="0"/>
              <a:t>91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E5ABF3-D2E6-A548-9472-4BD77CC12F35}"/>
                  </a:ext>
                </a:extLst>
              </p:cNvPr>
              <p:cNvSpPr txBox="1"/>
              <p:nvPr/>
            </p:nvSpPr>
            <p:spPr>
              <a:xfrm>
                <a:off x="838200" y="1588168"/>
                <a:ext cx="9475992" cy="523220"/>
              </a:xfrm>
              <a:prstGeom prst="rect">
                <a:avLst/>
              </a:prstGeom>
              <a:noFill/>
            </p:spPr>
            <p:txBody>
              <a:bodyPr wrap="none" rtlCol="0">
                <a:spAutoFit/>
              </a:bodyPr>
              <a:lstStyle/>
              <a:p>
                <a:r>
                  <a:rPr lang="en-US" sz="2800" dirty="0">
                    <a:solidFill>
                      <a:schemeClr val="accent5">
                        <a:lumMod val="75000"/>
                      </a:schemeClr>
                    </a:solidFill>
                  </a:rPr>
                  <a:t>Use Chebyshev polynomials with </a:t>
                </a:r>
                <a14:m>
                  <m:oMath xmlns:m="http://schemas.openxmlformats.org/officeDocument/2006/math">
                    <m:r>
                      <a:rPr lang="en-US" sz="2800" b="0" i="1" smtClean="0">
                        <a:solidFill>
                          <a:srgbClr val="FF0000"/>
                        </a:solidFill>
                        <a:latin typeface="Cambria Math" panose="02040503050406030204" pitchFamily="18" charset="0"/>
                      </a:rPr>
                      <m:t>𝐾</m:t>
                    </m:r>
                    <m:r>
                      <a:rPr lang="en-US" sz="2800" b="0" i="1" smtClean="0">
                        <a:solidFill>
                          <a:srgbClr val="FF0000"/>
                        </a:solidFill>
                        <a:latin typeface="Cambria Math" panose="02040503050406030204" pitchFamily="18" charset="0"/>
                      </a:rPr>
                      <m:t>=1</m:t>
                    </m:r>
                  </m:oMath>
                </a14:m>
                <a:r>
                  <a:rPr lang="en-US" sz="2800" dirty="0">
                    <a:solidFill>
                      <a:schemeClr val="accent5">
                        <a:lumMod val="75000"/>
                      </a:schemeClr>
                    </a:solidFill>
                  </a:rPr>
                  <a:t> and assume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𝜆</m:t>
                        </m:r>
                      </m:e>
                      <m:sub>
                        <m:r>
                          <a:rPr lang="en-US" sz="2800" b="0" i="1" smtClean="0">
                            <a:solidFill>
                              <a:srgbClr val="FF0000"/>
                            </a:solidFill>
                            <a:latin typeface="Cambria Math" panose="02040503050406030204" pitchFamily="18" charset="0"/>
                          </a:rPr>
                          <m:t>𝑚𝑎𝑥</m:t>
                        </m:r>
                      </m:sub>
                    </m:sSub>
                    <m:r>
                      <a:rPr lang="en-US" sz="2800" b="0" i="1" smtClean="0">
                        <a:solidFill>
                          <a:srgbClr val="FF0000"/>
                        </a:solidFill>
                        <a:latin typeface="Cambria Math" panose="02040503050406030204" pitchFamily="18" charset="0"/>
                      </a:rPr>
                      <m:t>=2</m:t>
                    </m:r>
                  </m:oMath>
                </a14:m>
                <a:r>
                  <a:rPr lang="en-US" sz="2800" dirty="0">
                    <a:solidFill>
                      <a:srgbClr val="FF0000"/>
                    </a:solidFill>
                  </a:rPr>
                  <a:t>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9DE5ABF3-D2E6-A548-9472-4BD77CC12F35}"/>
                  </a:ext>
                </a:extLst>
              </p:cNvPr>
              <p:cNvSpPr txBox="1">
                <a:spLocks noRot="1" noChangeAspect="1" noMove="1" noResize="1" noEditPoints="1" noAdjustHandles="1" noChangeArrowheads="1" noChangeShapeType="1" noTextEdit="1"/>
              </p:cNvSpPr>
              <p:nvPr/>
            </p:nvSpPr>
            <p:spPr>
              <a:xfrm>
                <a:off x="838200" y="1588168"/>
                <a:ext cx="9475992" cy="523220"/>
              </a:xfrm>
              <a:prstGeom prst="rect">
                <a:avLst/>
              </a:prstGeom>
              <a:blipFill>
                <a:blip r:embed="rId2"/>
                <a:stretch>
                  <a:fillRect l="-1205" t="-9524" b="-30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BEACF28-8153-684B-AFF7-6AD26D8A53AE}"/>
              </a:ext>
            </a:extLst>
          </p:cNvPr>
          <p:cNvPicPr>
            <a:picLocks noChangeAspect="1"/>
          </p:cNvPicPr>
          <p:nvPr/>
        </p:nvPicPr>
        <p:blipFill>
          <a:blip r:embed="rId3"/>
          <a:stretch>
            <a:fillRect/>
          </a:stretch>
        </p:blipFill>
        <p:spPr>
          <a:xfrm>
            <a:off x="3930650" y="2371665"/>
            <a:ext cx="3804369" cy="41279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891529-B525-6A4B-9CB3-A8A3A0A6AF53}"/>
                  </a:ext>
                </a:extLst>
              </p:cNvPr>
              <p:cNvSpPr txBox="1"/>
              <p:nvPr/>
            </p:nvSpPr>
            <p:spPr>
              <a:xfrm>
                <a:off x="832339" y="2931976"/>
                <a:ext cx="4998804" cy="523220"/>
              </a:xfrm>
              <a:prstGeom prst="rect">
                <a:avLst/>
              </a:prstGeom>
              <a:noFill/>
            </p:spPr>
            <p:txBody>
              <a:bodyPr wrap="none" rtlCol="0">
                <a:spAutoFit/>
              </a:bodyPr>
              <a:lstStyle/>
              <a:p>
                <a:r>
                  <a:rPr lang="en-US" sz="2800" dirty="0">
                    <a:solidFill>
                      <a:schemeClr val="accent5">
                        <a:lumMod val="75000"/>
                      </a:schemeClr>
                    </a:solidFill>
                  </a:rPr>
                  <a:t>Further constrain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1</m:t>
                        </m:r>
                      </m:sub>
                    </m:sSub>
                  </m:oMath>
                </a14:m>
                <a:endParaRPr lang="en-US" sz="2800" dirty="0">
                  <a:solidFill>
                    <a:schemeClr val="accent1"/>
                  </a:solidFill>
                </a:endParaRPr>
              </a:p>
            </p:txBody>
          </p:sp>
        </mc:Choice>
        <mc:Fallback xmlns="">
          <p:sp>
            <p:nvSpPr>
              <p:cNvPr id="6" name="TextBox 5">
                <a:extLst>
                  <a:ext uri="{FF2B5EF4-FFF2-40B4-BE49-F238E27FC236}">
                    <a16:creationId xmlns:a16="http://schemas.microsoft.com/office/drawing/2014/main" id="{B7891529-B525-6A4B-9CB3-A8A3A0A6AF53}"/>
                  </a:ext>
                </a:extLst>
              </p:cNvPr>
              <p:cNvSpPr txBox="1">
                <a:spLocks noRot="1" noChangeAspect="1" noMove="1" noResize="1" noEditPoints="1" noAdjustHandles="1" noChangeArrowheads="1" noChangeShapeType="1" noTextEdit="1"/>
              </p:cNvSpPr>
              <p:nvPr/>
            </p:nvSpPr>
            <p:spPr>
              <a:xfrm>
                <a:off x="832339" y="2931976"/>
                <a:ext cx="4998804" cy="523220"/>
              </a:xfrm>
              <a:prstGeom prst="rect">
                <a:avLst/>
              </a:prstGeom>
              <a:blipFill>
                <a:blip r:embed="rId4"/>
                <a:stretch>
                  <a:fillRect l="-2538" t="-11905" b="-2857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A425A51-44F8-0446-99D1-6747BC7E5861}"/>
              </a:ext>
            </a:extLst>
          </p:cNvPr>
          <p:cNvPicPr>
            <a:picLocks noChangeAspect="1"/>
          </p:cNvPicPr>
          <p:nvPr/>
        </p:nvPicPr>
        <p:blipFill>
          <a:blip r:embed="rId5"/>
          <a:stretch>
            <a:fillRect/>
          </a:stretch>
        </p:blipFill>
        <p:spPr>
          <a:xfrm>
            <a:off x="4581704" y="3540114"/>
            <a:ext cx="3028590" cy="419692"/>
          </a:xfrm>
          <a:prstGeom prst="rect">
            <a:avLst/>
          </a:prstGeom>
        </p:spPr>
      </p:pic>
      <p:pic>
        <p:nvPicPr>
          <p:cNvPr id="9" name="Picture 8">
            <a:extLst>
              <a:ext uri="{FF2B5EF4-FFF2-40B4-BE49-F238E27FC236}">
                <a16:creationId xmlns:a16="http://schemas.microsoft.com/office/drawing/2014/main" id="{96868A27-8AEF-5D47-A162-AF1EF778DF4B}"/>
              </a:ext>
            </a:extLst>
          </p:cNvPr>
          <p:cNvPicPr>
            <a:picLocks noChangeAspect="1"/>
          </p:cNvPicPr>
          <p:nvPr/>
        </p:nvPicPr>
        <p:blipFill>
          <a:blip r:embed="rId6"/>
          <a:stretch>
            <a:fillRect/>
          </a:stretch>
        </p:blipFill>
        <p:spPr>
          <a:xfrm>
            <a:off x="2418542" y="4132441"/>
            <a:ext cx="7203730" cy="616662"/>
          </a:xfrm>
          <a:prstGeom prst="rect">
            <a:avLst/>
          </a:prstGeom>
        </p:spPr>
      </p:pic>
    </p:spTree>
    <p:extLst>
      <p:ext uri="{BB962C8B-B14F-4D97-AF65-F5344CB8AC3E}">
        <p14:creationId xmlns:p14="http://schemas.microsoft.com/office/powerpoint/2010/main" val="3275736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4FC8-A8AF-1B45-BE54-211673D2A03E}"/>
              </a:ext>
            </a:extLst>
          </p:cNvPr>
          <p:cNvSpPr>
            <a:spLocks noGrp="1"/>
          </p:cNvSpPr>
          <p:nvPr>
            <p:ph type="title"/>
          </p:nvPr>
        </p:nvSpPr>
        <p:spPr/>
        <p:txBody>
          <a:bodyPr/>
          <a:lstStyle/>
          <a:p>
            <a:r>
              <a:rPr lang="en-US" dirty="0"/>
              <a:t>GCN: Simplified </a:t>
            </a:r>
            <a:r>
              <a:rPr lang="en-US" dirty="0" err="1"/>
              <a:t>ChebNet</a:t>
            </a:r>
            <a:endParaRPr lang="en-US" dirty="0"/>
          </a:p>
        </p:txBody>
      </p:sp>
      <p:sp>
        <p:nvSpPr>
          <p:cNvPr id="3" name="Slide Number Placeholder 2">
            <a:extLst>
              <a:ext uri="{FF2B5EF4-FFF2-40B4-BE49-F238E27FC236}">
                <a16:creationId xmlns:a16="http://schemas.microsoft.com/office/drawing/2014/main" id="{613919C9-F97B-F94E-96C0-897A1E846B55}"/>
              </a:ext>
            </a:extLst>
          </p:cNvPr>
          <p:cNvSpPr>
            <a:spLocks noGrp="1"/>
          </p:cNvSpPr>
          <p:nvPr>
            <p:ph type="sldNum" sz="quarter" idx="12"/>
          </p:nvPr>
        </p:nvSpPr>
        <p:spPr/>
        <p:txBody>
          <a:bodyPr/>
          <a:lstStyle/>
          <a:p>
            <a:fld id="{4C15419E-54D6-8648-ABFB-BEF58E3E877E}" type="slidenum">
              <a:rPr lang="en-US" smtClean="0"/>
              <a:t>92</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E5ABF3-D2E6-A548-9472-4BD77CC12F35}"/>
                  </a:ext>
                </a:extLst>
              </p:cNvPr>
              <p:cNvSpPr txBox="1"/>
              <p:nvPr/>
            </p:nvSpPr>
            <p:spPr>
              <a:xfrm>
                <a:off x="838200" y="1588168"/>
                <a:ext cx="9475992" cy="523220"/>
              </a:xfrm>
              <a:prstGeom prst="rect">
                <a:avLst/>
              </a:prstGeom>
              <a:noFill/>
            </p:spPr>
            <p:txBody>
              <a:bodyPr wrap="none" rtlCol="0">
                <a:spAutoFit/>
              </a:bodyPr>
              <a:lstStyle/>
              <a:p>
                <a:r>
                  <a:rPr lang="en-US" sz="2800" dirty="0">
                    <a:solidFill>
                      <a:schemeClr val="accent5">
                        <a:lumMod val="75000"/>
                      </a:schemeClr>
                    </a:solidFill>
                  </a:rPr>
                  <a:t>Use Chebyshev polynomials with </a:t>
                </a:r>
                <a14:m>
                  <m:oMath xmlns:m="http://schemas.openxmlformats.org/officeDocument/2006/math">
                    <m:r>
                      <a:rPr lang="en-US" sz="2800" b="0" i="1" smtClean="0">
                        <a:solidFill>
                          <a:srgbClr val="FF0000"/>
                        </a:solidFill>
                        <a:latin typeface="Cambria Math" panose="02040503050406030204" pitchFamily="18" charset="0"/>
                      </a:rPr>
                      <m:t>𝐾</m:t>
                    </m:r>
                    <m:r>
                      <a:rPr lang="en-US" sz="2800" b="0" i="1" smtClean="0">
                        <a:solidFill>
                          <a:srgbClr val="FF0000"/>
                        </a:solidFill>
                        <a:latin typeface="Cambria Math" panose="02040503050406030204" pitchFamily="18" charset="0"/>
                      </a:rPr>
                      <m:t>=1</m:t>
                    </m:r>
                  </m:oMath>
                </a14:m>
                <a:r>
                  <a:rPr lang="en-US" sz="2800" dirty="0">
                    <a:solidFill>
                      <a:schemeClr val="accent5">
                        <a:lumMod val="75000"/>
                      </a:schemeClr>
                    </a:solidFill>
                  </a:rPr>
                  <a:t> and assume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𝜆</m:t>
                        </m:r>
                      </m:e>
                      <m:sub>
                        <m:r>
                          <a:rPr lang="en-US" sz="2800" b="0" i="1" smtClean="0">
                            <a:solidFill>
                              <a:srgbClr val="FF0000"/>
                            </a:solidFill>
                            <a:latin typeface="Cambria Math" panose="02040503050406030204" pitchFamily="18" charset="0"/>
                          </a:rPr>
                          <m:t>𝑚𝑎𝑥</m:t>
                        </m:r>
                      </m:sub>
                    </m:sSub>
                    <m:r>
                      <a:rPr lang="en-US" sz="2800" b="0" i="1" smtClean="0">
                        <a:solidFill>
                          <a:srgbClr val="FF0000"/>
                        </a:solidFill>
                        <a:latin typeface="Cambria Math" panose="02040503050406030204" pitchFamily="18" charset="0"/>
                      </a:rPr>
                      <m:t>=2</m:t>
                    </m:r>
                  </m:oMath>
                </a14:m>
                <a:r>
                  <a:rPr lang="en-US" sz="2800" dirty="0">
                    <a:solidFill>
                      <a:srgbClr val="FF0000"/>
                    </a:solidFill>
                  </a:rPr>
                  <a:t>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9DE5ABF3-D2E6-A548-9472-4BD77CC12F35}"/>
                  </a:ext>
                </a:extLst>
              </p:cNvPr>
              <p:cNvSpPr txBox="1">
                <a:spLocks noRot="1" noChangeAspect="1" noMove="1" noResize="1" noEditPoints="1" noAdjustHandles="1" noChangeArrowheads="1" noChangeShapeType="1" noTextEdit="1"/>
              </p:cNvSpPr>
              <p:nvPr/>
            </p:nvSpPr>
            <p:spPr>
              <a:xfrm>
                <a:off x="838200" y="1588168"/>
                <a:ext cx="9475992" cy="523220"/>
              </a:xfrm>
              <a:prstGeom prst="rect">
                <a:avLst/>
              </a:prstGeom>
              <a:blipFill>
                <a:blip r:embed="rId2"/>
                <a:stretch>
                  <a:fillRect l="-1205" t="-9524" b="-30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BEACF28-8153-684B-AFF7-6AD26D8A53AE}"/>
              </a:ext>
            </a:extLst>
          </p:cNvPr>
          <p:cNvPicPr>
            <a:picLocks noChangeAspect="1"/>
          </p:cNvPicPr>
          <p:nvPr/>
        </p:nvPicPr>
        <p:blipFill>
          <a:blip r:embed="rId3"/>
          <a:stretch>
            <a:fillRect/>
          </a:stretch>
        </p:blipFill>
        <p:spPr>
          <a:xfrm>
            <a:off x="3930650" y="2371665"/>
            <a:ext cx="3804369" cy="41279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891529-B525-6A4B-9CB3-A8A3A0A6AF53}"/>
                  </a:ext>
                </a:extLst>
              </p:cNvPr>
              <p:cNvSpPr txBox="1"/>
              <p:nvPr/>
            </p:nvSpPr>
            <p:spPr>
              <a:xfrm>
                <a:off x="832339" y="2931976"/>
                <a:ext cx="4998804" cy="523220"/>
              </a:xfrm>
              <a:prstGeom prst="rect">
                <a:avLst/>
              </a:prstGeom>
              <a:noFill/>
            </p:spPr>
            <p:txBody>
              <a:bodyPr wrap="none" rtlCol="0">
                <a:spAutoFit/>
              </a:bodyPr>
              <a:lstStyle/>
              <a:p>
                <a:r>
                  <a:rPr lang="en-US" sz="2800" dirty="0">
                    <a:solidFill>
                      <a:schemeClr val="accent5">
                        <a:lumMod val="75000"/>
                      </a:schemeClr>
                    </a:solidFill>
                  </a:rPr>
                  <a:t>Further constrain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1</m:t>
                        </m:r>
                      </m:sub>
                    </m:sSub>
                  </m:oMath>
                </a14:m>
                <a:endParaRPr lang="en-US" sz="2800" dirty="0">
                  <a:solidFill>
                    <a:schemeClr val="accent1"/>
                  </a:solidFill>
                </a:endParaRPr>
              </a:p>
            </p:txBody>
          </p:sp>
        </mc:Choice>
        <mc:Fallback xmlns="">
          <p:sp>
            <p:nvSpPr>
              <p:cNvPr id="6" name="TextBox 5">
                <a:extLst>
                  <a:ext uri="{FF2B5EF4-FFF2-40B4-BE49-F238E27FC236}">
                    <a16:creationId xmlns:a16="http://schemas.microsoft.com/office/drawing/2014/main" id="{B7891529-B525-6A4B-9CB3-A8A3A0A6AF53}"/>
                  </a:ext>
                </a:extLst>
              </p:cNvPr>
              <p:cNvSpPr txBox="1">
                <a:spLocks noRot="1" noChangeAspect="1" noMove="1" noResize="1" noEditPoints="1" noAdjustHandles="1" noChangeArrowheads="1" noChangeShapeType="1" noTextEdit="1"/>
              </p:cNvSpPr>
              <p:nvPr/>
            </p:nvSpPr>
            <p:spPr>
              <a:xfrm>
                <a:off x="832339" y="2931976"/>
                <a:ext cx="4998804" cy="523220"/>
              </a:xfrm>
              <a:prstGeom prst="rect">
                <a:avLst/>
              </a:prstGeom>
              <a:blipFill>
                <a:blip r:embed="rId4"/>
                <a:stretch>
                  <a:fillRect l="-2538" t="-11905" b="-2857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A425A51-44F8-0446-99D1-6747BC7E5861}"/>
              </a:ext>
            </a:extLst>
          </p:cNvPr>
          <p:cNvPicPr>
            <a:picLocks noChangeAspect="1"/>
          </p:cNvPicPr>
          <p:nvPr/>
        </p:nvPicPr>
        <p:blipFill>
          <a:blip r:embed="rId5"/>
          <a:stretch>
            <a:fillRect/>
          </a:stretch>
        </p:blipFill>
        <p:spPr>
          <a:xfrm>
            <a:off x="4581704" y="3540114"/>
            <a:ext cx="3028590" cy="419692"/>
          </a:xfrm>
          <a:prstGeom prst="rect">
            <a:avLst/>
          </a:prstGeom>
        </p:spPr>
      </p:pic>
      <p:pic>
        <p:nvPicPr>
          <p:cNvPr id="9" name="Picture 8">
            <a:extLst>
              <a:ext uri="{FF2B5EF4-FFF2-40B4-BE49-F238E27FC236}">
                <a16:creationId xmlns:a16="http://schemas.microsoft.com/office/drawing/2014/main" id="{96868A27-8AEF-5D47-A162-AF1EF778DF4B}"/>
              </a:ext>
            </a:extLst>
          </p:cNvPr>
          <p:cNvPicPr>
            <a:picLocks noChangeAspect="1"/>
          </p:cNvPicPr>
          <p:nvPr/>
        </p:nvPicPr>
        <p:blipFill>
          <a:blip r:embed="rId6"/>
          <a:stretch>
            <a:fillRect/>
          </a:stretch>
        </p:blipFill>
        <p:spPr>
          <a:xfrm>
            <a:off x="2418542" y="4132441"/>
            <a:ext cx="7203730" cy="616662"/>
          </a:xfrm>
          <a:prstGeom prst="rect">
            <a:avLst/>
          </a:prstGeom>
        </p:spPr>
      </p:pic>
      <p:sp>
        <p:nvSpPr>
          <p:cNvPr id="10" name="TextBox 9">
            <a:extLst>
              <a:ext uri="{FF2B5EF4-FFF2-40B4-BE49-F238E27FC236}">
                <a16:creationId xmlns:a16="http://schemas.microsoft.com/office/drawing/2014/main" id="{E4C35EE8-7BA4-064E-8215-C93B98C3BB54}"/>
              </a:ext>
            </a:extLst>
          </p:cNvPr>
          <p:cNvSpPr txBox="1"/>
          <p:nvPr/>
        </p:nvSpPr>
        <p:spPr>
          <a:xfrm>
            <a:off x="832339" y="4803181"/>
            <a:ext cx="4381712" cy="523220"/>
          </a:xfrm>
          <a:prstGeom prst="rect">
            <a:avLst/>
          </a:prstGeom>
          <a:noFill/>
        </p:spPr>
        <p:txBody>
          <a:bodyPr wrap="none" rtlCol="0">
            <a:spAutoFit/>
          </a:bodyPr>
          <a:lstStyle/>
          <a:p>
            <a:r>
              <a:rPr lang="en-US" sz="2800" dirty="0">
                <a:solidFill>
                  <a:schemeClr val="accent5">
                    <a:lumMod val="75000"/>
                  </a:schemeClr>
                </a:solidFill>
              </a:rPr>
              <a:t>Apply a renormalization trick</a:t>
            </a:r>
            <a:endParaRPr lang="en-US" sz="2800" dirty="0">
              <a:solidFill>
                <a:schemeClr val="accent1"/>
              </a:solidFill>
            </a:endParaRPr>
          </a:p>
        </p:txBody>
      </p:sp>
      <p:pic>
        <p:nvPicPr>
          <p:cNvPr id="12" name="Picture 11">
            <a:extLst>
              <a:ext uri="{FF2B5EF4-FFF2-40B4-BE49-F238E27FC236}">
                <a16:creationId xmlns:a16="http://schemas.microsoft.com/office/drawing/2014/main" id="{68621BEF-9BBA-CA45-B360-69EEB0C88085}"/>
              </a:ext>
            </a:extLst>
          </p:cNvPr>
          <p:cNvPicPr>
            <a:picLocks noChangeAspect="1"/>
          </p:cNvPicPr>
          <p:nvPr/>
        </p:nvPicPr>
        <p:blipFill>
          <a:blip r:embed="rId7"/>
          <a:stretch>
            <a:fillRect/>
          </a:stretch>
        </p:blipFill>
        <p:spPr>
          <a:xfrm>
            <a:off x="2229277" y="5567053"/>
            <a:ext cx="7582259" cy="664580"/>
          </a:xfrm>
          <a:prstGeom prst="rect">
            <a:avLst/>
          </a:prstGeom>
        </p:spPr>
      </p:pic>
    </p:spTree>
    <p:extLst>
      <p:ext uri="{BB962C8B-B14F-4D97-AF65-F5344CB8AC3E}">
        <p14:creationId xmlns:p14="http://schemas.microsoft.com/office/powerpoint/2010/main" val="362438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r>
              <a:rPr lang="en-US" dirty="0"/>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93</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826324" y="1915923"/>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826324" y="1915923"/>
                <a:ext cx="5836277" cy="1180067"/>
              </a:xfrm>
              <a:prstGeom prst="rect">
                <a:avLst/>
              </a:prstGeom>
              <a:blipFill>
                <a:blip r:embed="rId2"/>
                <a:stretch>
                  <a:fillRect t="-95745" b="-1468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838200" y="142907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8796139" y="169068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8628322" y="16906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8471014" y="169072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8302771" y="1690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8796139" y="18726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8628322" y="187265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8471014" y="187269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8302771" y="187265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8796139" y="20475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8471014" y="20475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8302771" y="2047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8633576" y="204499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8796317" y="22331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8628500" y="22331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8471192" y="223322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8302949" y="223318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8796139" y="2421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8628322" y="24215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8471014" y="24215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8302771" y="24215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8796139" y="26035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8628322" y="260350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8471014" y="26035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8302771" y="260351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8796139" y="27784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8471014" y="27784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8302771" y="277840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8633576" y="27758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8796317" y="29640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8628500" y="29640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8471192" y="296407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8302949" y="296403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10885567" y="1691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10728259" y="169141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10560016" y="1691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10885567" y="1873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10728259" y="187337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10560016" y="187333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10728259" y="20482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10560016" y="204822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10890821" y="204568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10885745" y="22338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10728437" y="22339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10560194" y="22338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10885567" y="242222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10728259" y="242226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10560016" y="24222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10885567" y="260419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10728259" y="260423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10560016" y="260419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10728259" y="277912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10560016" y="277908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10890821" y="277654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10885745" y="29647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10728437" y="296476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10560194" y="296472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9515048" y="562405"/>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9599190" y="646546"/>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9677822" y="725178"/>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9761733" y="809090"/>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9299401" y="2337546"/>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3983913" y="2795700"/>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4209019" y="2778402"/>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spTree>
    <p:extLst>
      <p:ext uri="{BB962C8B-B14F-4D97-AF65-F5344CB8AC3E}">
        <p14:creationId xmlns:p14="http://schemas.microsoft.com/office/powerpoint/2010/main" val="3702818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r>
              <a:rPr lang="en-US" dirty="0"/>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94</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826324" y="1915923"/>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826324" y="1915923"/>
                <a:ext cx="5836277" cy="1180067"/>
              </a:xfrm>
              <a:prstGeom prst="rect">
                <a:avLst/>
              </a:prstGeom>
              <a:blipFill>
                <a:blip r:embed="rId2"/>
                <a:stretch>
                  <a:fillRect t="-95745" b="-1468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838200" y="142907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8796139" y="169068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8628322" y="16906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8471014" y="169072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8302771" y="1690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8796139" y="18726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8628322" y="187265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8471014" y="187269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8302771" y="187265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8796139" y="20475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8471014" y="20475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8302771" y="2047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8633576" y="204499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8796317" y="22331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8628500" y="22331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8471192" y="223322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8302949" y="223318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8796139" y="2421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8628322" y="24215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8471014" y="24215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8302771" y="24215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8796139" y="26035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8628322" y="260350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8471014" y="26035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8302771" y="260351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8796139" y="27784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8471014" y="27784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8302771" y="277840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8633576" y="27758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8796317" y="29640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8628500" y="29640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8471192" y="296407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8302949" y="296403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10885567" y="1691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10728259" y="169141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10560016" y="1691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10885567" y="1873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10728259" y="187337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10560016" y="187333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10728259" y="20482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10560016" y="204822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10890821" y="204568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10885745" y="22338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10728437" y="22339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10560194" y="22338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10885567" y="242222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10728259" y="242226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10560016" y="24222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10885567" y="260419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10728259" y="260423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10560016" y="260419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10728259" y="277912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10560016" y="277908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10890821" y="277654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10885745" y="29647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10728437" y="296476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10560194" y="296472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9515048" y="562405"/>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9599190" y="646546"/>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9677822" y="725178"/>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9761733" y="809090"/>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9299401" y="2337546"/>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5E37F7BA-1D43-E645-8B4B-3357A0D2DF6C}"/>
              </a:ext>
            </a:extLst>
          </p:cNvPr>
          <p:cNvSpPr txBox="1"/>
          <p:nvPr/>
        </p:nvSpPr>
        <p:spPr>
          <a:xfrm>
            <a:off x="838200" y="3375772"/>
            <a:ext cx="1486176" cy="523220"/>
          </a:xfrm>
          <a:prstGeom prst="rect">
            <a:avLst/>
          </a:prstGeom>
          <a:noFill/>
        </p:spPr>
        <p:txBody>
          <a:bodyPr wrap="none" rtlCol="0">
            <a:spAutoFit/>
          </a:bodyPr>
          <a:lstStyle/>
          <a:p>
            <a:r>
              <a:rPr lang="en-US" sz="2800" dirty="0">
                <a:solidFill>
                  <a:schemeClr val="accent5">
                    <a:lumMod val="75000"/>
                  </a:schemeClr>
                </a:solidFill>
              </a:rPr>
              <a:t>For GCN:</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2CE0F3A-7317-C646-8F3E-CD66BF246C02}"/>
                  </a:ext>
                </a:extLst>
              </p:cNvPr>
              <p:cNvSpPr/>
              <p:nvPr/>
            </p:nvSpPr>
            <p:spPr>
              <a:xfrm>
                <a:off x="1826323" y="3893450"/>
                <a:ext cx="6942221"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𝑗𝑖</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𝐴</m:t>
                              </m:r>
                            </m:e>
                          </m:acc>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68" name="Rectangle 67">
                <a:extLst>
                  <a:ext uri="{FF2B5EF4-FFF2-40B4-BE49-F238E27FC236}">
                    <a16:creationId xmlns:a16="http://schemas.microsoft.com/office/drawing/2014/main" id="{32CE0F3A-7317-C646-8F3E-CD66BF246C02}"/>
                  </a:ext>
                </a:extLst>
              </p:cNvPr>
              <p:cNvSpPr>
                <a:spLocks noRot="1" noChangeAspect="1" noMove="1" noResize="1" noEditPoints="1" noAdjustHandles="1" noChangeArrowheads="1" noChangeShapeType="1" noTextEdit="1"/>
              </p:cNvSpPr>
              <p:nvPr/>
            </p:nvSpPr>
            <p:spPr>
              <a:xfrm>
                <a:off x="1826323" y="3893450"/>
                <a:ext cx="6942221" cy="1180067"/>
              </a:xfrm>
              <a:prstGeom prst="rect">
                <a:avLst/>
              </a:prstGeom>
              <a:blipFill>
                <a:blip r:embed="rId3"/>
                <a:stretch>
                  <a:fillRect t="-96774" b="-149462"/>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3983913" y="2795700"/>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4209019" y="2778402"/>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cxnSp>
        <p:nvCxnSpPr>
          <p:cNvPr id="71" name="Straight Connector 70">
            <a:extLst>
              <a:ext uri="{FF2B5EF4-FFF2-40B4-BE49-F238E27FC236}">
                <a16:creationId xmlns:a16="http://schemas.microsoft.com/office/drawing/2014/main" id="{4F0AFEB9-179F-884F-851A-141AF885F634}"/>
              </a:ext>
            </a:extLst>
          </p:cNvPr>
          <p:cNvCxnSpPr>
            <a:cxnSpLocks/>
          </p:cNvCxnSpPr>
          <p:nvPr/>
        </p:nvCxnSpPr>
        <p:spPr>
          <a:xfrm>
            <a:off x="3983913" y="4742395"/>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47BDC8-0E77-A146-9618-76E936DCE0CB}"/>
              </a:ext>
            </a:extLst>
          </p:cNvPr>
          <p:cNvSpPr txBox="1"/>
          <p:nvPr/>
        </p:nvSpPr>
        <p:spPr>
          <a:xfrm>
            <a:off x="4427555" y="4687149"/>
            <a:ext cx="1607491" cy="523220"/>
          </a:xfrm>
          <a:prstGeom prst="rect">
            <a:avLst/>
          </a:prstGeom>
          <a:noFill/>
        </p:spPr>
        <p:txBody>
          <a:bodyPr wrap="none" rtlCol="0">
            <a:spAutoFit/>
          </a:bodyPr>
          <a:lstStyle/>
          <a:p>
            <a:r>
              <a:rPr lang="en-US" sz="2800" dirty="0">
                <a:solidFill>
                  <a:schemeClr val="accent6">
                    <a:lumMod val="50000"/>
                  </a:schemeClr>
                </a:solidFill>
              </a:rPr>
              <a:t>GCN filter</a:t>
            </a:r>
            <a:endParaRPr lang="en-US" dirty="0">
              <a:solidFill>
                <a:schemeClr val="accent6">
                  <a:lumMod val="50000"/>
                </a:schemeClr>
              </a:solidFill>
            </a:endParaRPr>
          </a:p>
        </p:txBody>
      </p:sp>
    </p:spTree>
    <p:extLst>
      <p:ext uri="{BB962C8B-B14F-4D97-AF65-F5344CB8AC3E}">
        <p14:creationId xmlns:p14="http://schemas.microsoft.com/office/powerpoint/2010/main" val="38626521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r>
              <a:rPr lang="en-US" dirty="0"/>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95</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826324" y="1915923"/>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826324" y="1915923"/>
                <a:ext cx="5836277" cy="1180067"/>
              </a:xfrm>
              <a:prstGeom prst="rect">
                <a:avLst/>
              </a:prstGeom>
              <a:blipFill>
                <a:blip r:embed="rId2"/>
                <a:stretch>
                  <a:fillRect t="-95745" b="-1468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838200" y="142907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8796139" y="169068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8628322" y="16906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8471014" y="169072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8302771" y="1690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8796139" y="18726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8628322" y="187265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8471014" y="187269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8302771" y="187265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8796139" y="20475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8471014" y="20475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8302771" y="2047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8633576" y="204499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8796317" y="22331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8628500" y="22331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8471192" y="223322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8302949" y="223318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8796139" y="2421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8628322" y="24215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8471014" y="24215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8302771" y="24215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8796139" y="26035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8628322" y="260350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8471014" y="26035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8302771" y="260351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8796139" y="27784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8471014" y="27784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8302771" y="277840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8633576" y="27758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8796317" y="29640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8628500" y="29640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8471192" y="296407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8302949" y="296403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10885567" y="1691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10728259" y="169141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10560016" y="1691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10885567" y="1873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10728259" y="187337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10560016" y="187333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10728259" y="20482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10560016" y="204822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10890821" y="204568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10885745" y="22338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10728437" y="22339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10560194" y="22338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10885567" y="242222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10728259" y="242226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10560016" y="24222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10885567" y="260419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10728259" y="260423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10560016" y="260419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10728259" y="277912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10560016" y="277908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10890821" y="277654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10885745" y="29647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10728437" y="296476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10560194" y="296472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9515048" y="562405"/>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9599190" y="646546"/>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9677822" y="725178"/>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9761733" y="809090"/>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9299401" y="2337546"/>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5E37F7BA-1D43-E645-8B4B-3357A0D2DF6C}"/>
              </a:ext>
            </a:extLst>
          </p:cNvPr>
          <p:cNvSpPr txBox="1"/>
          <p:nvPr/>
        </p:nvSpPr>
        <p:spPr>
          <a:xfrm>
            <a:off x="838200" y="3375772"/>
            <a:ext cx="1486176" cy="523220"/>
          </a:xfrm>
          <a:prstGeom prst="rect">
            <a:avLst/>
          </a:prstGeom>
          <a:noFill/>
        </p:spPr>
        <p:txBody>
          <a:bodyPr wrap="none" rtlCol="0">
            <a:spAutoFit/>
          </a:bodyPr>
          <a:lstStyle/>
          <a:p>
            <a:r>
              <a:rPr lang="en-US" sz="2800" dirty="0">
                <a:solidFill>
                  <a:schemeClr val="accent5">
                    <a:lumMod val="75000"/>
                  </a:schemeClr>
                </a:solidFill>
              </a:rPr>
              <a:t>For GCN:</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2CE0F3A-7317-C646-8F3E-CD66BF246C02}"/>
                  </a:ext>
                </a:extLst>
              </p:cNvPr>
              <p:cNvSpPr/>
              <p:nvPr/>
            </p:nvSpPr>
            <p:spPr>
              <a:xfrm>
                <a:off x="1826323" y="3893450"/>
                <a:ext cx="6942221"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𝑗𝑖</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𝐴</m:t>
                              </m:r>
                            </m:e>
                          </m:acc>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68" name="Rectangle 67">
                <a:extLst>
                  <a:ext uri="{FF2B5EF4-FFF2-40B4-BE49-F238E27FC236}">
                    <a16:creationId xmlns:a16="http://schemas.microsoft.com/office/drawing/2014/main" id="{32CE0F3A-7317-C646-8F3E-CD66BF246C02}"/>
                  </a:ext>
                </a:extLst>
              </p:cNvPr>
              <p:cNvSpPr>
                <a:spLocks noRot="1" noChangeAspect="1" noMove="1" noResize="1" noEditPoints="1" noAdjustHandles="1" noChangeArrowheads="1" noChangeShapeType="1" noTextEdit="1"/>
              </p:cNvSpPr>
              <p:nvPr/>
            </p:nvSpPr>
            <p:spPr>
              <a:xfrm>
                <a:off x="1826323" y="3893450"/>
                <a:ext cx="6942221" cy="1180067"/>
              </a:xfrm>
              <a:prstGeom prst="rect">
                <a:avLst/>
              </a:prstGeom>
              <a:blipFill>
                <a:blip r:embed="rId3"/>
                <a:stretch>
                  <a:fillRect t="-96774" b="-149462"/>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3983913" y="2795700"/>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4209019" y="2778402"/>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cxnSp>
        <p:nvCxnSpPr>
          <p:cNvPr id="71" name="Straight Connector 70">
            <a:extLst>
              <a:ext uri="{FF2B5EF4-FFF2-40B4-BE49-F238E27FC236}">
                <a16:creationId xmlns:a16="http://schemas.microsoft.com/office/drawing/2014/main" id="{4F0AFEB9-179F-884F-851A-141AF885F634}"/>
              </a:ext>
            </a:extLst>
          </p:cNvPr>
          <p:cNvCxnSpPr>
            <a:cxnSpLocks/>
          </p:cNvCxnSpPr>
          <p:nvPr/>
        </p:nvCxnSpPr>
        <p:spPr>
          <a:xfrm>
            <a:off x="3983913" y="4742395"/>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47BDC8-0E77-A146-9618-76E936DCE0CB}"/>
              </a:ext>
            </a:extLst>
          </p:cNvPr>
          <p:cNvSpPr txBox="1"/>
          <p:nvPr/>
        </p:nvSpPr>
        <p:spPr>
          <a:xfrm>
            <a:off x="4427555" y="4687149"/>
            <a:ext cx="1607491" cy="523220"/>
          </a:xfrm>
          <a:prstGeom prst="rect">
            <a:avLst/>
          </a:prstGeom>
          <a:noFill/>
        </p:spPr>
        <p:txBody>
          <a:bodyPr wrap="none" rtlCol="0">
            <a:spAutoFit/>
          </a:bodyPr>
          <a:lstStyle/>
          <a:p>
            <a:r>
              <a:rPr lang="en-US" sz="2800" dirty="0">
                <a:solidFill>
                  <a:schemeClr val="accent6">
                    <a:lumMod val="50000"/>
                  </a:schemeClr>
                </a:solidFill>
              </a:rPr>
              <a:t>GCN filter</a:t>
            </a:r>
            <a:endParaRPr lang="en-US" dirty="0">
              <a:solidFill>
                <a:schemeClr val="accent6">
                  <a:lumMod val="50000"/>
                </a:schemeClr>
              </a:solidFill>
            </a:endParaRPr>
          </a:p>
        </p:txBody>
      </p:sp>
      <p:sp>
        <p:nvSpPr>
          <p:cNvPr id="73" name="TextBox 72">
            <a:extLst>
              <a:ext uri="{FF2B5EF4-FFF2-40B4-BE49-F238E27FC236}">
                <a16:creationId xmlns:a16="http://schemas.microsoft.com/office/drawing/2014/main" id="{D544C957-4C61-494C-98F9-B58105D1C4BB}"/>
              </a:ext>
            </a:extLst>
          </p:cNvPr>
          <p:cNvSpPr txBox="1"/>
          <p:nvPr/>
        </p:nvSpPr>
        <p:spPr>
          <a:xfrm>
            <a:off x="838200" y="5131603"/>
            <a:ext cx="2363468" cy="523220"/>
          </a:xfrm>
          <a:prstGeom prst="rect">
            <a:avLst/>
          </a:prstGeom>
          <a:noFill/>
        </p:spPr>
        <p:txBody>
          <a:bodyPr wrap="none" rtlCol="0">
            <a:spAutoFit/>
          </a:bodyPr>
          <a:lstStyle/>
          <a:p>
            <a:r>
              <a:rPr lang="en-US" sz="2800" dirty="0">
                <a:solidFill>
                  <a:schemeClr val="accent5">
                    <a:lumMod val="75000"/>
                  </a:schemeClr>
                </a:solidFill>
              </a:rPr>
              <a:t>In matrix form:</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15B1D933-D4BE-2840-99EB-AA904592F84F}"/>
                  </a:ext>
                </a:extLst>
              </p:cNvPr>
              <p:cNvSpPr/>
              <p:nvPr/>
            </p:nvSpPr>
            <p:spPr>
              <a:xfrm>
                <a:off x="2019934" y="5616519"/>
                <a:ext cx="8175251" cy="942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r>
                        <m:rPr>
                          <m:nor/>
                        </m:rPr>
                        <a:rPr lang="en-US" sz="2400" dirty="0"/>
                        <m:t> </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𝐴</m:t>
                          </m:r>
                        </m:e>
                      </m:acc>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1" i="1" dirty="0" smtClean="0">
                              <a:latin typeface="Cambria Math" panose="02040503050406030204" pitchFamily="18" charset="0"/>
                            </a:rPr>
                            <m:t>𝑭</m:t>
                          </m:r>
                        </m:e>
                        <m:sub>
                          <m:r>
                            <a:rPr lang="en-US" sz="2400" b="0" i="1" dirty="0" smtClean="0">
                              <a:latin typeface="Cambria Math" panose="02040503050406030204" pitchFamily="18" charset="0"/>
                            </a:rPr>
                            <m:t>𝑖𝑛</m:t>
                          </m:r>
                        </m:sub>
                      </m:sSub>
                      <m:r>
                        <m:rPr>
                          <m:sty m:val="p"/>
                        </m:rPr>
                        <a:rPr lang="en-US" sz="2400" b="0" i="0" dirty="0" smtClean="0">
                          <a:latin typeface="Cambria Math" panose="02040503050406030204" pitchFamily="18" charset="0"/>
                        </a:rPr>
                        <m:t>Θ</m:t>
                      </m:r>
                      <m:r>
                        <a:rPr lang="en-US" sz="2400" b="0" i="1" dirty="0" smtClean="0">
                          <a:latin typeface="Cambria Math" panose="02040503050406030204" pitchFamily="18" charset="0"/>
                        </a:rPr>
                        <m:t> </m:t>
                      </m:r>
                      <m:r>
                        <m:rPr>
                          <m:nor/>
                        </m:rPr>
                        <a:rPr lang="en-US" sz="2400" dirty="0"/>
                        <m:t>with</m:t>
                      </m:r>
                      <m:r>
                        <m:rPr>
                          <m:nor/>
                        </m:rPr>
                        <a:rPr lang="en-US" sz="2400" dirty="0"/>
                        <m:t> </m:t>
                      </m:r>
                      <m:r>
                        <m:rPr>
                          <m:sty m:val="p"/>
                        </m:rPr>
                        <a:rPr lang="en-US" sz="2400">
                          <a:latin typeface="Cambria Math" panose="02040503050406030204" pitchFamily="18" charset="0"/>
                        </a:rPr>
                        <m:t>Θ</m:t>
                      </m:r>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2</m:t>
                              </m:r>
                            </m:sub>
                          </m:sSub>
                        </m:sup>
                      </m:sSup>
                      <m:r>
                        <a:rPr lang="en-US" sz="2400">
                          <a:latin typeface="Cambria Math" panose="02040503050406030204" pitchFamily="18" charset="0"/>
                        </a:rPr>
                        <m:t> </m:t>
                      </m:r>
                      <m:r>
                        <m:rPr>
                          <m:sty m:val="p"/>
                        </m:rPr>
                        <a:rPr lang="en-US" sz="2400">
                          <a:latin typeface="Cambria Math" panose="02040503050406030204" pitchFamily="18" charset="0"/>
                        </a:rPr>
                        <m:t>and</m:t>
                      </m:r>
                      <m:r>
                        <a:rPr lang="en-US" sz="2400">
                          <a:latin typeface="Cambria Math" panose="02040503050406030204" pitchFamily="18" charset="0"/>
                        </a:rPr>
                        <m:t> </m:t>
                      </m:r>
                      <m:r>
                        <m:rPr>
                          <m:sty m:val="p"/>
                        </m:rPr>
                        <a:rPr lang="en-US" sz="2400">
                          <a:latin typeface="Cambria Math" panose="02040503050406030204" pitchFamily="18" charset="0"/>
                        </a:rPr>
                        <m:t>Θ</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𝑗𝑖</m:t>
                          </m:r>
                        </m:sub>
                      </m:sSub>
                    </m:oMath>
                  </m:oMathPara>
                </a14:m>
                <a:endParaRPr lang="en-US" sz="2400" dirty="0"/>
              </a:p>
              <a:p>
                <a:endParaRPr lang="en-US" dirty="0"/>
              </a:p>
            </p:txBody>
          </p:sp>
        </mc:Choice>
        <mc:Fallback xmlns="">
          <p:sp>
            <p:nvSpPr>
              <p:cNvPr id="75" name="Rectangle 74">
                <a:extLst>
                  <a:ext uri="{FF2B5EF4-FFF2-40B4-BE49-F238E27FC236}">
                    <a16:creationId xmlns:a16="http://schemas.microsoft.com/office/drawing/2014/main" id="{15B1D933-D4BE-2840-99EB-AA904592F84F}"/>
                  </a:ext>
                </a:extLst>
              </p:cNvPr>
              <p:cNvSpPr>
                <a:spLocks noRot="1" noChangeAspect="1" noMove="1" noResize="1" noEditPoints="1" noAdjustHandles="1" noChangeArrowheads="1" noChangeShapeType="1" noTextEdit="1"/>
              </p:cNvSpPr>
              <p:nvPr/>
            </p:nvSpPr>
            <p:spPr>
              <a:xfrm>
                <a:off x="2019934" y="5616519"/>
                <a:ext cx="8175251" cy="94263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7139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96</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3"/>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4"/>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5"/>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8"/>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1"/>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2"/>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3"/>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4"/>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6"/>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18"/>
                <a:stretch>
                  <a:fillRect l="-5455" r="-10909" b="-30435"/>
                </a:stretch>
              </a:blipFill>
            </p:spPr>
            <p:txBody>
              <a:bodyPr/>
              <a:lstStyle/>
              <a:p>
                <a:r>
                  <a:rPr lang="en-US">
                    <a:noFill/>
                  </a:rPr>
                  <a:t> </a:t>
                </a:r>
              </a:p>
            </p:txBody>
          </p:sp>
        </mc:Fallback>
      </mc:AlternateContent>
    </p:spTree>
    <p:extLst>
      <p:ext uri="{BB962C8B-B14F-4D97-AF65-F5344CB8AC3E}">
        <p14:creationId xmlns:p14="http://schemas.microsoft.com/office/powerpoint/2010/main" val="890877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Tree>
    <p:extLst>
      <p:ext uri="{BB962C8B-B14F-4D97-AF65-F5344CB8AC3E}">
        <p14:creationId xmlns:p14="http://schemas.microsoft.com/office/powerpoint/2010/main" val="40641575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98</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Tree>
    <p:extLst>
      <p:ext uri="{BB962C8B-B14F-4D97-AF65-F5344CB8AC3E}">
        <p14:creationId xmlns:p14="http://schemas.microsoft.com/office/powerpoint/2010/main" val="558264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99</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862951" y="4776321"/>
            <a:ext cx="1196161" cy="523220"/>
          </a:xfrm>
          <a:prstGeom prst="rect">
            <a:avLst/>
          </a:prstGeom>
          <a:noFill/>
        </p:spPr>
        <p:txBody>
          <a:bodyPr wrap="none" rtlCol="0">
            <a:spAutoFit/>
          </a:bodyPr>
          <a:lstStyle/>
          <a:p>
            <a:r>
              <a:rPr lang="en-US" sz="2800" dirty="0">
                <a:solidFill>
                  <a:schemeClr val="accent5">
                    <a:lumMod val="75000"/>
                  </a:schemeClr>
                </a:solidFill>
              </a:rPr>
              <a:t>Hence,</a:t>
            </a:r>
            <a:endParaRPr lang="en-US" sz="28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731938" y="5714938"/>
            <a:ext cx="4404983" cy="624159"/>
          </a:xfrm>
          <a:prstGeom prst="rect">
            <a:avLst/>
          </a:prstGeom>
        </p:spPr>
      </p:pic>
    </p:spTree>
    <p:extLst>
      <p:ext uri="{BB962C8B-B14F-4D97-AF65-F5344CB8AC3E}">
        <p14:creationId xmlns:p14="http://schemas.microsoft.com/office/powerpoint/2010/main" val="781509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ph2Seq" id="{D9AA6D4D-8842-1C4C-86E8-1EC38AF1BED0}" vid="{38076DE5-4D40-514B-80FD-E6608045A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22007</TotalTime>
  <Words>12783</Words>
  <Application>Microsoft Macintosh PowerPoint</Application>
  <PresentationFormat>Widescreen</PresentationFormat>
  <Paragraphs>3319</Paragraphs>
  <Slides>291</Slides>
  <Notes>90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291</vt:i4>
      </vt:variant>
    </vt:vector>
  </HeadingPairs>
  <TitlesOfParts>
    <vt:vector size="304" baseType="lpstr">
      <vt:lpstr>-apple-system</vt:lpstr>
      <vt:lpstr>Gotham-Bold</vt:lpstr>
      <vt:lpstr>LinLibertineT</vt:lpstr>
      <vt:lpstr>LinLibertineTI</vt:lpstr>
      <vt:lpstr>Abadi MT Condensed Extra Bold</vt:lpstr>
      <vt:lpstr>Arial</vt:lpstr>
      <vt:lpstr>Calibri</vt:lpstr>
      <vt:lpstr>Calibri Light</vt:lpstr>
      <vt:lpstr>Cambria Math</vt:lpstr>
      <vt:lpstr>Lucida Grande</vt:lpstr>
      <vt:lpstr>Times</vt:lpstr>
      <vt:lpstr>Wingdings</vt:lpstr>
      <vt:lpstr>Office Theme</vt:lpstr>
      <vt:lpstr>Graph Neural Networks: Models and Applications</vt:lpstr>
      <vt:lpstr>Data as Graphs - Explicit</vt:lpstr>
      <vt:lpstr>Data as Graphs - Implicit</vt:lpstr>
      <vt:lpstr>ML on Graphs</vt:lpstr>
      <vt:lpstr>The Power of Deep Learning</vt:lpstr>
      <vt:lpstr>Deep Learning Meets Graphs: Challenges</vt:lpstr>
      <vt:lpstr>Graph Neural Networks</vt:lpstr>
      <vt:lpstr>Tutorial Overview</vt:lpstr>
      <vt:lpstr>Two More Things</vt:lpstr>
      <vt:lpstr>Book: Deep Learning on Graphs</vt:lpstr>
      <vt:lpstr>A Repository</vt:lpstr>
      <vt:lpstr>Tutorial Overview</vt:lpstr>
      <vt:lpstr>Graphs and Graph Signals</vt:lpstr>
      <vt:lpstr>Graphs and Graph Signals</vt:lpstr>
      <vt:lpstr>Graphs and Graph Signals</vt:lpstr>
      <vt:lpstr>Graphs and Graph Signals</vt:lpstr>
      <vt:lpstr>Matrix Representations of Graphs</vt:lpstr>
      <vt:lpstr>Matrix Representations of Graphs</vt:lpstr>
      <vt:lpstr>Matrix Representations of Graphs</vt:lpstr>
      <vt:lpstr>Matrix Representations of Graphs</vt:lpstr>
      <vt:lpstr>Laplacian Matrix as an Operator</vt:lpstr>
      <vt:lpstr>Laplacian Matrix as an Operator</vt:lpstr>
      <vt:lpstr>Laplacian Matrix as an Operator</vt:lpstr>
      <vt:lpstr>Laplacian Matrix as an Operator</vt:lpstr>
      <vt:lpstr>Laplacian Matrix as an Operator</vt:lpstr>
      <vt:lpstr>Laplacian Matrix as an Operator</vt:lpstr>
      <vt:lpstr>Eigen-decomposition of Laplacian Matrix</vt:lpstr>
      <vt:lpstr>Eigen-decomposition of Laplacian Matrix</vt:lpstr>
      <vt:lpstr>Eigen-decomposition of Laplacian Matrix</vt:lpstr>
      <vt:lpstr>Eigenvectors as Graph Signals</vt:lpstr>
      <vt:lpstr>Eigenvectors as Graph Signals</vt:lpstr>
      <vt:lpstr>Eigenvectors as Graph Signals</vt:lpstr>
      <vt:lpstr>Graph Fourier Transform</vt:lpstr>
      <vt:lpstr>Graph Fourier Transform</vt:lpstr>
      <vt:lpstr>Graph Fourier Transform (GFT)</vt:lpstr>
      <vt:lpstr>Inverse Graph Fourier Transform (IGFT)</vt:lpstr>
      <vt:lpstr>Tutorial Overview</vt:lpstr>
      <vt:lpstr>Tasks on Graph-Structured Data</vt:lpstr>
      <vt:lpstr>Tasks on Graph-Structured Data</vt:lpstr>
      <vt:lpstr>Tasks on Graph-Structured Data</vt:lpstr>
      <vt:lpstr>Tasks on Graph-Structured Data</vt:lpstr>
      <vt:lpstr>Tasks on Graph-Structured Data</vt:lpstr>
      <vt:lpstr>Two Main Operations in GNN</vt:lpstr>
      <vt:lpstr>Two Main Operations in GNN</vt:lpstr>
      <vt:lpstr>Two Main Operations in GNN</vt:lpstr>
      <vt:lpstr>Two Main Operations in GNN</vt:lpstr>
      <vt:lpstr>Two Main Operations in GNN</vt:lpstr>
      <vt:lpstr>Two Main Operations in GNN</vt:lpstr>
      <vt:lpstr>General GNN Framework</vt:lpstr>
      <vt:lpstr>General GNN Framework</vt:lpstr>
      <vt:lpstr>Graph Filtering Operation</vt:lpstr>
      <vt:lpstr>Two Types of Graph Filtering Operation</vt:lpstr>
      <vt:lpstr>Graph Filtering in the First GNN Paper</vt:lpstr>
      <vt:lpstr>Graph Filtering in the First GNN Paper</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GNN</vt:lpstr>
      <vt:lpstr>Graph Spectral Filtering for GNN</vt:lpstr>
      <vt:lpstr>Graph Spectral Filtering for GNN</vt:lpstr>
      <vt:lpstr>Graph Spectral Filtering for GNN</vt:lpstr>
      <vt:lpstr>Graph Spectral Filtering for GNN</vt:lpstr>
      <vt:lpstr>Graph Spectral Filtering for GNN</vt:lpstr>
      <vt:lpstr>g ̂(Λ): Non-parametric</vt:lpstr>
      <vt:lpstr>g ̂(Λ): Non-parametric</vt:lpstr>
      <vt:lpstr>g ̂(Λ): Non-parametric</vt:lpstr>
      <vt:lpstr>g ̂(Λ): Non-parametric</vt:lpstr>
      <vt:lpstr>g ̂(Λ) : Polynomial Parametrized </vt:lpstr>
      <vt:lpstr>g ̂(Λ) : Polynomial Parametrized </vt:lpstr>
      <vt:lpstr>g ̂(Λ) : Polynomial Parametrized </vt:lpstr>
      <vt:lpstr>g ̂(Λ) : Polynomial Parametrized </vt:lpstr>
      <vt:lpstr>Polynomial Parametrized Filter: a Spatial View</vt:lpstr>
      <vt:lpstr>Polynomial Parametrized Filter: a Spatial View</vt:lpstr>
      <vt:lpstr>Polynomial Parametrized Filter: a Spatial View</vt:lpstr>
      <vt:lpstr>Chebyshev Polynomials</vt:lpstr>
      <vt:lpstr>Chebyshev Polynomials</vt:lpstr>
      <vt:lpstr>Chebyshev Polynomials</vt:lpstr>
      <vt:lpstr>Chebyshev Polynomials</vt:lpstr>
      <vt:lpstr>Chebyshev Polynomials</vt:lpstr>
      <vt:lpstr>Chebyshev Polynomials</vt:lpstr>
      <vt:lpstr>ChebNet</vt:lpstr>
      <vt:lpstr>ChebNet</vt:lpstr>
      <vt:lpstr>ChebNet</vt:lpstr>
      <vt:lpstr>ChebNet</vt:lpstr>
      <vt:lpstr>GCN: Simplified ChebNet</vt:lpstr>
      <vt:lpstr>GCN: Simplified ChebNet</vt:lpstr>
      <vt:lpstr>GCN: Simplified ChebNet</vt:lpstr>
      <vt:lpstr>GCN for Multi-channel Signal</vt:lpstr>
      <vt:lpstr>GCN for Multi-channel Signal</vt:lpstr>
      <vt:lpstr>GCN for Multi-channel Signal</vt:lpstr>
      <vt:lpstr>A Spatial View of GCN Filter</vt:lpstr>
      <vt:lpstr>A Spatial View of GCN Filter</vt:lpstr>
      <vt:lpstr>A Spatial View of GCN Filter</vt:lpstr>
      <vt:lpstr>A Spatial View of GCN Filter</vt:lpstr>
      <vt:lpstr>A Spatial View of GCN Filter</vt:lpstr>
      <vt:lpstr>A Spatial View of GCN Filter</vt:lpstr>
      <vt:lpstr>Filter in GCN VS Filter in the First GNN</vt:lpstr>
      <vt:lpstr>Filter in GCN VS Filter in the First GNN</vt:lpstr>
      <vt:lpstr>Filter in GCN VS Filter in the First GNN</vt:lpstr>
      <vt:lpstr>Filter in GraphSage</vt:lpstr>
      <vt:lpstr>Filter in GraphSage</vt:lpstr>
      <vt:lpstr>Filter in GAT</vt:lpstr>
      <vt:lpstr>Filter in GAT</vt:lpstr>
      <vt:lpstr>Filter in MPNN</vt:lpstr>
      <vt:lpstr>UGNN: A Unified Framework</vt:lpstr>
      <vt:lpstr>Graph Pooling Operation</vt:lpstr>
      <vt:lpstr>gPool</vt:lpstr>
      <vt:lpstr>gPool</vt:lpstr>
      <vt:lpstr>gPool</vt:lpstr>
      <vt:lpstr>gPool</vt:lpstr>
      <vt:lpstr>gPool</vt:lpstr>
      <vt:lpstr>DiffPool</vt:lpstr>
      <vt:lpstr>DiffPool</vt:lpstr>
      <vt:lpstr>DiffPool</vt:lpstr>
      <vt:lpstr>DiffPool</vt:lpstr>
      <vt:lpstr>DiffPool</vt:lpstr>
      <vt:lpstr>DiffPool</vt:lpstr>
      <vt:lpstr>Eigenpooling</vt:lpstr>
      <vt:lpstr>Eigenpooling</vt:lpstr>
      <vt:lpstr>Eigenpooling</vt:lpstr>
      <vt:lpstr>Eigenpooling</vt:lpstr>
      <vt:lpstr>Going Back to Graph Spectral Theory</vt:lpstr>
      <vt:lpstr>Going Back to Graph Spectral Theory</vt:lpstr>
      <vt:lpstr>Going Back to Graph Spectral Theory</vt:lpstr>
      <vt:lpstr>Going Back to Graph Spectral Theory</vt:lpstr>
      <vt:lpstr>Eigenpooling: Truncated Fourier Coefficients</vt:lpstr>
      <vt:lpstr>Eigenpooling: Truncated Fourier Coefficients</vt:lpstr>
      <vt:lpstr>Eigenpooling: Truncated Fourier Coefficients</vt:lpstr>
      <vt:lpstr>Eigenpooling: Truncated Fourier Coefficients</vt:lpstr>
      <vt:lpstr>Robustness of GNN</vt:lpstr>
      <vt:lpstr>Adversarial Attacks on Deep Learning</vt:lpstr>
      <vt:lpstr>Do Graph Neural Networks  Suffer the Same Problem?</vt:lpstr>
      <vt:lpstr>Adversarial Attacks on GNN</vt:lpstr>
      <vt:lpstr>Consequences</vt:lpstr>
      <vt:lpstr>Image vs Graph </vt:lpstr>
      <vt:lpstr>Perturbation Type</vt:lpstr>
      <vt:lpstr>Evasion &amp; Poisoning Attack</vt:lpstr>
      <vt:lpstr>Targeted &amp; Non-Targeted</vt:lpstr>
      <vt:lpstr>Attack Methods</vt:lpstr>
      <vt:lpstr>Attack Methods</vt:lpstr>
      <vt:lpstr>GradArgmax </vt:lpstr>
      <vt:lpstr>GradArgmax</vt:lpstr>
      <vt:lpstr>GradArgmax</vt:lpstr>
      <vt:lpstr>GradArgmax</vt:lpstr>
      <vt:lpstr>GradArgmax</vt:lpstr>
      <vt:lpstr>Attack Methods</vt:lpstr>
      <vt:lpstr>Nettack </vt:lpstr>
      <vt:lpstr>Nettack</vt:lpstr>
      <vt:lpstr>Nettack</vt:lpstr>
      <vt:lpstr>Nettack</vt:lpstr>
      <vt:lpstr>Attack Methods</vt:lpstr>
      <vt:lpstr>GF-Attack </vt:lpstr>
      <vt:lpstr>GF-Attack </vt:lpstr>
      <vt:lpstr>Attack Methods</vt:lpstr>
      <vt:lpstr>ReWatt </vt:lpstr>
      <vt:lpstr>ReWatt</vt:lpstr>
      <vt:lpstr>ReWatt</vt:lpstr>
      <vt:lpstr>Defending Against Attacks</vt:lpstr>
      <vt:lpstr>Adversarial Training </vt:lpstr>
      <vt:lpstr>Adversarial Training</vt:lpstr>
      <vt:lpstr>Graph Purifying - Preprocessing</vt:lpstr>
      <vt:lpstr>Graph Purifying - Preprocessing </vt:lpstr>
      <vt:lpstr>Graph Purifying – Graph Learning: Pro-GNN</vt:lpstr>
      <vt:lpstr>Pro-GNN: Defend Against Adversarial Attacks</vt:lpstr>
      <vt:lpstr>Pro-GNN: Defend Against Adversarial Attacks</vt:lpstr>
      <vt:lpstr>Pro-GNN: Defend Against Adversarial Attacks</vt:lpstr>
      <vt:lpstr>Pro-GNN: Framework</vt:lpstr>
      <vt:lpstr>Attention Mechanism</vt:lpstr>
      <vt:lpstr>RGCN </vt:lpstr>
      <vt:lpstr>RGCN</vt:lpstr>
      <vt:lpstr>RGCN</vt:lpstr>
      <vt:lpstr>PA-GNN </vt:lpstr>
      <vt:lpstr>PA-GNN</vt:lpstr>
      <vt:lpstr>Towards Deeper GNNs</vt:lpstr>
      <vt:lpstr>Why Deep GNNs?</vt:lpstr>
      <vt:lpstr>When GCN Goes Deep</vt:lpstr>
      <vt:lpstr>Challenge: Over-smoothing</vt:lpstr>
      <vt:lpstr>Challenge: Over-smoothing</vt:lpstr>
      <vt:lpstr>Methods Tackling Over-smoothing</vt:lpstr>
      <vt:lpstr>Normalization: PairNorm</vt:lpstr>
      <vt:lpstr>Normalization: PairNorm</vt:lpstr>
      <vt:lpstr>Graph Sparsification: DropEdge</vt:lpstr>
      <vt:lpstr>Residual Connection: GCNII</vt:lpstr>
      <vt:lpstr>Residual Connection: GCNII</vt:lpstr>
      <vt:lpstr>Residual Connection: GCNII</vt:lpstr>
      <vt:lpstr>Decoupled GNN: DAGNN</vt:lpstr>
      <vt:lpstr>Decoupled GNN: DAGNN</vt:lpstr>
      <vt:lpstr>Scalable Graph Neural Networks</vt:lpstr>
      <vt:lpstr>Motivation for Scalability</vt:lpstr>
      <vt:lpstr>GNN Scalability Challenges</vt:lpstr>
      <vt:lpstr>Initial GNN Scalability Solution</vt:lpstr>
      <vt:lpstr>GNN Scalability Solutions</vt:lpstr>
      <vt:lpstr>GNN Scalability Solutions</vt:lpstr>
      <vt:lpstr>Node-wise Local Neighbor Sampling</vt:lpstr>
      <vt:lpstr>Node-wise Local Neighbor Sampling</vt:lpstr>
      <vt:lpstr>Node-wise Local Neighbor Sampling</vt:lpstr>
      <vt:lpstr>Node-wise Local Neighbor Sampling</vt:lpstr>
      <vt:lpstr>GNN Scalability Solutions</vt:lpstr>
      <vt:lpstr>Layer-wise Global Importance Sampling</vt:lpstr>
      <vt:lpstr>Layer-wise Global Importance Sampling</vt:lpstr>
      <vt:lpstr>Layer-wise Global Importance Sampling</vt:lpstr>
      <vt:lpstr>Layer-wise Global Importance Sampling</vt:lpstr>
      <vt:lpstr>Layer-wise Global Importance Sampling</vt:lpstr>
      <vt:lpstr>GNN Scalability Solutions</vt:lpstr>
      <vt:lpstr>Subgraph-wise Sampling</vt:lpstr>
      <vt:lpstr>Subgraph-wise Sampling</vt:lpstr>
      <vt:lpstr>Subgraph-wise Sampling</vt:lpstr>
      <vt:lpstr>ClusterGCN</vt:lpstr>
      <vt:lpstr>ClusterGCN</vt:lpstr>
      <vt:lpstr>ClusterGCN</vt:lpstr>
      <vt:lpstr>ClusterGCN</vt:lpstr>
      <vt:lpstr>ClusterGCN</vt:lpstr>
      <vt:lpstr>GraphSAINT</vt:lpstr>
      <vt:lpstr>GraphSAINT</vt:lpstr>
      <vt:lpstr>GraphSAINT</vt:lpstr>
      <vt:lpstr>Subgraph-wise Sampling</vt:lpstr>
      <vt:lpstr>GNN Scalability Solutions</vt:lpstr>
      <vt:lpstr>Simplified Models</vt:lpstr>
      <vt:lpstr>SIGN</vt:lpstr>
      <vt:lpstr> Self-Supervised Learning for Graph Neural Networks </vt:lpstr>
      <vt:lpstr>Self-Supervised Learning</vt:lpstr>
      <vt:lpstr>Harnessing Unlabeled Nodes in Node Classification</vt:lpstr>
      <vt:lpstr>Problem Statement</vt:lpstr>
      <vt:lpstr>Applying SSL to Graphs</vt:lpstr>
      <vt:lpstr>Main Strategies to Merge SSL Tasks with GNN</vt:lpstr>
      <vt:lpstr>Multi-Stage Self-Training GNNs</vt:lpstr>
      <vt:lpstr>Pre-Training GNNs</vt:lpstr>
      <vt:lpstr>Pre-Training GNNs</vt:lpstr>
      <vt:lpstr>Generative Pre-Training of GNNs</vt:lpstr>
      <vt:lpstr>When Does SSL Help GCNs?</vt:lpstr>
      <vt:lpstr>Node Clustering Pretext Task </vt:lpstr>
      <vt:lpstr>Partitioning Pretext Task </vt:lpstr>
      <vt:lpstr>Graph Completion Pretext Task </vt:lpstr>
      <vt:lpstr>Graph Contrastive Learning</vt:lpstr>
      <vt:lpstr>When and Why SSL Works on GNNs</vt:lpstr>
      <vt:lpstr>Basic Pretext Tasks on Graphs</vt:lpstr>
      <vt:lpstr>Local Structure Pretext Tasks</vt:lpstr>
      <vt:lpstr>Global Structure Pretext Tasks</vt:lpstr>
      <vt:lpstr>Attribute Pretext Tasks</vt:lpstr>
      <vt:lpstr>Empirical Study of Basic Pretext Tasks</vt:lpstr>
      <vt:lpstr>Advanced Pretext Tasks on Graphs</vt:lpstr>
      <vt:lpstr>SelfTask: Distance to Labeled</vt:lpstr>
      <vt:lpstr>Advanced SSL Results with SelfTask for Node Classification</vt:lpstr>
      <vt:lpstr>Summary of SSL for GNNs</vt:lpstr>
      <vt:lpstr>Tutorial Overview</vt:lpstr>
      <vt:lpstr>Recommender Systems</vt:lpstr>
      <vt:lpstr>Recommender Systems</vt:lpstr>
      <vt:lpstr>Recommender Systems</vt:lpstr>
      <vt:lpstr>Recommender Systems</vt:lpstr>
      <vt:lpstr>Recommender Systems</vt:lpstr>
      <vt:lpstr>Why GNN on Recommender Systems</vt:lpstr>
      <vt:lpstr>Why GNN on Recommender Systems</vt:lpstr>
      <vt:lpstr>Interactions as Bipartite Graph</vt:lpstr>
      <vt:lpstr>Interactions as Bipartite Graph</vt:lpstr>
      <vt:lpstr>Interactions as Bipartite Graph</vt:lpstr>
      <vt:lpstr>Graph Convolution Matrix Completion</vt:lpstr>
      <vt:lpstr>Graph Convolution Matrix Completion</vt:lpstr>
      <vt:lpstr>Graph Convolution Matrix Completion</vt:lpstr>
      <vt:lpstr>GNN based Recommendation</vt:lpstr>
      <vt:lpstr>General Recommendation</vt:lpstr>
      <vt:lpstr>NGCN</vt:lpstr>
      <vt:lpstr>NGCN</vt:lpstr>
      <vt:lpstr>NGCN</vt:lpstr>
      <vt:lpstr>NGCN</vt:lpstr>
      <vt:lpstr>LightGCN</vt:lpstr>
      <vt:lpstr>LightGCN</vt:lpstr>
      <vt:lpstr>LightGCN</vt:lpstr>
      <vt:lpstr>Knowledge-graph-aware Recommendation</vt:lpstr>
      <vt:lpstr>KGCN</vt:lpstr>
      <vt:lpstr>KGCN</vt:lpstr>
      <vt:lpstr>KGCN</vt:lpstr>
      <vt:lpstr>KGCN</vt:lpstr>
      <vt:lpstr>KGCN</vt:lpstr>
      <vt:lpstr>KGAT</vt:lpstr>
      <vt:lpstr>KGAT</vt:lpstr>
      <vt:lpstr>KGAT</vt:lpstr>
      <vt:lpstr>Social Recommendation</vt:lpstr>
      <vt:lpstr>GraphRec</vt:lpstr>
      <vt:lpstr>GraphRec</vt:lpstr>
      <vt:lpstr>GraphRec</vt:lpstr>
      <vt:lpstr>GraphRec</vt:lpstr>
      <vt:lpstr>Conclusion</vt:lpstr>
      <vt:lpstr>Conclusion: Future Directions</vt:lpstr>
      <vt:lpstr>Conclusion: Future Directions</vt:lpstr>
      <vt:lpstr>Book: Deep Learning on Graphs</vt:lpstr>
      <vt:lpstr>A 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Graph-to-Sequence Learning in Natural Language Processing</dc:title>
  <dc:creator>Ma, Yao</dc:creator>
  <cp:lastModifiedBy>Ma, Yao</cp:lastModifiedBy>
  <cp:revision>173</cp:revision>
  <dcterms:created xsi:type="dcterms:W3CDTF">2020-01-28T01:34:28Z</dcterms:created>
  <dcterms:modified xsi:type="dcterms:W3CDTF">2021-02-04T06:32:16Z</dcterms:modified>
</cp:coreProperties>
</file>